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sldIdLst>
    <p:sldId id="256" r:id="rId2"/>
    <p:sldId id="263" r:id="rId3"/>
    <p:sldId id="295" r:id="rId4"/>
    <p:sldId id="275" r:id="rId5"/>
    <p:sldId id="262" r:id="rId6"/>
    <p:sldId id="257" r:id="rId7"/>
    <p:sldId id="258" r:id="rId8"/>
    <p:sldId id="348" r:id="rId9"/>
    <p:sldId id="349" r:id="rId10"/>
    <p:sldId id="350" r:id="rId11"/>
    <p:sldId id="352" r:id="rId12"/>
    <p:sldId id="354" r:id="rId13"/>
    <p:sldId id="355" r:id="rId14"/>
    <p:sldId id="356" r:id="rId15"/>
    <p:sldId id="357" r:id="rId16"/>
    <p:sldId id="358" r:id="rId17"/>
    <p:sldId id="359" r:id="rId18"/>
    <p:sldId id="360" r:id="rId19"/>
    <p:sldId id="343" r:id="rId20"/>
    <p:sldId id="346" r:id="rId21"/>
    <p:sldId id="347" r:id="rId22"/>
    <p:sldId id="345" r:id="rId23"/>
    <p:sldId id="344" r:id="rId24"/>
    <p:sldId id="341" r:id="rId25"/>
    <p:sldId id="342" r:id="rId26"/>
    <p:sldId id="259" r:id="rId27"/>
    <p:sldId id="260" r:id="rId28"/>
    <p:sldId id="274" r:id="rId29"/>
    <p:sldId id="276" r:id="rId30"/>
    <p:sldId id="264" r:id="rId31"/>
    <p:sldId id="265" r:id="rId32"/>
    <p:sldId id="266" r:id="rId33"/>
    <p:sldId id="267" r:id="rId34"/>
    <p:sldId id="268" r:id="rId35"/>
    <p:sldId id="281" r:id="rId36"/>
    <p:sldId id="280" r:id="rId37"/>
    <p:sldId id="283" r:id="rId38"/>
    <p:sldId id="284" r:id="rId39"/>
    <p:sldId id="285" r:id="rId40"/>
    <p:sldId id="269" r:id="rId41"/>
    <p:sldId id="270" r:id="rId42"/>
    <p:sldId id="296" r:id="rId43"/>
    <p:sldId id="301" r:id="rId44"/>
    <p:sldId id="302" r:id="rId45"/>
    <p:sldId id="298" r:id="rId46"/>
    <p:sldId id="299" r:id="rId47"/>
    <p:sldId id="297" r:id="rId48"/>
    <p:sldId id="271" r:id="rId49"/>
    <p:sldId id="300" r:id="rId50"/>
    <p:sldId id="272" r:id="rId51"/>
    <p:sldId id="303" r:id="rId52"/>
    <p:sldId id="273" r:id="rId53"/>
    <p:sldId id="291" r:id="rId54"/>
    <p:sldId id="292" r:id="rId55"/>
    <p:sldId id="277" r:id="rId56"/>
    <p:sldId id="278" r:id="rId57"/>
    <p:sldId id="282" r:id="rId58"/>
    <p:sldId id="286" r:id="rId59"/>
    <p:sldId id="287" r:id="rId60"/>
    <p:sldId id="288" r:id="rId61"/>
    <p:sldId id="289" r:id="rId62"/>
    <p:sldId id="290" r:id="rId63"/>
    <p:sldId id="293" r:id="rId64"/>
    <p:sldId id="294" r:id="rId65"/>
    <p:sldId id="310" r:id="rId66"/>
    <p:sldId id="311" r:id="rId67"/>
    <p:sldId id="304" r:id="rId68"/>
    <p:sldId id="305" r:id="rId69"/>
    <p:sldId id="306" r:id="rId70"/>
    <p:sldId id="307" r:id="rId71"/>
    <p:sldId id="308" r:id="rId72"/>
    <p:sldId id="309" r:id="rId73"/>
    <p:sldId id="313" r:id="rId74"/>
    <p:sldId id="321" r:id="rId75"/>
    <p:sldId id="322" r:id="rId76"/>
    <p:sldId id="314" r:id="rId77"/>
    <p:sldId id="326" r:id="rId78"/>
    <p:sldId id="332" r:id="rId79"/>
    <p:sldId id="315" r:id="rId80"/>
    <p:sldId id="316" r:id="rId81"/>
    <p:sldId id="317" r:id="rId82"/>
    <p:sldId id="319" r:id="rId83"/>
    <p:sldId id="318" r:id="rId84"/>
    <p:sldId id="320" r:id="rId85"/>
    <p:sldId id="323" r:id="rId86"/>
    <p:sldId id="324" r:id="rId87"/>
    <p:sldId id="325" r:id="rId88"/>
    <p:sldId id="327" r:id="rId89"/>
    <p:sldId id="328" r:id="rId90"/>
    <p:sldId id="329" r:id="rId91"/>
    <p:sldId id="330" r:id="rId92"/>
    <p:sldId id="331" r:id="rId93"/>
    <p:sldId id="333" r:id="rId94"/>
    <p:sldId id="334" r:id="rId95"/>
    <p:sldId id="335" r:id="rId96"/>
    <p:sldId id="336" r:id="rId97"/>
    <p:sldId id="337" r:id="rId98"/>
    <p:sldId id="338" r:id="rId99"/>
    <p:sldId id="339" r:id="rId100"/>
    <p:sldId id="340" r:id="rId101"/>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cky Troy" initials="BT" lastIdx="1" clrIdx="0">
    <p:extLst>
      <p:ext uri="{19B8F6BF-5375-455C-9EA6-DF929625EA0E}">
        <p15:presenceInfo xmlns:p15="http://schemas.microsoft.com/office/powerpoint/2012/main" userId="Becky Tro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E9"/>
    <a:srgbClr val="D60035"/>
    <a:srgbClr val="4472C4"/>
    <a:srgbClr val="FAFFBD"/>
    <a:srgbClr val="FF114A"/>
    <a:srgbClr val="00275B"/>
    <a:srgbClr val="000000"/>
    <a:srgbClr val="EDEDED"/>
    <a:srgbClr val="FF013D"/>
    <a:srgbClr val="4A6E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5" autoAdjust="0"/>
    <p:restoredTop sz="94660"/>
  </p:normalViewPr>
  <p:slideViewPr>
    <p:cSldViewPr snapToGrid="0">
      <p:cViewPr varScale="1">
        <p:scale>
          <a:sx n="38" d="100"/>
          <a:sy n="38" d="100"/>
        </p:scale>
        <p:origin x="26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AD82A-AFB1-4B51-A52B-3A84D77B88AF}" type="datetimeFigureOut">
              <a:rPr lang="en-IE" smtClean="0"/>
              <a:t>20/04/2020</a:t>
            </a:fld>
            <a:endParaRPr lang="en-IE"/>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E2BE9F-D031-479A-9E7F-15D5E83AFF54}" type="slidenum">
              <a:rPr lang="en-IE" smtClean="0"/>
              <a:t>‹#›</a:t>
            </a:fld>
            <a:endParaRPr lang="en-IE"/>
          </a:p>
        </p:txBody>
      </p:sp>
    </p:spTree>
    <p:extLst>
      <p:ext uri="{BB962C8B-B14F-4D97-AF65-F5344CB8AC3E}">
        <p14:creationId xmlns:p14="http://schemas.microsoft.com/office/powerpoint/2010/main" val="937922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Only ‘Gym membership’ can be pinned here for Prototype purposes</a:t>
            </a:r>
          </a:p>
        </p:txBody>
      </p:sp>
      <p:sp>
        <p:nvSpPr>
          <p:cNvPr id="4" name="Slide Number Placeholder 3"/>
          <p:cNvSpPr>
            <a:spLocks noGrp="1"/>
          </p:cNvSpPr>
          <p:nvPr>
            <p:ph type="sldNum" sz="quarter" idx="5"/>
          </p:nvPr>
        </p:nvSpPr>
        <p:spPr/>
        <p:txBody>
          <a:bodyPr/>
          <a:lstStyle/>
          <a:p>
            <a:fld id="{5DE2BE9F-D031-479A-9E7F-15D5E83AFF54}" type="slidenum">
              <a:rPr lang="en-IE" smtClean="0"/>
              <a:t>1</a:t>
            </a:fld>
            <a:endParaRPr lang="en-IE"/>
          </a:p>
        </p:txBody>
      </p:sp>
    </p:spTree>
    <p:extLst>
      <p:ext uri="{BB962C8B-B14F-4D97-AF65-F5344CB8AC3E}">
        <p14:creationId xmlns:p14="http://schemas.microsoft.com/office/powerpoint/2010/main" val="255350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358856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87637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31132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2959946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314842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21351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061456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446064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r>
              <a:rPr lang="en-IE" dirty="0"/>
              <a:t>Only ‘class reminder’ works for demonstration purposes</a:t>
            </a:r>
          </a:p>
        </p:txBody>
      </p:sp>
    </p:spTree>
    <p:extLst>
      <p:ext uri="{BB962C8B-B14F-4D97-AF65-F5344CB8AC3E}">
        <p14:creationId xmlns:p14="http://schemas.microsoft.com/office/powerpoint/2010/main" val="60454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13558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couldn’t incorporate a scrollbar here, so the next slide is simply the lower half of the main page – press enter to mimic scrolling down</a:t>
            </a:r>
          </a:p>
        </p:txBody>
      </p:sp>
      <p:sp>
        <p:nvSpPr>
          <p:cNvPr id="4" name="Slide Number Placeholder 3"/>
          <p:cNvSpPr>
            <a:spLocks noGrp="1"/>
          </p:cNvSpPr>
          <p:nvPr>
            <p:ph type="sldNum" sz="quarter" idx="5"/>
          </p:nvPr>
        </p:nvSpPr>
        <p:spPr/>
        <p:txBody>
          <a:bodyPr/>
          <a:lstStyle/>
          <a:p>
            <a:fld id="{5DE2BE9F-D031-479A-9E7F-15D5E83AFF54}" type="slidenum">
              <a:rPr lang="en-IE" smtClean="0"/>
              <a:t>2</a:t>
            </a:fld>
            <a:endParaRPr lang="en-IE"/>
          </a:p>
        </p:txBody>
      </p:sp>
    </p:spTree>
    <p:extLst>
      <p:ext uri="{BB962C8B-B14F-4D97-AF65-F5344CB8AC3E}">
        <p14:creationId xmlns:p14="http://schemas.microsoft.com/office/powerpoint/2010/main" val="3905179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r>
              <a:rPr lang="en-IE" dirty="0"/>
              <a:t>More inclusive options would be in the final version.</a:t>
            </a:r>
          </a:p>
        </p:txBody>
      </p:sp>
    </p:spTree>
    <p:extLst>
      <p:ext uri="{BB962C8B-B14F-4D97-AF65-F5344CB8AC3E}">
        <p14:creationId xmlns:p14="http://schemas.microsoft.com/office/powerpoint/2010/main" val="2354659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r>
              <a:rPr lang="en-IE" dirty="0"/>
              <a:t>Only ‘class reminder’ works for demonstration purposes</a:t>
            </a:r>
          </a:p>
        </p:txBody>
      </p:sp>
    </p:spTree>
    <p:extLst>
      <p:ext uri="{BB962C8B-B14F-4D97-AF65-F5344CB8AC3E}">
        <p14:creationId xmlns:p14="http://schemas.microsoft.com/office/powerpoint/2010/main" val="1168585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982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305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26</a:t>
            </a:fld>
            <a:endParaRPr lang="en-IE"/>
          </a:p>
        </p:txBody>
      </p:sp>
    </p:spTree>
    <p:extLst>
      <p:ext uri="{BB962C8B-B14F-4D97-AF65-F5344CB8AC3E}">
        <p14:creationId xmlns:p14="http://schemas.microsoft.com/office/powerpoint/2010/main" val="1639673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28</a:t>
            </a:fld>
            <a:endParaRPr lang="en-IE"/>
          </a:p>
        </p:txBody>
      </p:sp>
    </p:spTree>
    <p:extLst>
      <p:ext uri="{BB962C8B-B14F-4D97-AF65-F5344CB8AC3E}">
        <p14:creationId xmlns:p14="http://schemas.microsoft.com/office/powerpoint/2010/main" val="2534784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couldn’t incorporate a scrollbar, but it can be presumed the Private Membership details and the text boxes above and below the options could be viewed successfully with scrolling.</a:t>
            </a:r>
          </a:p>
        </p:txBody>
      </p:sp>
      <p:sp>
        <p:nvSpPr>
          <p:cNvPr id="4" name="Slide Number Placeholder 3"/>
          <p:cNvSpPr>
            <a:spLocks noGrp="1"/>
          </p:cNvSpPr>
          <p:nvPr>
            <p:ph type="sldNum" sz="quarter" idx="5"/>
          </p:nvPr>
        </p:nvSpPr>
        <p:spPr/>
        <p:txBody>
          <a:bodyPr/>
          <a:lstStyle/>
          <a:p>
            <a:fld id="{5DE2BE9F-D031-479A-9E7F-15D5E83AFF54}" type="slidenum">
              <a:rPr lang="en-IE" smtClean="0"/>
              <a:t>30</a:t>
            </a:fld>
            <a:endParaRPr lang="en-IE"/>
          </a:p>
        </p:txBody>
      </p:sp>
    </p:spTree>
    <p:extLst>
      <p:ext uri="{BB962C8B-B14F-4D97-AF65-F5344CB8AC3E}">
        <p14:creationId xmlns:p14="http://schemas.microsoft.com/office/powerpoint/2010/main" val="706432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31</a:t>
            </a:fld>
            <a:endParaRPr lang="en-IE"/>
          </a:p>
        </p:txBody>
      </p:sp>
    </p:spTree>
    <p:extLst>
      <p:ext uri="{BB962C8B-B14F-4D97-AF65-F5344CB8AC3E}">
        <p14:creationId xmlns:p14="http://schemas.microsoft.com/office/powerpoint/2010/main" val="1939802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32</a:t>
            </a:fld>
            <a:endParaRPr lang="en-IE"/>
          </a:p>
        </p:txBody>
      </p:sp>
    </p:spTree>
    <p:extLst>
      <p:ext uri="{BB962C8B-B14F-4D97-AF65-F5344CB8AC3E}">
        <p14:creationId xmlns:p14="http://schemas.microsoft.com/office/powerpoint/2010/main" val="4076906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couldn’t incorporate a scrollbar, but it can be presumed the Student Membership details could be viewed successfully with scrolling.</a:t>
            </a:r>
          </a:p>
        </p:txBody>
      </p:sp>
      <p:sp>
        <p:nvSpPr>
          <p:cNvPr id="4" name="Slide Number Placeholder 3"/>
          <p:cNvSpPr>
            <a:spLocks noGrp="1"/>
          </p:cNvSpPr>
          <p:nvPr>
            <p:ph type="sldNum" sz="quarter" idx="5"/>
          </p:nvPr>
        </p:nvSpPr>
        <p:spPr/>
        <p:txBody>
          <a:bodyPr/>
          <a:lstStyle/>
          <a:p>
            <a:fld id="{5DE2BE9F-D031-479A-9E7F-15D5E83AFF54}" type="slidenum">
              <a:rPr lang="en-IE" smtClean="0"/>
              <a:t>33</a:t>
            </a:fld>
            <a:endParaRPr lang="en-IE"/>
          </a:p>
        </p:txBody>
      </p:sp>
    </p:spTree>
    <p:extLst>
      <p:ext uri="{BB962C8B-B14F-4D97-AF65-F5344CB8AC3E}">
        <p14:creationId xmlns:p14="http://schemas.microsoft.com/office/powerpoint/2010/main" val="389982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3</a:t>
            </a:fld>
            <a:endParaRPr lang="en-IE"/>
          </a:p>
        </p:txBody>
      </p:sp>
    </p:spTree>
    <p:extLst>
      <p:ext uri="{BB962C8B-B14F-4D97-AF65-F5344CB8AC3E}">
        <p14:creationId xmlns:p14="http://schemas.microsoft.com/office/powerpoint/2010/main" val="363911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34</a:t>
            </a:fld>
            <a:endParaRPr lang="en-IE"/>
          </a:p>
        </p:txBody>
      </p:sp>
    </p:spTree>
    <p:extLst>
      <p:ext uri="{BB962C8B-B14F-4D97-AF65-F5344CB8AC3E}">
        <p14:creationId xmlns:p14="http://schemas.microsoft.com/office/powerpoint/2010/main" val="2382300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35</a:t>
            </a:fld>
            <a:endParaRPr lang="en-IE"/>
          </a:p>
        </p:txBody>
      </p:sp>
    </p:spTree>
    <p:extLst>
      <p:ext uri="{BB962C8B-B14F-4D97-AF65-F5344CB8AC3E}">
        <p14:creationId xmlns:p14="http://schemas.microsoft.com/office/powerpoint/2010/main" val="98508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36</a:t>
            </a:fld>
            <a:endParaRPr lang="en-IE"/>
          </a:p>
        </p:txBody>
      </p:sp>
    </p:spTree>
    <p:extLst>
      <p:ext uri="{BB962C8B-B14F-4D97-AF65-F5344CB8AC3E}">
        <p14:creationId xmlns:p14="http://schemas.microsoft.com/office/powerpoint/2010/main" val="2666752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37</a:t>
            </a:fld>
            <a:endParaRPr lang="en-IE"/>
          </a:p>
        </p:txBody>
      </p:sp>
    </p:spTree>
    <p:extLst>
      <p:ext uri="{BB962C8B-B14F-4D97-AF65-F5344CB8AC3E}">
        <p14:creationId xmlns:p14="http://schemas.microsoft.com/office/powerpoint/2010/main" val="3621004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38</a:t>
            </a:fld>
            <a:endParaRPr lang="en-IE"/>
          </a:p>
        </p:txBody>
      </p:sp>
    </p:spTree>
    <p:extLst>
      <p:ext uri="{BB962C8B-B14F-4D97-AF65-F5344CB8AC3E}">
        <p14:creationId xmlns:p14="http://schemas.microsoft.com/office/powerpoint/2010/main" val="3362751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More classes could be scrolled through in final app.</a:t>
            </a:r>
          </a:p>
        </p:txBody>
      </p:sp>
      <p:sp>
        <p:nvSpPr>
          <p:cNvPr id="4" name="Slide Number Placeholder 3"/>
          <p:cNvSpPr>
            <a:spLocks noGrp="1"/>
          </p:cNvSpPr>
          <p:nvPr>
            <p:ph type="sldNum" sz="quarter" idx="5"/>
          </p:nvPr>
        </p:nvSpPr>
        <p:spPr/>
        <p:txBody>
          <a:bodyPr/>
          <a:lstStyle/>
          <a:p>
            <a:fld id="{5DE2BE9F-D031-479A-9E7F-15D5E83AFF54}" type="slidenum">
              <a:rPr lang="en-IE" smtClean="0"/>
              <a:t>40</a:t>
            </a:fld>
            <a:endParaRPr lang="en-IE"/>
          </a:p>
        </p:txBody>
      </p:sp>
    </p:spTree>
    <p:extLst>
      <p:ext uri="{BB962C8B-B14F-4D97-AF65-F5344CB8AC3E}">
        <p14:creationId xmlns:p14="http://schemas.microsoft.com/office/powerpoint/2010/main" val="4144405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522A24-9C7E-42AA-AE45-87EAD58AF7BF}"/>
              </a:ext>
            </a:extLst>
          </p:cNvPr>
          <p:cNvSpPr>
            <a:spLocks noGrp="1"/>
          </p:cNvSpPr>
          <p:nvPr>
            <p:ph type="body" idx="1"/>
          </p:nvPr>
        </p:nvSpPr>
        <p:spPr/>
        <p:txBody>
          <a:bodyPr/>
          <a:lstStyle/>
          <a:p>
            <a:r>
              <a:rPr lang="en-IE" dirty="0"/>
              <a:t>Press enter to mimic scrolling here and view reviews.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522A24-9C7E-42AA-AE45-87EAD58AF7BF}"/>
              </a:ext>
            </a:extLst>
          </p:cNvPr>
          <p:cNvSpPr>
            <a:spLocks noGrp="1"/>
          </p:cNvSpPr>
          <p:nvPr>
            <p:ph type="body" idx="1"/>
          </p:nvPr>
        </p:nvSpPr>
        <p:spPr/>
        <p:txBody>
          <a:bodyPr/>
          <a:lstStyle/>
          <a:p>
            <a:r>
              <a:rPr lang="en-IE" dirty="0"/>
              <a:t>More reviews could be scrolled through in final app. Only the top comment here can be liked or unliked for Prototype purposes.</a:t>
            </a:r>
          </a:p>
        </p:txBody>
      </p:sp>
    </p:spTree>
    <p:extLst>
      <p:ext uri="{BB962C8B-B14F-4D97-AF65-F5344CB8AC3E}">
        <p14:creationId xmlns:p14="http://schemas.microsoft.com/office/powerpoint/2010/main" val="2549308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522A24-9C7E-42AA-AE45-87EAD58AF7BF}"/>
              </a:ext>
            </a:extLst>
          </p:cNvPr>
          <p:cNvSpPr>
            <a:spLocks noGrp="1"/>
          </p:cNvSpPr>
          <p:nvPr>
            <p:ph type="body" idx="1"/>
          </p:nvPr>
        </p:nvSpPr>
        <p:spPr/>
        <p:txBody>
          <a:bodyPr/>
          <a:lstStyle/>
          <a:p>
            <a:r>
              <a:rPr lang="en-IE" dirty="0"/>
              <a:t>More reviews could be scrolled through in final app.</a:t>
            </a:r>
          </a:p>
        </p:txBody>
      </p:sp>
    </p:spTree>
    <p:extLst>
      <p:ext uri="{BB962C8B-B14F-4D97-AF65-F5344CB8AC3E}">
        <p14:creationId xmlns:p14="http://schemas.microsoft.com/office/powerpoint/2010/main" val="40641915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522A24-9C7E-42AA-AE45-87EAD58AF7BF}"/>
              </a:ext>
            </a:extLst>
          </p:cNvPr>
          <p:cNvSpPr>
            <a:spLocks noGrp="1"/>
          </p:cNvSpPr>
          <p:nvPr>
            <p:ph type="body" idx="1"/>
          </p:nvPr>
        </p:nvSpPr>
        <p:spPr/>
        <p:txBody>
          <a:bodyPr/>
          <a:lstStyle/>
          <a:p>
            <a:r>
              <a:rPr lang="en-IE" dirty="0"/>
              <a:t>More reviews could be scrolled through in final app.</a:t>
            </a:r>
          </a:p>
        </p:txBody>
      </p:sp>
    </p:spTree>
    <p:extLst>
      <p:ext uri="{BB962C8B-B14F-4D97-AF65-F5344CB8AC3E}">
        <p14:creationId xmlns:p14="http://schemas.microsoft.com/office/powerpoint/2010/main" val="1199713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89B94B1-28F8-4162-8CE8-0D3B23E37E89}"/>
              </a:ext>
            </a:extLst>
          </p:cNvPr>
          <p:cNvSpPr>
            <a:spLocks noGrp="1"/>
          </p:cNvSpPr>
          <p:nvPr>
            <p:ph type="body" idx="1"/>
          </p:nvPr>
        </p:nvSpPr>
        <p:spPr/>
        <p:txBody>
          <a:bodyPr/>
          <a:lstStyle/>
          <a:p>
            <a:r>
              <a:rPr lang="en-IE" dirty="0"/>
              <a:t>I couldn’t incorporate a scrollbar here, so the next slide is simply the lower half of the main page – press enter to mimic scrolling down</a:t>
            </a:r>
          </a:p>
          <a:p>
            <a:endParaRPr lang="en-IE"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522A24-9C7E-42AA-AE45-87EAD58AF7BF}"/>
              </a:ext>
            </a:extLst>
          </p:cNvPr>
          <p:cNvSpPr>
            <a:spLocks noGrp="1"/>
          </p:cNvSpPr>
          <p:nvPr>
            <p:ph type="body" idx="1"/>
          </p:nvPr>
        </p:nvSpPr>
        <p:spPr/>
        <p:txBody>
          <a:bodyPr/>
          <a:lstStyle/>
          <a:p>
            <a:r>
              <a:rPr lang="en-IE" dirty="0"/>
              <a:t>This screen is for users who are signed in with the app.</a:t>
            </a:r>
          </a:p>
        </p:txBody>
      </p:sp>
    </p:spTree>
    <p:extLst>
      <p:ext uri="{BB962C8B-B14F-4D97-AF65-F5344CB8AC3E}">
        <p14:creationId xmlns:p14="http://schemas.microsoft.com/office/powerpoint/2010/main" val="3717718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522A24-9C7E-42AA-AE45-87EAD58AF7BF}"/>
              </a:ext>
            </a:extLst>
          </p:cNvPr>
          <p:cNvSpPr>
            <a:spLocks noGrp="1"/>
          </p:cNvSpPr>
          <p:nvPr>
            <p:ph type="body" idx="1"/>
          </p:nvPr>
        </p:nvSpPr>
        <p:spPr/>
        <p:txBody>
          <a:bodyPr/>
          <a:lstStyle/>
          <a:p>
            <a:r>
              <a:rPr lang="en-IE" dirty="0"/>
              <a:t>This screen is for users who are not signed in with the app.</a:t>
            </a:r>
          </a:p>
        </p:txBody>
      </p:sp>
    </p:spTree>
    <p:extLst>
      <p:ext uri="{BB962C8B-B14F-4D97-AF65-F5344CB8AC3E}">
        <p14:creationId xmlns:p14="http://schemas.microsoft.com/office/powerpoint/2010/main" val="1088764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522A24-9C7E-42AA-AE45-87EAD58AF7BF}"/>
              </a:ext>
            </a:extLst>
          </p:cNvPr>
          <p:cNvSpPr>
            <a:spLocks noGrp="1"/>
          </p:cNvSpPr>
          <p:nvPr>
            <p:ph type="body" idx="1"/>
          </p:nvPr>
        </p:nvSpPr>
        <p:spPr/>
        <p:txBody>
          <a:bodyPr/>
          <a:lstStyle/>
          <a:p>
            <a:r>
              <a:rPr lang="en-IE" dirty="0"/>
              <a:t>This screen is for users who are not signed in with the app.</a:t>
            </a:r>
          </a:p>
        </p:txBody>
      </p:sp>
    </p:spTree>
    <p:extLst>
      <p:ext uri="{BB962C8B-B14F-4D97-AF65-F5344CB8AC3E}">
        <p14:creationId xmlns:p14="http://schemas.microsoft.com/office/powerpoint/2010/main" val="3445315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522A24-9C7E-42AA-AE45-87EAD58AF7BF}"/>
              </a:ext>
            </a:extLst>
          </p:cNvPr>
          <p:cNvSpPr>
            <a:spLocks noGrp="1"/>
          </p:cNvSpPr>
          <p:nvPr>
            <p:ph type="body" idx="1"/>
          </p:nvPr>
        </p:nvSpPr>
        <p:spPr/>
        <p:txBody>
          <a:bodyPr/>
          <a:lstStyle/>
          <a:p>
            <a:r>
              <a:rPr lang="en-IE" dirty="0"/>
              <a:t>More reviews could be scrolled through in final app.</a:t>
            </a:r>
          </a:p>
        </p:txBody>
      </p:sp>
    </p:spTree>
    <p:extLst>
      <p:ext uri="{BB962C8B-B14F-4D97-AF65-F5344CB8AC3E}">
        <p14:creationId xmlns:p14="http://schemas.microsoft.com/office/powerpoint/2010/main" val="1572897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522A24-9C7E-42AA-AE45-87EAD58AF7BF}"/>
              </a:ext>
            </a:extLst>
          </p:cNvPr>
          <p:cNvSpPr>
            <a:spLocks noGrp="1"/>
          </p:cNvSpPr>
          <p:nvPr>
            <p:ph type="body" idx="1"/>
          </p:nvPr>
        </p:nvSpPr>
        <p:spPr/>
        <p:txBody>
          <a:bodyPr/>
          <a:lstStyle/>
          <a:p>
            <a:r>
              <a:rPr lang="en-IE" dirty="0"/>
              <a:t>More reviews could be scrolled through in final app.</a:t>
            </a:r>
          </a:p>
        </p:txBody>
      </p:sp>
    </p:spTree>
    <p:extLst>
      <p:ext uri="{BB962C8B-B14F-4D97-AF65-F5344CB8AC3E}">
        <p14:creationId xmlns:p14="http://schemas.microsoft.com/office/powerpoint/2010/main" val="3198908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62</a:t>
            </a:fld>
            <a:endParaRPr lang="en-IE"/>
          </a:p>
        </p:txBody>
      </p:sp>
    </p:spTree>
    <p:extLst>
      <p:ext uri="{BB962C8B-B14F-4D97-AF65-F5344CB8AC3E}">
        <p14:creationId xmlns:p14="http://schemas.microsoft.com/office/powerpoint/2010/main" val="1189635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63</a:t>
            </a:fld>
            <a:endParaRPr lang="en-IE"/>
          </a:p>
        </p:txBody>
      </p:sp>
    </p:spTree>
    <p:extLst>
      <p:ext uri="{BB962C8B-B14F-4D97-AF65-F5344CB8AC3E}">
        <p14:creationId xmlns:p14="http://schemas.microsoft.com/office/powerpoint/2010/main" val="45138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menu is for users not logged in to the app.</a:t>
            </a:r>
          </a:p>
        </p:txBody>
      </p:sp>
      <p:sp>
        <p:nvSpPr>
          <p:cNvPr id="4" name="Slide Number Placeholder 3"/>
          <p:cNvSpPr>
            <a:spLocks noGrp="1"/>
          </p:cNvSpPr>
          <p:nvPr>
            <p:ph type="sldNum" sz="quarter" idx="5"/>
          </p:nvPr>
        </p:nvSpPr>
        <p:spPr/>
        <p:txBody>
          <a:bodyPr/>
          <a:lstStyle/>
          <a:p>
            <a:fld id="{5DE2BE9F-D031-479A-9E7F-15D5E83AFF54}" type="slidenum">
              <a:rPr lang="en-IE" smtClean="0"/>
              <a:t>6</a:t>
            </a:fld>
            <a:endParaRPr lang="en-IE"/>
          </a:p>
        </p:txBody>
      </p:sp>
    </p:spTree>
    <p:extLst>
      <p:ext uri="{BB962C8B-B14F-4D97-AF65-F5344CB8AC3E}">
        <p14:creationId xmlns:p14="http://schemas.microsoft.com/office/powerpoint/2010/main" val="753879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64</a:t>
            </a:fld>
            <a:endParaRPr lang="en-IE"/>
          </a:p>
        </p:txBody>
      </p:sp>
    </p:spTree>
    <p:extLst>
      <p:ext uri="{BB962C8B-B14F-4D97-AF65-F5344CB8AC3E}">
        <p14:creationId xmlns:p14="http://schemas.microsoft.com/office/powerpoint/2010/main" val="17116082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65</a:t>
            </a:fld>
            <a:endParaRPr lang="en-IE"/>
          </a:p>
        </p:txBody>
      </p:sp>
    </p:spTree>
    <p:extLst>
      <p:ext uri="{BB962C8B-B14F-4D97-AF65-F5344CB8AC3E}">
        <p14:creationId xmlns:p14="http://schemas.microsoft.com/office/powerpoint/2010/main" val="16006023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66</a:t>
            </a:fld>
            <a:endParaRPr lang="en-IE"/>
          </a:p>
        </p:txBody>
      </p:sp>
    </p:spTree>
    <p:extLst>
      <p:ext uri="{BB962C8B-B14F-4D97-AF65-F5344CB8AC3E}">
        <p14:creationId xmlns:p14="http://schemas.microsoft.com/office/powerpoint/2010/main" val="3631480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905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73</a:t>
            </a:fld>
            <a:endParaRPr lang="en-IE"/>
          </a:p>
        </p:txBody>
      </p:sp>
    </p:spTree>
    <p:extLst>
      <p:ext uri="{BB962C8B-B14F-4D97-AF65-F5344CB8AC3E}">
        <p14:creationId xmlns:p14="http://schemas.microsoft.com/office/powerpoint/2010/main" val="1688851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74</a:t>
            </a:fld>
            <a:endParaRPr lang="en-IE"/>
          </a:p>
        </p:txBody>
      </p:sp>
    </p:spTree>
    <p:extLst>
      <p:ext uri="{BB962C8B-B14F-4D97-AF65-F5344CB8AC3E}">
        <p14:creationId xmlns:p14="http://schemas.microsoft.com/office/powerpoint/2010/main" val="30871026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75</a:t>
            </a:fld>
            <a:endParaRPr lang="en-IE"/>
          </a:p>
        </p:txBody>
      </p:sp>
    </p:spTree>
    <p:extLst>
      <p:ext uri="{BB962C8B-B14F-4D97-AF65-F5344CB8AC3E}">
        <p14:creationId xmlns:p14="http://schemas.microsoft.com/office/powerpoint/2010/main" val="578049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76</a:t>
            </a:fld>
            <a:endParaRPr lang="en-IE"/>
          </a:p>
        </p:txBody>
      </p:sp>
    </p:spTree>
    <p:extLst>
      <p:ext uri="{BB962C8B-B14F-4D97-AF65-F5344CB8AC3E}">
        <p14:creationId xmlns:p14="http://schemas.microsoft.com/office/powerpoint/2010/main" val="2301285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77</a:t>
            </a:fld>
            <a:endParaRPr lang="en-IE"/>
          </a:p>
        </p:txBody>
      </p:sp>
    </p:spTree>
    <p:extLst>
      <p:ext uri="{BB962C8B-B14F-4D97-AF65-F5344CB8AC3E}">
        <p14:creationId xmlns:p14="http://schemas.microsoft.com/office/powerpoint/2010/main" val="21616005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78</a:t>
            </a:fld>
            <a:endParaRPr lang="en-IE"/>
          </a:p>
        </p:txBody>
      </p:sp>
    </p:spTree>
    <p:extLst>
      <p:ext uri="{BB962C8B-B14F-4D97-AF65-F5344CB8AC3E}">
        <p14:creationId xmlns:p14="http://schemas.microsoft.com/office/powerpoint/2010/main" val="2514076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menu is for users logged into the app.</a:t>
            </a:r>
          </a:p>
        </p:txBody>
      </p:sp>
      <p:sp>
        <p:nvSpPr>
          <p:cNvPr id="4" name="Slide Number Placeholder 3"/>
          <p:cNvSpPr>
            <a:spLocks noGrp="1"/>
          </p:cNvSpPr>
          <p:nvPr>
            <p:ph type="sldNum" sz="quarter" idx="5"/>
          </p:nvPr>
        </p:nvSpPr>
        <p:spPr/>
        <p:txBody>
          <a:bodyPr/>
          <a:lstStyle/>
          <a:p>
            <a:fld id="{5DE2BE9F-D031-479A-9E7F-15D5E83AFF54}" type="slidenum">
              <a:rPr lang="en-IE" smtClean="0"/>
              <a:t>7</a:t>
            </a:fld>
            <a:endParaRPr lang="en-IE"/>
          </a:p>
        </p:txBody>
      </p:sp>
    </p:spTree>
    <p:extLst>
      <p:ext uri="{BB962C8B-B14F-4D97-AF65-F5344CB8AC3E}">
        <p14:creationId xmlns:p14="http://schemas.microsoft.com/office/powerpoint/2010/main" val="41049634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Prototype demonstration purposes, only ‘April’ is available to hire here.</a:t>
            </a:r>
          </a:p>
        </p:txBody>
      </p:sp>
      <p:sp>
        <p:nvSpPr>
          <p:cNvPr id="4" name="Slide Number Placeholder 3"/>
          <p:cNvSpPr>
            <a:spLocks noGrp="1"/>
          </p:cNvSpPr>
          <p:nvPr>
            <p:ph type="sldNum" sz="quarter" idx="5"/>
          </p:nvPr>
        </p:nvSpPr>
        <p:spPr/>
        <p:txBody>
          <a:bodyPr/>
          <a:lstStyle/>
          <a:p>
            <a:fld id="{5DE2BE9F-D031-479A-9E7F-15D5E83AFF54}" type="slidenum">
              <a:rPr lang="en-IE" smtClean="0"/>
              <a:t>79</a:t>
            </a:fld>
            <a:endParaRPr lang="en-IE"/>
          </a:p>
        </p:txBody>
      </p:sp>
    </p:spTree>
    <p:extLst>
      <p:ext uri="{BB962C8B-B14F-4D97-AF65-F5344CB8AC3E}">
        <p14:creationId xmlns:p14="http://schemas.microsoft.com/office/powerpoint/2010/main" val="12705234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Prototype demonstration purposes, only ‘April’ is available to hire here.</a:t>
            </a:r>
          </a:p>
        </p:txBody>
      </p:sp>
      <p:sp>
        <p:nvSpPr>
          <p:cNvPr id="4" name="Slide Number Placeholder 3"/>
          <p:cNvSpPr>
            <a:spLocks noGrp="1"/>
          </p:cNvSpPr>
          <p:nvPr>
            <p:ph type="sldNum" sz="quarter" idx="5"/>
          </p:nvPr>
        </p:nvSpPr>
        <p:spPr/>
        <p:txBody>
          <a:bodyPr/>
          <a:lstStyle/>
          <a:p>
            <a:fld id="{5DE2BE9F-D031-479A-9E7F-15D5E83AFF54}" type="slidenum">
              <a:rPr lang="en-IE" smtClean="0"/>
              <a:t>80</a:t>
            </a:fld>
            <a:endParaRPr lang="en-IE"/>
          </a:p>
        </p:txBody>
      </p:sp>
    </p:spTree>
    <p:extLst>
      <p:ext uri="{BB962C8B-B14F-4D97-AF65-F5344CB8AC3E}">
        <p14:creationId xmlns:p14="http://schemas.microsoft.com/office/powerpoint/2010/main" val="29522140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final version, users would be able to choose multiple slots.</a:t>
            </a:r>
          </a:p>
        </p:txBody>
      </p:sp>
      <p:sp>
        <p:nvSpPr>
          <p:cNvPr id="4" name="Slide Number Placeholder 3"/>
          <p:cNvSpPr>
            <a:spLocks noGrp="1"/>
          </p:cNvSpPr>
          <p:nvPr>
            <p:ph type="sldNum" sz="quarter" idx="5"/>
          </p:nvPr>
        </p:nvSpPr>
        <p:spPr/>
        <p:txBody>
          <a:bodyPr/>
          <a:lstStyle/>
          <a:p>
            <a:fld id="{5DE2BE9F-D031-479A-9E7F-15D5E83AFF54}" type="slidenum">
              <a:rPr lang="en-IE" smtClean="0"/>
              <a:t>81</a:t>
            </a:fld>
            <a:endParaRPr lang="en-IE"/>
          </a:p>
        </p:txBody>
      </p:sp>
    </p:spTree>
    <p:extLst>
      <p:ext uri="{BB962C8B-B14F-4D97-AF65-F5344CB8AC3E}">
        <p14:creationId xmlns:p14="http://schemas.microsoft.com/office/powerpoint/2010/main" val="28255299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final version, users would be able to choose multiple slots.</a:t>
            </a:r>
          </a:p>
        </p:txBody>
      </p:sp>
      <p:sp>
        <p:nvSpPr>
          <p:cNvPr id="4" name="Slide Number Placeholder 3"/>
          <p:cNvSpPr>
            <a:spLocks noGrp="1"/>
          </p:cNvSpPr>
          <p:nvPr>
            <p:ph type="sldNum" sz="quarter" idx="5"/>
          </p:nvPr>
        </p:nvSpPr>
        <p:spPr/>
        <p:txBody>
          <a:bodyPr/>
          <a:lstStyle/>
          <a:p>
            <a:fld id="{5DE2BE9F-D031-479A-9E7F-15D5E83AFF54}" type="slidenum">
              <a:rPr lang="en-IE" smtClean="0"/>
              <a:t>82</a:t>
            </a:fld>
            <a:endParaRPr lang="en-IE"/>
          </a:p>
        </p:txBody>
      </p:sp>
    </p:spTree>
    <p:extLst>
      <p:ext uri="{BB962C8B-B14F-4D97-AF65-F5344CB8AC3E}">
        <p14:creationId xmlns:p14="http://schemas.microsoft.com/office/powerpoint/2010/main" val="8178861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final version, users would be able to choose multiple slots.</a:t>
            </a:r>
          </a:p>
        </p:txBody>
      </p:sp>
      <p:sp>
        <p:nvSpPr>
          <p:cNvPr id="4" name="Slide Number Placeholder 3"/>
          <p:cNvSpPr>
            <a:spLocks noGrp="1"/>
          </p:cNvSpPr>
          <p:nvPr>
            <p:ph type="sldNum" sz="quarter" idx="5"/>
          </p:nvPr>
        </p:nvSpPr>
        <p:spPr/>
        <p:txBody>
          <a:bodyPr/>
          <a:lstStyle/>
          <a:p>
            <a:fld id="{5DE2BE9F-D031-479A-9E7F-15D5E83AFF54}" type="slidenum">
              <a:rPr lang="en-IE" smtClean="0"/>
              <a:t>83</a:t>
            </a:fld>
            <a:endParaRPr lang="en-IE"/>
          </a:p>
        </p:txBody>
      </p:sp>
    </p:spTree>
    <p:extLst>
      <p:ext uri="{BB962C8B-B14F-4D97-AF65-F5344CB8AC3E}">
        <p14:creationId xmlns:p14="http://schemas.microsoft.com/office/powerpoint/2010/main" val="173964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Prototype demonstration purposes, only ‘April’ is available to hire here.</a:t>
            </a:r>
          </a:p>
        </p:txBody>
      </p:sp>
      <p:sp>
        <p:nvSpPr>
          <p:cNvPr id="4" name="Slide Number Placeholder 3"/>
          <p:cNvSpPr>
            <a:spLocks noGrp="1"/>
          </p:cNvSpPr>
          <p:nvPr>
            <p:ph type="sldNum" sz="quarter" idx="5"/>
          </p:nvPr>
        </p:nvSpPr>
        <p:spPr/>
        <p:txBody>
          <a:bodyPr/>
          <a:lstStyle/>
          <a:p>
            <a:fld id="{5DE2BE9F-D031-479A-9E7F-15D5E83AFF54}" type="slidenum">
              <a:rPr lang="en-IE" smtClean="0"/>
              <a:t>85</a:t>
            </a:fld>
            <a:endParaRPr lang="en-IE"/>
          </a:p>
        </p:txBody>
      </p:sp>
    </p:spTree>
    <p:extLst>
      <p:ext uri="{BB962C8B-B14F-4D97-AF65-F5344CB8AC3E}">
        <p14:creationId xmlns:p14="http://schemas.microsoft.com/office/powerpoint/2010/main" val="31668594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Prototype demonstration purposes, only ‘April’ is available to hire here.</a:t>
            </a:r>
          </a:p>
        </p:txBody>
      </p:sp>
      <p:sp>
        <p:nvSpPr>
          <p:cNvPr id="4" name="Slide Number Placeholder 3"/>
          <p:cNvSpPr>
            <a:spLocks noGrp="1"/>
          </p:cNvSpPr>
          <p:nvPr>
            <p:ph type="sldNum" sz="quarter" idx="5"/>
          </p:nvPr>
        </p:nvSpPr>
        <p:spPr/>
        <p:txBody>
          <a:bodyPr/>
          <a:lstStyle/>
          <a:p>
            <a:fld id="{5DE2BE9F-D031-479A-9E7F-15D5E83AFF54}" type="slidenum">
              <a:rPr lang="en-IE" smtClean="0"/>
              <a:t>86</a:t>
            </a:fld>
            <a:endParaRPr lang="en-IE"/>
          </a:p>
        </p:txBody>
      </p:sp>
    </p:spTree>
    <p:extLst>
      <p:ext uri="{BB962C8B-B14F-4D97-AF65-F5344CB8AC3E}">
        <p14:creationId xmlns:p14="http://schemas.microsoft.com/office/powerpoint/2010/main" val="12075516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final version, users would be able to choose multiple slots.</a:t>
            </a:r>
          </a:p>
        </p:txBody>
      </p:sp>
      <p:sp>
        <p:nvSpPr>
          <p:cNvPr id="4" name="Slide Number Placeholder 3"/>
          <p:cNvSpPr>
            <a:spLocks noGrp="1"/>
          </p:cNvSpPr>
          <p:nvPr>
            <p:ph type="sldNum" sz="quarter" idx="5"/>
          </p:nvPr>
        </p:nvSpPr>
        <p:spPr/>
        <p:txBody>
          <a:bodyPr/>
          <a:lstStyle/>
          <a:p>
            <a:fld id="{5DE2BE9F-D031-479A-9E7F-15D5E83AFF54}" type="slidenum">
              <a:rPr lang="en-IE" smtClean="0"/>
              <a:t>87</a:t>
            </a:fld>
            <a:endParaRPr lang="en-IE"/>
          </a:p>
        </p:txBody>
      </p:sp>
    </p:spTree>
    <p:extLst>
      <p:ext uri="{BB962C8B-B14F-4D97-AF65-F5344CB8AC3E}">
        <p14:creationId xmlns:p14="http://schemas.microsoft.com/office/powerpoint/2010/main" val="2160077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Prototype demonstration purposes, only ‘April’ is available to hire here.</a:t>
            </a:r>
          </a:p>
        </p:txBody>
      </p:sp>
      <p:sp>
        <p:nvSpPr>
          <p:cNvPr id="4" name="Slide Number Placeholder 3"/>
          <p:cNvSpPr>
            <a:spLocks noGrp="1"/>
          </p:cNvSpPr>
          <p:nvPr>
            <p:ph type="sldNum" sz="quarter" idx="5"/>
          </p:nvPr>
        </p:nvSpPr>
        <p:spPr/>
        <p:txBody>
          <a:bodyPr/>
          <a:lstStyle/>
          <a:p>
            <a:fld id="{5DE2BE9F-D031-479A-9E7F-15D5E83AFF54}" type="slidenum">
              <a:rPr lang="en-IE" smtClean="0"/>
              <a:t>88</a:t>
            </a:fld>
            <a:endParaRPr lang="en-IE"/>
          </a:p>
        </p:txBody>
      </p:sp>
    </p:spTree>
    <p:extLst>
      <p:ext uri="{BB962C8B-B14F-4D97-AF65-F5344CB8AC3E}">
        <p14:creationId xmlns:p14="http://schemas.microsoft.com/office/powerpoint/2010/main" val="17393239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 Prototype demonstration purposes, only ‘April’ is available to hire here.</a:t>
            </a:r>
          </a:p>
        </p:txBody>
      </p:sp>
      <p:sp>
        <p:nvSpPr>
          <p:cNvPr id="4" name="Slide Number Placeholder 3"/>
          <p:cNvSpPr>
            <a:spLocks noGrp="1"/>
          </p:cNvSpPr>
          <p:nvPr>
            <p:ph type="sldNum" sz="quarter" idx="5"/>
          </p:nvPr>
        </p:nvSpPr>
        <p:spPr/>
        <p:txBody>
          <a:bodyPr/>
          <a:lstStyle/>
          <a:p>
            <a:fld id="{5DE2BE9F-D031-479A-9E7F-15D5E83AFF54}" type="slidenum">
              <a:rPr lang="en-IE" smtClean="0"/>
              <a:t>89</a:t>
            </a:fld>
            <a:endParaRPr lang="en-IE"/>
          </a:p>
        </p:txBody>
      </p:sp>
    </p:spTree>
    <p:extLst>
      <p:ext uri="{BB962C8B-B14F-4D97-AF65-F5344CB8AC3E}">
        <p14:creationId xmlns:p14="http://schemas.microsoft.com/office/powerpoint/2010/main" val="427389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8</a:t>
            </a:fld>
            <a:endParaRPr lang="en-IE"/>
          </a:p>
        </p:txBody>
      </p:sp>
    </p:spTree>
    <p:extLst>
      <p:ext uri="{BB962C8B-B14F-4D97-AF65-F5344CB8AC3E}">
        <p14:creationId xmlns:p14="http://schemas.microsoft.com/office/powerpoint/2010/main" val="3623820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final version, users would be able to choose multiple slots.</a:t>
            </a:r>
          </a:p>
        </p:txBody>
      </p:sp>
      <p:sp>
        <p:nvSpPr>
          <p:cNvPr id="4" name="Slide Number Placeholder 3"/>
          <p:cNvSpPr>
            <a:spLocks noGrp="1"/>
          </p:cNvSpPr>
          <p:nvPr>
            <p:ph type="sldNum" sz="quarter" idx="5"/>
          </p:nvPr>
        </p:nvSpPr>
        <p:spPr/>
        <p:txBody>
          <a:bodyPr/>
          <a:lstStyle/>
          <a:p>
            <a:fld id="{5DE2BE9F-D031-479A-9E7F-15D5E83AFF54}" type="slidenum">
              <a:rPr lang="en-IE" smtClean="0"/>
              <a:t>90</a:t>
            </a:fld>
            <a:endParaRPr lang="en-IE"/>
          </a:p>
        </p:txBody>
      </p:sp>
    </p:spTree>
    <p:extLst>
      <p:ext uri="{BB962C8B-B14F-4D97-AF65-F5344CB8AC3E}">
        <p14:creationId xmlns:p14="http://schemas.microsoft.com/office/powerpoint/2010/main" val="28090886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final version, users would be able to choose multiple slots.</a:t>
            </a:r>
          </a:p>
        </p:txBody>
      </p:sp>
      <p:sp>
        <p:nvSpPr>
          <p:cNvPr id="4" name="Slide Number Placeholder 3"/>
          <p:cNvSpPr>
            <a:spLocks noGrp="1"/>
          </p:cNvSpPr>
          <p:nvPr>
            <p:ph type="sldNum" sz="quarter" idx="5"/>
          </p:nvPr>
        </p:nvSpPr>
        <p:spPr/>
        <p:txBody>
          <a:bodyPr/>
          <a:lstStyle/>
          <a:p>
            <a:fld id="{5DE2BE9F-D031-479A-9E7F-15D5E83AFF54}" type="slidenum">
              <a:rPr lang="en-IE" smtClean="0"/>
              <a:t>91</a:t>
            </a:fld>
            <a:endParaRPr lang="en-IE"/>
          </a:p>
        </p:txBody>
      </p:sp>
    </p:spTree>
    <p:extLst>
      <p:ext uri="{BB962C8B-B14F-4D97-AF65-F5344CB8AC3E}">
        <p14:creationId xmlns:p14="http://schemas.microsoft.com/office/powerpoint/2010/main" val="20764821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final version, users would be able to choose multiple slots.</a:t>
            </a:r>
          </a:p>
        </p:txBody>
      </p:sp>
      <p:sp>
        <p:nvSpPr>
          <p:cNvPr id="4" name="Slide Number Placeholder 3"/>
          <p:cNvSpPr>
            <a:spLocks noGrp="1"/>
          </p:cNvSpPr>
          <p:nvPr>
            <p:ph type="sldNum" sz="quarter" idx="5"/>
          </p:nvPr>
        </p:nvSpPr>
        <p:spPr/>
        <p:txBody>
          <a:bodyPr/>
          <a:lstStyle/>
          <a:p>
            <a:fld id="{5DE2BE9F-D031-479A-9E7F-15D5E83AFF54}" type="slidenum">
              <a:rPr lang="en-IE" smtClean="0"/>
              <a:t>92</a:t>
            </a:fld>
            <a:endParaRPr lang="en-IE"/>
          </a:p>
        </p:txBody>
      </p:sp>
    </p:spTree>
    <p:extLst>
      <p:ext uri="{BB962C8B-B14F-4D97-AF65-F5344CB8AC3E}">
        <p14:creationId xmlns:p14="http://schemas.microsoft.com/office/powerpoint/2010/main" val="34354221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5DE2BE9F-D031-479A-9E7F-15D5E83AFF54}" type="slidenum">
              <a:rPr lang="en-IE" smtClean="0"/>
              <a:t>93</a:t>
            </a:fld>
            <a:endParaRPr lang="en-IE"/>
          </a:p>
        </p:txBody>
      </p:sp>
    </p:spTree>
    <p:extLst>
      <p:ext uri="{BB962C8B-B14F-4D97-AF65-F5344CB8AC3E}">
        <p14:creationId xmlns:p14="http://schemas.microsoft.com/office/powerpoint/2010/main" val="2875272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know this sketch is completely inaccurate and not very well done at all, but the idea is there!</a:t>
            </a:r>
          </a:p>
        </p:txBody>
      </p:sp>
      <p:sp>
        <p:nvSpPr>
          <p:cNvPr id="4" name="Slide Number Placeholder 3"/>
          <p:cNvSpPr>
            <a:spLocks noGrp="1"/>
          </p:cNvSpPr>
          <p:nvPr>
            <p:ph type="sldNum" sz="quarter" idx="5"/>
          </p:nvPr>
        </p:nvSpPr>
        <p:spPr/>
        <p:txBody>
          <a:bodyPr/>
          <a:lstStyle/>
          <a:p>
            <a:fld id="{5DE2BE9F-D031-479A-9E7F-15D5E83AFF54}" type="slidenum">
              <a:rPr lang="en-IE" smtClean="0"/>
              <a:t>94</a:t>
            </a:fld>
            <a:endParaRPr lang="en-IE"/>
          </a:p>
        </p:txBody>
      </p:sp>
    </p:spTree>
    <p:extLst>
      <p:ext uri="{BB962C8B-B14F-4D97-AF65-F5344CB8AC3E}">
        <p14:creationId xmlns:p14="http://schemas.microsoft.com/office/powerpoint/2010/main" val="56007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know this sketch is completely inaccurate and not very well done at all, but the idea is there!</a:t>
            </a:r>
          </a:p>
        </p:txBody>
      </p:sp>
      <p:sp>
        <p:nvSpPr>
          <p:cNvPr id="4" name="Slide Number Placeholder 3"/>
          <p:cNvSpPr>
            <a:spLocks noGrp="1"/>
          </p:cNvSpPr>
          <p:nvPr>
            <p:ph type="sldNum" sz="quarter" idx="5"/>
          </p:nvPr>
        </p:nvSpPr>
        <p:spPr/>
        <p:txBody>
          <a:bodyPr/>
          <a:lstStyle/>
          <a:p>
            <a:fld id="{5DE2BE9F-D031-479A-9E7F-15D5E83AFF54}" type="slidenum">
              <a:rPr lang="en-IE" smtClean="0"/>
              <a:t>95</a:t>
            </a:fld>
            <a:endParaRPr lang="en-IE"/>
          </a:p>
        </p:txBody>
      </p:sp>
    </p:spTree>
    <p:extLst>
      <p:ext uri="{BB962C8B-B14F-4D97-AF65-F5344CB8AC3E}">
        <p14:creationId xmlns:p14="http://schemas.microsoft.com/office/powerpoint/2010/main" val="2212324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know this sketch is completely inaccurate and not very well done at all, but the idea is there!</a:t>
            </a:r>
          </a:p>
        </p:txBody>
      </p:sp>
      <p:sp>
        <p:nvSpPr>
          <p:cNvPr id="4" name="Slide Number Placeholder 3"/>
          <p:cNvSpPr>
            <a:spLocks noGrp="1"/>
          </p:cNvSpPr>
          <p:nvPr>
            <p:ph type="sldNum" sz="quarter" idx="5"/>
          </p:nvPr>
        </p:nvSpPr>
        <p:spPr/>
        <p:txBody>
          <a:bodyPr/>
          <a:lstStyle/>
          <a:p>
            <a:fld id="{5DE2BE9F-D031-479A-9E7F-15D5E83AFF54}" type="slidenum">
              <a:rPr lang="en-IE" smtClean="0"/>
              <a:t>96</a:t>
            </a:fld>
            <a:endParaRPr lang="en-IE"/>
          </a:p>
        </p:txBody>
      </p:sp>
    </p:spTree>
    <p:extLst>
      <p:ext uri="{BB962C8B-B14F-4D97-AF65-F5344CB8AC3E}">
        <p14:creationId xmlns:p14="http://schemas.microsoft.com/office/powerpoint/2010/main" val="26087375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 know this sketch is completely inaccurate and not very well done at all, but the idea is there!</a:t>
            </a:r>
          </a:p>
        </p:txBody>
      </p:sp>
      <p:sp>
        <p:nvSpPr>
          <p:cNvPr id="4" name="Slide Number Placeholder 3"/>
          <p:cNvSpPr>
            <a:spLocks noGrp="1"/>
          </p:cNvSpPr>
          <p:nvPr>
            <p:ph type="sldNum" sz="quarter" idx="5"/>
          </p:nvPr>
        </p:nvSpPr>
        <p:spPr/>
        <p:txBody>
          <a:bodyPr/>
          <a:lstStyle/>
          <a:p>
            <a:fld id="{5DE2BE9F-D031-479A-9E7F-15D5E83AFF54}" type="slidenum">
              <a:rPr lang="en-IE" smtClean="0"/>
              <a:t>97</a:t>
            </a:fld>
            <a:endParaRPr lang="en-IE"/>
          </a:p>
        </p:txBody>
      </p:sp>
    </p:spTree>
    <p:extLst>
      <p:ext uri="{BB962C8B-B14F-4D97-AF65-F5344CB8AC3E}">
        <p14:creationId xmlns:p14="http://schemas.microsoft.com/office/powerpoint/2010/main" val="33560890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 to the next slide to mimic scrolling</a:t>
            </a:r>
          </a:p>
        </p:txBody>
      </p:sp>
      <p:sp>
        <p:nvSpPr>
          <p:cNvPr id="4" name="Slide Number Placeholder 3"/>
          <p:cNvSpPr>
            <a:spLocks noGrp="1"/>
          </p:cNvSpPr>
          <p:nvPr>
            <p:ph type="sldNum" sz="quarter" idx="5"/>
          </p:nvPr>
        </p:nvSpPr>
        <p:spPr/>
        <p:txBody>
          <a:bodyPr/>
          <a:lstStyle/>
          <a:p>
            <a:fld id="{5DE2BE9F-D031-479A-9E7F-15D5E83AFF54}" type="slidenum">
              <a:rPr lang="en-IE" smtClean="0"/>
              <a:t>98</a:t>
            </a:fld>
            <a:endParaRPr lang="en-IE"/>
          </a:p>
        </p:txBody>
      </p:sp>
    </p:spTree>
    <p:extLst>
      <p:ext uri="{BB962C8B-B14F-4D97-AF65-F5344CB8AC3E}">
        <p14:creationId xmlns:p14="http://schemas.microsoft.com/office/powerpoint/2010/main" val="16189790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 to the next slide to mimic scrolling</a:t>
            </a:r>
          </a:p>
        </p:txBody>
      </p:sp>
      <p:sp>
        <p:nvSpPr>
          <p:cNvPr id="4" name="Slide Number Placeholder 3"/>
          <p:cNvSpPr>
            <a:spLocks noGrp="1"/>
          </p:cNvSpPr>
          <p:nvPr>
            <p:ph type="sldNum" sz="quarter" idx="5"/>
          </p:nvPr>
        </p:nvSpPr>
        <p:spPr/>
        <p:txBody>
          <a:bodyPr/>
          <a:lstStyle/>
          <a:p>
            <a:fld id="{5DE2BE9F-D031-479A-9E7F-15D5E83AFF54}" type="slidenum">
              <a:rPr lang="en-IE" smtClean="0"/>
              <a:t>99</a:t>
            </a:fld>
            <a:endParaRPr lang="en-IE"/>
          </a:p>
        </p:txBody>
      </p:sp>
    </p:spTree>
    <p:extLst>
      <p:ext uri="{BB962C8B-B14F-4D97-AF65-F5344CB8AC3E}">
        <p14:creationId xmlns:p14="http://schemas.microsoft.com/office/powerpoint/2010/main" val="419070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6991479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 to the next slide to mimic scrolling</a:t>
            </a:r>
          </a:p>
        </p:txBody>
      </p:sp>
      <p:sp>
        <p:nvSpPr>
          <p:cNvPr id="4" name="Slide Number Placeholder 3"/>
          <p:cNvSpPr>
            <a:spLocks noGrp="1"/>
          </p:cNvSpPr>
          <p:nvPr>
            <p:ph type="sldNum" sz="quarter" idx="5"/>
          </p:nvPr>
        </p:nvSpPr>
        <p:spPr/>
        <p:txBody>
          <a:bodyPr/>
          <a:lstStyle/>
          <a:p>
            <a:fld id="{5DE2BE9F-D031-479A-9E7F-15D5E83AFF54}" type="slidenum">
              <a:rPr lang="en-IE" smtClean="0"/>
              <a:t>100</a:t>
            </a:fld>
            <a:endParaRPr lang="en-IE"/>
          </a:p>
        </p:txBody>
      </p:sp>
    </p:spTree>
    <p:extLst>
      <p:ext uri="{BB962C8B-B14F-4D97-AF65-F5344CB8AC3E}">
        <p14:creationId xmlns:p14="http://schemas.microsoft.com/office/powerpoint/2010/main" val="4147095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22444C5-E8A8-449F-92AB-9B9773666770}"/>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89753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DA6B90-D831-4E7D-B674-E7568848F191}" type="datetimeFigureOut">
              <a:rPr lang="en-IE" smtClean="0"/>
              <a:t>20/04/2020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72091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DA6B90-D831-4E7D-B674-E7568848F191}" type="datetimeFigureOut">
              <a:rPr lang="en-IE" smtClean="0"/>
              <a:t>20/04/2020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3113333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DA6B90-D831-4E7D-B674-E7568848F191}" type="datetimeFigureOut">
              <a:rPr lang="en-IE" smtClean="0"/>
              <a:t>20/04/2020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1512768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DA6B90-D831-4E7D-B674-E7568848F191}" type="datetimeFigureOut">
              <a:rPr lang="en-IE" smtClean="0"/>
              <a:t>20/04/2020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3919043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DA6B90-D831-4E7D-B674-E7568848F191}" type="datetimeFigureOut">
              <a:rPr lang="en-IE" smtClean="0"/>
              <a:t>20/04/2020</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3035446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A6B90-D831-4E7D-B674-E7568848F191}" type="datetimeFigureOut">
              <a:rPr lang="en-IE" smtClean="0"/>
              <a:t>20/04/2020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104336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DA6B90-D831-4E7D-B674-E7568848F191}" type="datetimeFigureOut">
              <a:rPr lang="en-IE" smtClean="0"/>
              <a:t>20/04/2020</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1488264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DA6B90-D831-4E7D-B674-E7568848F191}" type="datetimeFigureOut">
              <a:rPr lang="en-IE" smtClean="0"/>
              <a:t>20/04/2020</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51878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A6B90-D831-4E7D-B674-E7568848F191}" type="datetimeFigureOut">
              <a:rPr lang="en-IE" smtClean="0"/>
              <a:t>20/04/2020</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2137838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BDA6B90-D831-4E7D-B674-E7568848F191}" type="datetimeFigureOut">
              <a:rPr lang="en-IE" smtClean="0"/>
              <a:t>20/04/2020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2953028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BDA6B90-D831-4E7D-B674-E7568848F191}" type="datetimeFigureOut">
              <a:rPr lang="en-IE" smtClean="0"/>
              <a:t>20/04/2020</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5062EF18-B3AD-4F21-A652-673E2C182FAB}" type="slidenum">
              <a:rPr lang="en-IE" smtClean="0"/>
              <a:t>‹#›</a:t>
            </a:fld>
            <a:endParaRPr lang="en-IE"/>
          </a:p>
        </p:txBody>
      </p:sp>
    </p:spTree>
    <p:extLst>
      <p:ext uri="{BB962C8B-B14F-4D97-AF65-F5344CB8AC3E}">
        <p14:creationId xmlns:p14="http://schemas.microsoft.com/office/powerpoint/2010/main" val="1540492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DBDA6B90-D831-4E7D-B674-E7568848F191}" type="datetimeFigureOut">
              <a:rPr lang="en-IE" smtClean="0"/>
              <a:t>20/04/2020</a:t>
            </a:fld>
            <a:endParaRPr lang="en-IE"/>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5062EF18-B3AD-4F21-A652-673E2C182FAB}" type="slidenum">
              <a:rPr lang="en-IE" smtClean="0"/>
              <a:t>‹#›</a:t>
            </a:fld>
            <a:endParaRPr lang="en-IE"/>
          </a:p>
        </p:txBody>
      </p:sp>
    </p:spTree>
    <p:extLst>
      <p:ext uri="{BB962C8B-B14F-4D97-AF65-F5344CB8AC3E}">
        <p14:creationId xmlns:p14="http://schemas.microsoft.com/office/powerpoint/2010/main" val="16910349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5.webp"/><Relationship Id="rId3" Type="http://schemas.openxmlformats.org/officeDocument/2006/relationships/slide" Target="slide6.xml"/><Relationship Id="rId7" Type="http://schemas.openxmlformats.org/officeDocument/2006/relationships/slide" Target="slide30.xml"/><Relationship Id="rId12" Type="http://schemas.openxmlformats.org/officeDocument/2006/relationships/slide" Target="slide63.xml"/><Relationship Id="rId17" Type="http://schemas.openxmlformats.org/officeDocument/2006/relationships/slide" Target="slide2.xml"/><Relationship Id="rId2" Type="http://schemas.openxmlformats.org/officeDocument/2006/relationships/notesSlide" Target="../notesSlides/notesSlide1.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2.jpg"/><Relationship Id="rId11" Type="http://schemas.microsoft.com/office/2007/relationships/hdphoto" Target="../media/hdphoto1.wdp"/><Relationship Id="rId5" Type="http://schemas.openxmlformats.org/officeDocument/2006/relationships/slide" Target="slide1.xml"/><Relationship Id="rId1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0.xml"/><Relationship Id="rId1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4.xml"/></Relationships>
</file>

<file path=ppt/slides/_rels/slide10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1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4.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14.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4.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5" Type="http://schemas.openxmlformats.org/officeDocument/2006/relationships/slide" Target="slide17.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16.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4.xm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20.xml"/><Relationship Id="rId5" Type="http://schemas.openxmlformats.org/officeDocument/2006/relationships/slide" Target="slide1.xml"/><Relationship Id="rId1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slide" Target="slide23.xml"/></Relationships>
</file>

<file path=ppt/slides/_rels/slide2.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6.png"/><Relationship Id="rId3" Type="http://schemas.openxmlformats.org/officeDocument/2006/relationships/slide" Target="slide6.xml"/><Relationship Id="rId7" Type="http://schemas.openxmlformats.org/officeDocument/2006/relationships/slide" Target="slide30.xml"/><Relationship Id="rId12" Type="http://schemas.openxmlformats.org/officeDocument/2006/relationships/image" Target="../media/image5.web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63.xml"/><Relationship Id="rId5" Type="http://schemas.openxmlformats.org/officeDocument/2006/relationships/slide" Target="slide1.xml"/><Relationship Id="rId15" Type="http://schemas.microsoft.com/office/2007/relationships/hdphoto" Target="../media/hdphoto2.wdp"/><Relationship Id="rId10"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4.png"/><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19.xml"/><Relationship Id="rId16" Type="http://schemas.microsoft.com/office/2007/relationships/hdphoto" Target="../media/hdphoto5.wdp"/><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21.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22.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6.xml"/><Relationship Id="rId7" Type="http://schemas.openxmlformats.org/officeDocument/2006/relationships/slide" Target="slide30.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4" Type="http://schemas.openxmlformats.org/officeDocument/2006/relationships/image" Target="../media/image1.png"/><Relationship Id="rId9" Type="http://schemas.openxmlformats.org/officeDocument/2006/relationships/slide" Target="slide19.xml"/></Relationships>
</file>

<file path=ppt/slides/_rels/slide25.xml.rels><?xml version="1.0" encoding="UTF-8" standalone="yes"?>
<Relationships xmlns="http://schemas.openxmlformats.org/package/2006/relationships"><Relationship Id="rId8" Type="http://schemas.openxmlformats.org/officeDocument/2006/relationships/hyperlink" Target="tel:0035351834444" TargetMode="External"/><Relationship Id="rId3" Type="http://schemas.openxmlformats.org/officeDocument/2006/relationships/slide" Target="slide6.xml"/><Relationship Id="rId7" Type="http://schemas.openxmlformats.org/officeDocument/2006/relationships/hyperlink" Target="mailto:witarena@wit.ie"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 Target="slide27.xml"/></Relationships>
</file>

<file path=ppt/slides/_rels/slide2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slide" Target="slide29.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94.xml"/><Relationship Id="rId3" Type="http://schemas.openxmlformats.org/officeDocument/2006/relationships/slide" Target="slide6.xml"/><Relationship Id="rId7" Type="http://schemas.openxmlformats.org/officeDocument/2006/relationships/slide" Target="slide73.xml"/><Relationship Id="rId12" Type="http://schemas.microsoft.com/office/2007/relationships/hdphoto" Target="../media/hdphoto3.wdp"/><Relationship Id="rId17" Type="http://schemas.microsoft.com/office/2007/relationships/hdphoto" Target="../media/hdphoto4.wdp"/><Relationship Id="rId2" Type="http://schemas.openxmlformats.org/officeDocument/2006/relationships/notesSlide" Target="../notesSlides/notesSlide3.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8.png"/><Relationship Id="rId5" Type="http://schemas.openxmlformats.org/officeDocument/2006/relationships/slide" Target="slide1.xml"/><Relationship Id="rId15" Type="http://schemas.openxmlformats.org/officeDocument/2006/relationships/slide" Target="slide93.xml"/><Relationship Id="rId10" Type="http://schemas.openxmlformats.org/officeDocument/2006/relationships/slide" Target="slide98.xml"/><Relationship Id="rId4" Type="http://schemas.openxmlformats.org/officeDocument/2006/relationships/image" Target="../media/image1.png"/><Relationship Id="rId9" Type="http://schemas.microsoft.com/office/2007/relationships/hdphoto" Target="../media/hdphoto2.wdp"/><Relationship Id="rId14" Type="http://schemas.openxmlformats.org/officeDocument/2006/relationships/image" Target="../media/image9.jpg"/></Relationships>
</file>

<file path=ppt/slides/_rels/slide30.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33.xml"/><Relationship Id="rId3" Type="http://schemas.openxmlformats.org/officeDocument/2006/relationships/slide" Target="slide6.xml"/><Relationship Id="rId7" Type="http://schemas.openxmlformats.org/officeDocument/2006/relationships/image" Target="../media/image14.jpg"/><Relationship Id="rId12"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32.xml"/><Relationship Id="rId5" Type="http://schemas.openxmlformats.org/officeDocument/2006/relationships/slide" Target="slide1.xml"/><Relationship Id="rId10" Type="http://schemas.openxmlformats.org/officeDocument/2006/relationships/image" Target="../media/image21.jpg"/><Relationship Id="rId4" Type="http://schemas.openxmlformats.org/officeDocument/2006/relationships/image" Target="../media/image1.png"/><Relationship Id="rId9" Type="http://schemas.openxmlformats.org/officeDocument/2006/relationships/image" Target="../media/image20.png"/></Relationships>
</file>

<file path=ppt/slides/_rels/slide31.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slide" Target="slide6.xml"/><Relationship Id="rId7" Type="http://schemas.openxmlformats.org/officeDocument/2006/relationships/image" Target="../media/image14.jpg"/><Relationship Id="rId12" Type="http://schemas.openxmlformats.org/officeDocument/2006/relationships/slide" Target="slide34.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21.jpg"/><Relationship Id="rId5" Type="http://schemas.openxmlformats.org/officeDocument/2006/relationships/slide" Target="slide1.xml"/><Relationship Id="rId10"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slide" Target="slide30.xml"/></Relationships>
</file>

<file path=ppt/slides/_rels/slide32.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34.xml"/><Relationship Id="rId3" Type="http://schemas.openxmlformats.org/officeDocument/2006/relationships/slide" Target="slide6.xml"/><Relationship Id="rId7" Type="http://schemas.openxmlformats.org/officeDocument/2006/relationships/image" Target="../media/image14.jpg"/><Relationship Id="rId12"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30.xml"/><Relationship Id="rId5" Type="http://schemas.openxmlformats.org/officeDocument/2006/relationships/slide" Target="slide1.xml"/><Relationship Id="rId10" Type="http://schemas.openxmlformats.org/officeDocument/2006/relationships/image" Target="../media/image21.jpg"/><Relationship Id="rId4" Type="http://schemas.openxmlformats.org/officeDocument/2006/relationships/image" Target="../media/image1.png"/><Relationship Id="rId9"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slide" Target="slide30.xml"/><Relationship Id="rId3" Type="http://schemas.openxmlformats.org/officeDocument/2006/relationships/slide" Target="slide6.xml"/><Relationship Id="rId7" Type="http://schemas.openxmlformats.org/officeDocument/2006/relationships/image" Target="../media/image14.jpg"/><Relationship Id="rId12"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32.xml"/><Relationship Id="rId5" Type="http://schemas.openxmlformats.org/officeDocument/2006/relationships/slide" Target="slide1.xml"/><Relationship Id="rId15" Type="http://schemas.openxmlformats.org/officeDocument/2006/relationships/slide" Target="slide34.xml"/><Relationship Id="rId10" Type="http://schemas.openxmlformats.org/officeDocument/2006/relationships/image" Target="../media/image21.jpg"/><Relationship Id="rId4" Type="http://schemas.openxmlformats.org/officeDocument/2006/relationships/image" Target="../media/image1.png"/><Relationship Id="rId9" Type="http://schemas.openxmlformats.org/officeDocument/2006/relationships/image" Target="../media/image20.png"/><Relationship Id="rId14" Type="http://schemas.openxmlformats.org/officeDocument/2006/relationships/image" Target="../media/image25.jpg"/></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slide" Target="slide36.xml"/><Relationship Id="rId4" Type="http://schemas.openxmlformats.org/officeDocument/2006/relationships/slide" Target="slide30.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slide" Target="slide36.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slide" Target="slide37.xml"/></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slide" Target="slide38.xml"/><Relationship Id="rId4" Type="http://schemas.openxmlformats.org/officeDocument/2006/relationships/slide" Target="slide39.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slide" Target="slide39.xml"/></Relationships>
</file>

<file path=ppt/slides/_rels/slide39.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5.webp"/><Relationship Id="rId3" Type="http://schemas.openxmlformats.org/officeDocument/2006/relationships/slide" Target="slide7.xml"/><Relationship Id="rId7" Type="http://schemas.openxmlformats.org/officeDocument/2006/relationships/slide" Target="slide30.xml"/><Relationship Id="rId12" Type="http://schemas.openxmlformats.org/officeDocument/2006/relationships/slide" Target="slide63.xml"/><Relationship Id="rId17" Type="http://schemas.openxmlformats.org/officeDocument/2006/relationships/slide" Target="slide2.xml"/><Relationship Id="rId2" Type="http://schemas.openxmlformats.org/officeDocument/2006/relationships/notesSlide" Target="../notesSlides/notesSlide4.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2.jpg"/><Relationship Id="rId11" Type="http://schemas.microsoft.com/office/2007/relationships/hdphoto" Target="../media/hdphoto1.wdp"/><Relationship Id="rId5" Type="http://schemas.openxmlformats.org/officeDocument/2006/relationships/slide" Target="slide1.xml"/><Relationship Id="rId1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40.xml"/><Relationship Id="rId1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slide" Target="slide50.xml"/><Relationship Id="rId3" Type="http://schemas.openxmlformats.org/officeDocument/2006/relationships/slide" Target="slide6.xml"/><Relationship Id="rId7" Type="http://schemas.openxmlformats.org/officeDocument/2006/relationships/slide" Target="slide48.xml"/><Relationship Id="rId12" Type="http://schemas.microsoft.com/office/2007/relationships/hdphoto" Target="../media/hdphoto5.wdp"/><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3.png"/><Relationship Id="rId5" Type="http://schemas.openxmlformats.org/officeDocument/2006/relationships/slide" Target="slide1.xml"/><Relationship Id="rId10" Type="http://schemas.openxmlformats.org/officeDocument/2006/relationships/slide" Target="slide41.xml"/><Relationship Id="rId4" Type="http://schemas.openxmlformats.org/officeDocument/2006/relationships/image" Target="../media/image1.png"/><Relationship Id="rId9" Type="http://schemas.microsoft.com/office/2007/relationships/hdphoto" Target="../media/hdphoto6.wdp"/><Relationship Id="rId14" Type="http://schemas.openxmlformats.org/officeDocument/2006/relationships/image" Target="../media/image28.jpg"/></Relationships>
</file>

<file path=ppt/slides/_rels/slide4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slide" Target="slide6.xml"/><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40.xml"/><Relationship Id="rId5" Type="http://schemas.openxmlformats.org/officeDocument/2006/relationships/slide" Target="slide1.xml"/><Relationship Id="rId10" Type="http://schemas.openxmlformats.org/officeDocument/2006/relationships/slide" Target="slide52.xml"/><Relationship Id="rId4" Type="http://schemas.openxmlformats.org/officeDocument/2006/relationships/image" Target="../media/image1.png"/><Relationship Id="rId9" Type="http://schemas.openxmlformats.org/officeDocument/2006/relationships/image" Target="../media/image30.jpg"/></Relationships>
</file>

<file path=ppt/slides/_rels/slide42.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slide" Target="slide43.xml"/><Relationship Id="rId3" Type="http://schemas.openxmlformats.org/officeDocument/2006/relationships/slide" Target="slide6.xml"/><Relationship Id="rId7" Type="http://schemas.openxmlformats.org/officeDocument/2006/relationships/image" Target="../media/image29.png"/><Relationship Id="rId12" Type="http://schemas.openxmlformats.org/officeDocument/2006/relationships/image" Target="../media/image32.png"/><Relationship Id="rId17" Type="http://schemas.openxmlformats.org/officeDocument/2006/relationships/slide" Target="slide45.xml"/><Relationship Id="rId2" Type="http://schemas.openxmlformats.org/officeDocument/2006/relationships/notesSlide" Target="../notesSlides/notesSlide37.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31.jpg"/><Relationship Id="rId5" Type="http://schemas.openxmlformats.org/officeDocument/2006/relationships/slide" Target="slide1.xml"/><Relationship Id="rId15" Type="http://schemas.openxmlformats.org/officeDocument/2006/relationships/slide" Target="slide44.xml"/><Relationship Id="rId10" Type="http://schemas.openxmlformats.org/officeDocument/2006/relationships/slide" Target="slide40.xml"/><Relationship Id="rId4" Type="http://schemas.openxmlformats.org/officeDocument/2006/relationships/image" Target="../media/image1.png"/><Relationship Id="rId9" Type="http://schemas.openxmlformats.org/officeDocument/2006/relationships/slide" Target="slide52.xml"/><Relationship Id="rId14" Type="http://schemas.openxmlformats.org/officeDocument/2006/relationships/image" Target="../media/image33.png"/></Relationships>
</file>

<file path=ppt/slides/_rels/slide43.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33.png"/><Relationship Id="rId3" Type="http://schemas.openxmlformats.org/officeDocument/2006/relationships/slide" Target="slide6.xml"/><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31.jpg"/><Relationship Id="rId5" Type="http://schemas.openxmlformats.org/officeDocument/2006/relationships/slide" Target="slide1.xml"/><Relationship Id="rId15" Type="http://schemas.openxmlformats.org/officeDocument/2006/relationships/slide" Target="slide45.xml"/><Relationship Id="rId10" Type="http://schemas.openxmlformats.org/officeDocument/2006/relationships/slide" Target="slide40.xml"/><Relationship Id="rId4" Type="http://schemas.openxmlformats.org/officeDocument/2006/relationships/image" Target="../media/image1.png"/><Relationship Id="rId9" Type="http://schemas.openxmlformats.org/officeDocument/2006/relationships/slide" Target="slide52.xml"/><Relationship Id="rId14" Type="http://schemas.openxmlformats.org/officeDocument/2006/relationships/image" Target="../media/image11.png"/></Relationships>
</file>

<file path=ppt/slides/_rels/slide44.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33.png"/><Relationship Id="rId3" Type="http://schemas.openxmlformats.org/officeDocument/2006/relationships/slide" Target="slide6.xml"/><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31.jpg"/><Relationship Id="rId5" Type="http://schemas.openxmlformats.org/officeDocument/2006/relationships/slide" Target="slide1.xml"/><Relationship Id="rId15" Type="http://schemas.openxmlformats.org/officeDocument/2006/relationships/slide" Target="slide45.xml"/><Relationship Id="rId10" Type="http://schemas.openxmlformats.org/officeDocument/2006/relationships/slide" Target="slide40.xml"/><Relationship Id="rId4" Type="http://schemas.openxmlformats.org/officeDocument/2006/relationships/image" Target="../media/image1.png"/><Relationship Id="rId9" Type="http://schemas.openxmlformats.org/officeDocument/2006/relationships/slide" Target="slide52.xml"/><Relationship Id="rId14" Type="http://schemas.openxmlformats.org/officeDocument/2006/relationships/image" Target="../media/image11.png"/></Relationships>
</file>

<file path=ppt/slides/_rels/slide45.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33.png"/><Relationship Id="rId3" Type="http://schemas.openxmlformats.org/officeDocument/2006/relationships/slide" Target="slide6.xml"/><Relationship Id="rId7" Type="http://schemas.openxmlformats.org/officeDocument/2006/relationships/image" Target="../media/image29.png"/><Relationship Id="rId12" Type="http://schemas.openxmlformats.org/officeDocument/2006/relationships/image" Target="../media/image32.png"/><Relationship Id="rId17" Type="http://schemas.openxmlformats.org/officeDocument/2006/relationships/image" Target="../media/image18.png"/><Relationship Id="rId2" Type="http://schemas.openxmlformats.org/officeDocument/2006/relationships/notesSlide" Target="../notesSlides/notesSlide40.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31.jpg"/><Relationship Id="rId5" Type="http://schemas.openxmlformats.org/officeDocument/2006/relationships/slide" Target="slide1.xml"/><Relationship Id="rId15" Type="http://schemas.openxmlformats.org/officeDocument/2006/relationships/slide" Target="slide46.xml"/><Relationship Id="rId10" Type="http://schemas.openxmlformats.org/officeDocument/2006/relationships/slide" Target="slide40.xml"/><Relationship Id="rId4" Type="http://schemas.openxmlformats.org/officeDocument/2006/relationships/image" Target="../media/image1.png"/><Relationship Id="rId9" Type="http://schemas.openxmlformats.org/officeDocument/2006/relationships/slide" Target="slide52.xml"/><Relationship Id="rId14" Type="http://schemas.openxmlformats.org/officeDocument/2006/relationships/image" Target="../media/image11.png"/></Relationships>
</file>

<file path=ppt/slides/_rels/slide46.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33.png"/><Relationship Id="rId3" Type="http://schemas.openxmlformats.org/officeDocument/2006/relationships/slide" Target="slide6.xml"/><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31.jpg"/><Relationship Id="rId5" Type="http://schemas.openxmlformats.org/officeDocument/2006/relationships/slide" Target="slide1.xml"/><Relationship Id="rId15" Type="http://schemas.openxmlformats.org/officeDocument/2006/relationships/slide" Target="slide4.xml"/><Relationship Id="rId10" Type="http://schemas.openxmlformats.org/officeDocument/2006/relationships/slide" Target="slide40.xml"/><Relationship Id="rId4" Type="http://schemas.openxmlformats.org/officeDocument/2006/relationships/image" Target="../media/image1.png"/><Relationship Id="rId9" Type="http://schemas.openxmlformats.org/officeDocument/2006/relationships/slide" Target="slide52.xml"/><Relationship Id="rId14"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33.png"/><Relationship Id="rId3" Type="http://schemas.openxmlformats.org/officeDocument/2006/relationships/slide" Target="slide6.xml"/><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42.xml"/><Relationship Id="rId16"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31.jpg"/><Relationship Id="rId5" Type="http://schemas.openxmlformats.org/officeDocument/2006/relationships/slide" Target="slide1.xml"/><Relationship Id="rId15" Type="http://schemas.openxmlformats.org/officeDocument/2006/relationships/slide" Target="slide28.xml"/><Relationship Id="rId10" Type="http://schemas.openxmlformats.org/officeDocument/2006/relationships/slide" Target="slide40.xml"/><Relationship Id="rId4" Type="http://schemas.openxmlformats.org/officeDocument/2006/relationships/image" Target="../media/image1.png"/><Relationship Id="rId9" Type="http://schemas.openxmlformats.org/officeDocument/2006/relationships/slide" Target="slide52.xml"/><Relationship Id="rId14" Type="http://schemas.openxmlformats.org/officeDocument/2006/relationships/image" Target="../media/image11.png"/></Relationships>
</file>

<file path=ppt/slides/_rels/slide48.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6.xml"/><Relationship Id="rId7"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52.xml"/><Relationship Id="rId5" Type="http://schemas.openxmlformats.org/officeDocument/2006/relationships/slide" Target="slide1.xml"/><Relationship Id="rId10" Type="http://schemas.openxmlformats.org/officeDocument/2006/relationships/image" Target="../media/image34.jpg"/><Relationship Id="rId4" Type="http://schemas.openxmlformats.org/officeDocument/2006/relationships/image" Target="../media/image1.png"/><Relationship Id="rId9" Type="http://schemas.openxmlformats.org/officeDocument/2006/relationships/slide" Target="slide40.xml"/></Relationships>
</file>

<file path=ppt/slides/_rels/slide49.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slide" Target="slide45.xml"/><Relationship Id="rId3" Type="http://schemas.openxmlformats.org/officeDocument/2006/relationships/slide" Target="slide6.xml"/><Relationship Id="rId7" Type="http://schemas.openxmlformats.org/officeDocument/2006/relationships/slide" Target="slide52.xml"/><Relationship Id="rId12"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33.png"/><Relationship Id="rId5" Type="http://schemas.openxmlformats.org/officeDocument/2006/relationships/slide" Target="slide1.xml"/><Relationship Id="rId15" Type="http://schemas.openxmlformats.org/officeDocument/2006/relationships/image" Target="../media/image35.jpg"/><Relationship Id="rId10" Type="http://schemas.openxmlformats.org/officeDocument/2006/relationships/image" Target="../media/image32.png"/><Relationship Id="rId4" Type="http://schemas.openxmlformats.org/officeDocument/2006/relationships/image" Target="../media/image1.png"/><Relationship Id="rId9" Type="http://schemas.openxmlformats.org/officeDocument/2006/relationships/image" Target="../media/image31.jpg"/><Relationship Id="rId14" Type="http://schemas.openxmlformats.org/officeDocument/2006/relationships/image" Target="../media/image34.jp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slide" Target="slide94.xml"/><Relationship Id="rId2" Type="http://schemas.openxmlformats.org/officeDocument/2006/relationships/slide" Target="slide6.xml"/><Relationship Id="rId16" Type="http://schemas.microsoft.com/office/2007/relationships/hdphoto" Target="../media/hdphoto4.wdp"/><Relationship Id="rId1" Type="http://schemas.openxmlformats.org/officeDocument/2006/relationships/slideLayout" Target="../slideLayouts/slideLayout1.xml"/><Relationship Id="rId6" Type="http://schemas.openxmlformats.org/officeDocument/2006/relationships/slide" Target="slide73.xml"/><Relationship Id="rId11" Type="http://schemas.microsoft.com/office/2007/relationships/hdphoto" Target="../media/hdphoto3.wdp"/><Relationship Id="rId5" Type="http://schemas.openxmlformats.org/officeDocument/2006/relationships/image" Target="../media/image2.jpg"/><Relationship Id="rId1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slide" Target="slide1.xml"/><Relationship Id="rId9" Type="http://schemas.openxmlformats.org/officeDocument/2006/relationships/slide" Target="slide98.xml"/><Relationship Id="rId14" Type="http://schemas.openxmlformats.org/officeDocument/2006/relationships/slide" Target="slide93.xml"/></Relationships>
</file>

<file path=ppt/slides/_rels/slide50.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6.xml"/><Relationship Id="rId7" Type="http://schemas.openxmlformats.org/officeDocument/2006/relationships/slide" Target="slide54.xml"/><Relationship Id="rId12" Type="http://schemas.openxmlformats.org/officeDocument/2006/relationships/slide" Target="slide52.xm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jpg"/><Relationship Id="rId11" Type="http://schemas.microsoft.com/office/2007/relationships/hdphoto" Target="../media/hdphoto8.wdp"/><Relationship Id="rId5" Type="http://schemas.openxmlformats.org/officeDocument/2006/relationships/slide" Target="slide1.xml"/><Relationship Id="rId10" Type="http://schemas.openxmlformats.org/officeDocument/2006/relationships/image" Target="../media/image37.png"/><Relationship Id="rId4" Type="http://schemas.openxmlformats.org/officeDocument/2006/relationships/image" Target="../media/image1.png"/><Relationship Id="rId9" Type="http://schemas.openxmlformats.org/officeDocument/2006/relationships/image" Target="../media/image36.jpg"/></Relationships>
</file>

<file path=ppt/slides/_rels/slide51.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slide" Target="slide45.xml"/><Relationship Id="rId3" Type="http://schemas.openxmlformats.org/officeDocument/2006/relationships/slide" Target="slide6.xml"/><Relationship Id="rId7" Type="http://schemas.openxmlformats.org/officeDocument/2006/relationships/slide" Target="slide52.xml"/><Relationship Id="rId12" Type="http://schemas.openxmlformats.org/officeDocument/2006/relationships/image" Target="../media/image11.png"/><Relationship Id="rId17" Type="http://schemas.openxmlformats.org/officeDocument/2006/relationships/image" Target="../media/image38.jpg"/><Relationship Id="rId2" Type="http://schemas.openxmlformats.org/officeDocument/2006/relationships/notesSlide" Target="../notesSlides/notesSlide46.xml"/><Relationship Id="rId16" Type="http://schemas.microsoft.com/office/2007/relationships/hdphoto" Target="../media/hdphoto8.wdp"/><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33.png"/><Relationship Id="rId5" Type="http://schemas.openxmlformats.org/officeDocument/2006/relationships/slide" Target="slide1.xml"/><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1.png"/><Relationship Id="rId9" Type="http://schemas.openxmlformats.org/officeDocument/2006/relationships/image" Target="../media/image31.jpg"/><Relationship Id="rId14" Type="http://schemas.openxmlformats.org/officeDocument/2006/relationships/image" Target="../media/image35.jpg"/></Relationships>
</file>

<file path=ppt/slides/_rels/slide52.xml.rels><?xml version="1.0" encoding="UTF-8" standalone="yes"?>
<Relationships xmlns="http://schemas.openxmlformats.org/package/2006/relationships"><Relationship Id="rId3" Type="http://schemas.openxmlformats.org/officeDocument/2006/relationships/slide" Target="slide55.xml"/><Relationship Id="rId7" Type="http://schemas.openxmlformats.org/officeDocument/2006/relationships/slide" Target="slide4.xml"/><Relationship Id="rId2"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slide" Target="slide40.xml"/><Relationship Id="rId5" Type="http://schemas.microsoft.com/office/2007/relationships/hdphoto" Target="../media/hdphoto9.wdp"/><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slide" Target="slide55.xml"/><Relationship Id="rId7" Type="http://schemas.openxmlformats.org/officeDocument/2006/relationships/slide" Target="slide4.xml"/><Relationship Id="rId2"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slide" Target="slide40.xml"/><Relationship Id="rId5" Type="http://schemas.microsoft.com/office/2007/relationships/hdphoto" Target="../media/hdphoto9.wdp"/><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slide" Target="slide55.xml"/><Relationship Id="rId7" Type="http://schemas.openxmlformats.org/officeDocument/2006/relationships/slide" Target="slide4.xml"/><Relationship Id="rId2"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slide" Target="slide40.xml"/><Relationship Id="rId5" Type="http://schemas.microsoft.com/office/2007/relationships/hdphoto" Target="../media/hdphoto9.wdp"/><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slide" Target="slide60.xml"/><Relationship Id="rId5" Type="http://schemas.openxmlformats.org/officeDocument/2006/relationships/slide" Target="slide58.xml"/><Relationship Id="rId4" Type="http://schemas.openxmlformats.org/officeDocument/2006/relationships/slide" Target="slide26.xml"/></Relationships>
</file>

<file path=ppt/slides/_rels/slide56.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 Target="slide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26.xml"/><Relationship Id="rId1" Type="http://schemas.openxmlformats.org/officeDocument/2006/relationships/slideLayout" Target="../slideLayouts/slideLayout1.xml"/><Relationship Id="rId4" Type="http://schemas.openxmlformats.org/officeDocument/2006/relationships/slide" Target="slide59.xml"/></Relationships>
</file>

<file path=ppt/slides/_rels/slide59.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5.webp"/><Relationship Id="rId3" Type="http://schemas.openxmlformats.org/officeDocument/2006/relationships/slide" Target="slide1.xml"/><Relationship Id="rId7" Type="http://schemas.openxmlformats.org/officeDocument/2006/relationships/slide" Target="slide25.xml"/><Relationship Id="rId12" Type="http://schemas.microsoft.com/office/2007/relationships/hdphoto" Target="../media/hdphoto1.wdp"/><Relationship Id="rId2" Type="http://schemas.openxmlformats.org/officeDocument/2006/relationships/notesSlide" Target="../notesSlides/notesSlide5.xml"/><Relationship Id="rId16"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slide" Target="slide24.xml"/><Relationship Id="rId11" Type="http://schemas.openxmlformats.org/officeDocument/2006/relationships/image" Target="../media/image4.png"/><Relationship Id="rId5" Type="http://schemas.openxmlformats.org/officeDocument/2006/relationships/image" Target="../media/image2.jpg"/><Relationship Id="rId1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1.png"/><Relationship Id="rId9" Type="http://schemas.openxmlformats.org/officeDocument/2006/relationships/slide" Target="slide28.xml"/><Relationship Id="rId1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4.xml"/><Relationship Id="rId1" Type="http://schemas.openxmlformats.org/officeDocument/2006/relationships/slideLayout" Target="../slideLayouts/slideLayout1.xml"/><Relationship Id="rId5" Type="http://schemas.openxmlformats.org/officeDocument/2006/relationships/slide" Target="slide56.xml"/><Relationship Id="rId4" Type="http://schemas.openxmlformats.org/officeDocument/2006/relationships/slide" Target="slide59.xml"/></Relationships>
</file>

<file path=ppt/slides/_rels/slide6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2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slide" Target="slide62.xml"/><Relationship Id="rId4" Type="http://schemas.openxmlformats.org/officeDocument/2006/relationships/slide" Target="slide59.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slide" Target="slide59.xml"/></Relationships>
</file>

<file path=ppt/slides/_rels/slide63.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slide" Target="slide6.xml"/><Relationship Id="rId7" Type="http://schemas.openxmlformats.org/officeDocument/2006/relationships/slide" Target="slide64.xml"/><Relationship Id="rId12" Type="http://schemas.openxmlformats.org/officeDocument/2006/relationships/image" Target="../media/image42.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66.xml"/><Relationship Id="rId5" Type="http://schemas.openxmlformats.org/officeDocument/2006/relationships/slide" Target="slide1.xml"/><Relationship Id="rId10" Type="http://schemas.openxmlformats.org/officeDocument/2006/relationships/image" Target="../media/image41.png"/><Relationship Id="rId4" Type="http://schemas.openxmlformats.org/officeDocument/2006/relationships/image" Target="../media/image1.png"/><Relationship Id="rId9" Type="http://schemas.openxmlformats.org/officeDocument/2006/relationships/slide" Target="slide65.xml"/></Relationships>
</file>

<file path=ppt/slides/_rels/slide64.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slide" Target="slide6.xml"/><Relationship Id="rId7" Type="http://schemas.openxmlformats.org/officeDocument/2006/relationships/image" Target="../media/image40.jp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4" Type="http://schemas.openxmlformats.org/officeDocument/2006/relationships/image" Target="../media/image1.png"/><Relationship Id="rId9" Type="http://schemas.openxmlformats.org/officeDocument/2006/relationships/slide" Target="slide63.xml"/></Relationships>
</file>

<file path=ppt/slides/_rels/slide65.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slide" Target="slide6.xml"/><Relationship Id="rId7" Type="http://schemas.openxmlformats.org/officeDocument/2006/relationships/slide" Target="slide67.xm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4" Type="http://schemas.openxmlformats.org/officeDocument/2006/relationships/image" Target="../media/image1.png"/><Relationship Id="rId9" Type="http://schemas.openxmlformats.org/officeDocument/2006/relationships/image" Target="../media/image41.png"/></Relationships>
</file>

<file path=ppt/slides/_rels/slide66.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slide" Target="slide6.xml"/><Relationship Id="rId7" Type="http://schemas.openxmlformats.org/officeDocument/2006/relationships/slide" Target="slide67.xm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4" Type="http://schemas.openxmlformats.org/officeDocument/2006/relationships/image" Target="../media/image1.png"/><Relationship Id="rId9" Type="http://schemas.openxmlformats.org/officeDocument/2006/relationships/image" Target="../media/image42.jpg"/></Relationships>
</file>

<file path=ppt/slides/_rels/slide67.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26.xml"/><Relationship Id="rId1" Type="http://schemas.openxmlformats.org/officeDocument/2006/relationships/slideLayout" Target="../slideLayouts/slideLayout1.xml"/><Relationship Id="rId5" Type="http://schemas.openxmlformats.org/officeDocument/2006/relationships/slide" Target="slide4.xml"/><Relationship Id="rId4" Type="http://schemas.openxmlformats.org/officeDocument/2006/relationships/slide" Target="slide63.xml"/></Relationships>
</file>

<file path=ppt/slides/_rels/slide6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71.xml"/><Relationship Id="rId1" Type="http://schemas.openxmlformats.org/officeDocument/2006/relationships/slideLayout" Target="../slideLayouts/slideLayout1.xml"/><Relationship Id="rId5" Type="http://schemas.openxmlformats.org/officeDocument/2006/relationships/slide" Target="slide26.xml"/><Relationship Id="rId4" Type="http://schemas.openxmlformats.org/officeDocument/2006/relationships/slide" Target="slide56.xml"/></Relationships>
</file>

<file path=ppt/slides/_rels/slide6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4.png"/><Relationship Id="rId18" Type="http://schemas.microsoft.com/office/2007/relationships/hdphoto" Target="../media/hdphoto2.wdp"/><Relationship Id="rId3" Type="http://schemas.openxmlformats.org/officeDocument/2006/relationships/slide" Target="slide1.xml"/><Relationship Id="rId7" Type="http://schemas.openxmlformats.org/officeDocument/2006/relationships/image" Target="../media/image12.png"/><Relationship Id="rId12" Type="http://schemas.openxmlformats.org/officeDocument/2006/relationships/image" Target="../media/image3.jpg"/><Relationship Id="rId17" Type="http://schemas.openxmlformats.org/officeDocument/2006/relationships/image" Target="../media/image7.png"/><Relationship Id="rId2" Type="http://schemas.openxmlformats.org/officeDocument/2006/relationships/notesSlide" Target="../notesSlides/notesSlide6.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slide" Target="slide25.xml"/><Relationship Id="rId5" Type="http://schemas.openxmlformats.org/officeDocument/2006/relationships/image" Target="../media/image2.jpg"/><Relationship Id="rId15" Type="http://schemas.openxmlformats.org/officeDocument/2006/relationships/image" Target="../media/image5.webp"/><Relationship Id="rId10" Type="http://schemas.openxmlformats.org/officeDocument/2006/relationships/slide" Target="slide24.xml"/><Relationship Id="rId4" Type="http://schemas.openxmlformats.org/officeDocument/2006/relationships/image" Target="../media/image1.png"/><Relationship Id="rId9" Type="http://schemas.openxmlformats.org/officeDocument/2006/relationships/slide" Target="slide19.xml"/><Relationship Id="rId1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slide" Target="slide4.xml"/><Relationship Id="rId1" Type="http://schemas.openxmlformats.org/officeDocument/2006/relationships/slideLayout" Target="../slideLayouts/slideLayout1.xml"/><Relationship Id="rId4" Type="http://schemas.openxmlformats.org/officeDocument/2006/relationships/slide" Target="slide26.xml"/></Relationships>
</file>

<file path=ppt/slides/_rels/slide72.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 Target="slide6.xml"/><Relationship Id="rId7" Type="http://schemas.openxmlformats.org/officeDocument/2006/relationships/slide" Target="slide75.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10" Type="http://schemas.openxmlformats.org/officeDocument/2006/relationships/image" Target="../media/image44.jpg"/><Relationship Id="rId4" Type="http://schemas.openxmlformats.org/officeDocument/2006/relationships/image" Target="../media/image1.png"/><Relationship Id="rId9" Type="http://schemas.openxmlformats.org/officeDocument/2006/relationships/slide" Target="slide74.xml"/></Relationships>
</file>

<file path=ppt/slides/_rels/slide74.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slide" Target="slide6.xml"/><Relationship Id="rId7"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4" Type="http://schemas.openxmlformats.org/officeDocument/2006/relationships/image" Target="../media/image1.png"/><Relationship Id="rId9" Type="http://schemas.openxmlformats.org/officeDocument/2006/relationships/slide" Target="slide79.xml"/></Relationships>
</file>

<file path=ppt/slides/_rels/slide75.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48.jpg"/><Relationship Id="rId3" Type="http://schemas.openxmlformats.org/officeDocument/2006/relationships/slide" Target="slide6.xml"/><Relationship Id="rId7" Type="http://schemas.openxmlformats.org/officeDocument/2006/relationships/slide" Target="slide76.xml"/><Relationship Id="rId12" Type="http://schemas.openxmlformats.org/officeDocument/2006/relationships/image" Target="../media/image47.jp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78.xml"/><Relationship Id="rId5" Type="http://schemas.openxmlformats.org/officeDocument/2006/relationships/slide" Target="slide1.xml"/><Relationship Id="rId10" Type="http://schemas.openxmlformats.org/officeDocument/2006/relationships/image" Target="../media/image46.jpg"/><Relationship Id="rId4" Type="http://schemas.openxmlformats.org/officeDocument/2006/relationships/image" Target="../media/image1.png"/><Relationship Id="rId9" Type="http://schemas.openxmlformats.org/officeDocument/2006/relationships/slide" Target="slide77.xml"/></Relationships>
</file>

<file path=ppt/slides/_rels/slide7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slide" Target="slide6.xml"/><Relationship Id="rId7" Type="http://schemas.openxmlformats.org/officeDocument/2006/relationships/slide" Target="slide85.xml"/><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slide" Target="slide6.xml"/><Relationship Id="rId7" Type="http://schemas.openxmlformats.org/officeDocument/2006/relationships/slide" Target="slide88.xml"/><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 Target="slide6.xml"/><Relationship Id="rId7" Type="http://schemas.openxmlformats.org/officeDocument/2006/relationships/slide" Target="slide88.xml"/><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slide" Target="slide1.xml"/><Relationship Id="rId4" Type="http://schemas.openxmlformats.org/officeDocument/2006/relationships/image" Target="../media/image1.png"/><Relationship Id="rId9" Type="http://schemas.microsoft.com/office/2007/relationships/hdphoto" Target="../media/hdphoto11.wdp"/></Relationships>
</file>

<file path=ppt/slides/_rels/slide79.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slide" Target="slide80.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76.xml"/><Relationship Id="rId3" Type="http://schemas.openxmlformats.org/officeDocument/2006/relationships/slide" Target="slide7.xml"/><Relationship Id="rId7" Type="http://schemas.openxmlformats.org/officeDocument/2006/relationships/slide" Target="slide41.xml"/><Relationship Id="rId12"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slide" Target="slide13.xml"/><Relationship Id="rId5" Type="http://schemas.openxmlformats.org/officeDocument/2006/relationships/slide" Target="slide1.xml"/><Relationship Id="rId15" Type="http://schemas.openxmlformats.org/officeDocument/2006/relationships/slide" Target="slide15.xml"/><Relationship Id="rId10" Type="http://schemas.openxmlformats.org/officeDocument/2006/relationships/slide" Target="slide9.xml"/><Relationship Id="rId4" Type="http://schemas.openxmlformats.org/officeDocument/2006/relationships/image" Target="../media/image1.png"/><Relationship Id="rId9" Type="http://schemas.microsoft.com/office/2007/relationships/hdphoto" Target="../media/hdphoto5.wdp"/><Relationship Id="rId14" Type="http://schemas.openxmlformats.org/officeDocument/2006/relationships/image" Target="../media/image15.jpg"/></Relationships>
</file>

<file path=ppt/slides/_rels/slide8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slide" Target="slide81.xml"/><Relationship Id="rId5" Type="http://schemas.openxmlformats.org/officeDocument/2006/relationships/image" Target="../media/image51.jpeg"/><Relationship Id="rId4" Type="http://schemas.openxmlformats.org/officeDocument/2006/relationships/slide" Target="slide4.xml"/></Relationships>
</file>

<file path=ppt/slides/_rels/slide81.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slide" Target="slide82.xml"/><Relationship Id="rId4" Type="http://schemas.openxmlformats.org/officeDocument/2006/relationships/slide" Target="slide4.xml"/></Relationships>
</file>

<file path=ppt/slides/_rels/slide8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slide" Target="slide83.xml"/><Relationship Id="rId4" Type="http://schemas.openxmlformats.org/officeDocument/2006/relationships/slide" Target="slide4.xml"/></Relationships>
</file>

<file path=ppt/slides/_rels/slide8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slide" Target="slide84.xml"/><Relationship Id="rId4" Type="http://schemas.openxmlformats.org/officeDocument/2006/relationships/slide" Target="slide4.xml"/></Relationships>
</file>

<file path=ppt/slides/_rels/slide8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slide" Target="slide86.xml"/><Relationship Id="rId4" Type="http://schemas.openxmlformats.org/officeDocument/2006/relationships/slide" Target="slide4.xml"/></Relationships>
</file>

<file path=ppt/slides/_rels/slide8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slide" Target="slide26.xml"/><Relationship Id="rId5" Type="http://schemas.openxmlformats.org/officeDocument/2006/relationships/slide" Target="slide87.xml"/><Relationship Id="rId4" Type="http://schemas.openxmlformats.org/officeDocument/2006/relationships/image" Target="../media/image51.jpeg"/></Relationships>
</file>

<file path=ppt/slides/_rels/slide8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slide" Target="slide26.xml"/><Relationship Id="rId4" Type="http://schemas.openxmlformats.org/officeDocument/2006/relationships/slide" Target="slide84.xml"/></Relationships>
</file>

<file path=ppt/slides/_rels/slide8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slide" Target="slide89.xml"/><Relationship Id="rId4" Type="http://schemas.openxmlformats.org/officeDocument/2006/relationships/slide" Target="slide4.xml"/></Relationships>
</file>

<file path=ppt/slides/_rels/slide8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slide" Target="slide26.xml"/><Relationship Id="rId5" Type="http://schemas.openxmlformats.org/officeDocument/2006/relationships/slide" Target="slide90.xml"/><Relationship Id="rId4" Type="http://schemas.openxmlformats.org/officeDocument/2006/relationships/image" Target="../media/image51.jpe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png"/><Relationship Id="rId3" Type="http://schemas.openxmlformats.org/officeDocument/2006/relationships/slide" Target="slide6.xml"/><Relationship Id="rId7" Type="http://schemas.openxmlformats.org/officeDocument/2006/relationships/image" Target="../media/image11.png"/><Relationship Id="rId12" Type="http://schemas.openxmlformats.org/officeDocument/2006/relationships/slide" Target="slide2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18.png"/><Relationship Id="rId5" Type="http://schemas.openxmlformats.org/officeDocument/2006/relationships/slide" Target="slide1.xml"/><Relationship Id="rId15" Type="http://schemas.openxmlformats.org/officeDocument/2006/relationships/slide" Target="slide11.xml"/><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 Id="rId14" Type="http://schemas.openxmlformats.org/officeDocument/2006/relationships/slide" Target="slide10.xml"/></Relationships>
</file>

<file path=ppt/slides/_rels/slide9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slide" Target="slide26.xml"/><Relationship Id="rId4" Type="http://schemas.openxmlformats.org/officeDocument/2006/relationships/slide" Target="slide91.xml"/></Relationships>
</file>

<file path=ppt/slides/_rels/slide9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slide" Target="slide26.xml"/><Relationship Id="rId4" Type="http://schemas.openxmlformats.org/officeDocument/2006/relationships/slide" Target="slide92.xml"/></Relationships>
</file>

<file path=ppt/slides/_rels/slide9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slide" Target="slide26.xml"/><Relationship Id="rId4" Type="http://schemas.openxmlformats.org/officeDocument/2006/relationships/slide" Target="slide84.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slide" Target="slide4.xml"/></Relationships>
</file>

<file path=ppt/slides/_rels/slide9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slide" Target="slide95.xml"/></Relationships>
</file>

<file path=ppt/slides/_rels/slide9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slide" Target="slide96.xml"/><Relationship Id="rId4" Type="http://schemas.openxmlformats.org/officeDocument/2006/relationships/slide" Target="slide94.xml"/></Relationships>
</file>

<file path=ppt/slides/_rels/slide9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slide" Target="slide97.xml"/><Relationship Id="rId4" Type="http://schemas.openxmlformats.org/officeDocument/2006/relationships/slide" Target="slide95.xml"/></Relationships>
</file>

<file path=ppt/slides/_rels/slide9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slide" Target="slide96.xml"/></Relationships>
</file>

<file path=ppt/slides/_rels/slide9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slide" Target="slide4.xml"/></Relationships>
</file>

<file path=ppt/slides/_rels/slide9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Rectangle 17">
            <a:extLst>
              <a:ext uri="{FF2B5EF4-FFF2-40B4-BE49-F238E27FC236}">
                <a16:creationId xmlns:a16="http://schemas.microsoft.com/office/drawing/2014/main" id="{AF3DADB0-D141-47E4-8C7A-7A5C43D550DF}"/>
              </a:ext>
            </a:extLst>
          </p:cNvPr>
          <p:cNvSpPr/>
          <p:nvPr/>
        </p:nvSpPr>
        <p:spPr>
          <a:xfrm>
            <a:off x="943896" y="1773691"/>
            <a:ext cx="5847735" cy="1020412"/>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 name="Picture 4" descr="A row of people in a room&#10;&#10;Description automatically generated">
            <a:hlinkClick r:id="rId7" action="ppaction://hlinksldjump"/>
            <a:extLst>
              <a:ext uri="{FF2B5EF4-FFF2-40B4-BE49-F238E27FC236}">
                <a16:creationId xmlns:a16="http://schemas.microsoft.com/office/drawing/2014/main" id="{9B3E85C7-7583-4D74-94E4-FF0A7792F4DC}"/>
              </a:ext>
            </a:extLst>
          </p:cNvPr>
          <p:cNvPicPr>
            <a:picLocks noChangeAspect="1"/>
          </p:cNvPicPr>
          <p:nvPr/>
        </p:nvPicPr>
        <p:blipFill rotWithShape="1">
          <a:blip r:embed="rId8">
            <a:extLst>
              <a:ext uri="{28A0092B-C50C-407E-A947-70E740481C1C}">
                <a14:useLocalDpi xmlns:a14="http://schemas.microsoft.com/office/drawing/2010/main" val="0"/>
              </a:ext>
            </a:extLst>
          </a:blip>
          <a:srcRect t="26803" b="15419"/>
          <a:stretch/>
        </p:blipFill>
        <p:spPr>
          <a:xfrm>
            <a:off x="1014663" y="2939853"/>
            <a:ext cx="5715000" cy="2476500"/>
          </a:xfrm>
          <a:prstGeom prst="rect">
            <a:avLst/>
          </a:prstGeom>
        </p:spPr>
      </p:pic>
      <p:sp>
        <p:nvSpPr>
          <p:cNvPr id="6" name="Rectangle 5">
            <a:extLst>
              <a:ext uri="{FF2B5EF4-FFF2-40B4-BE49-F238E27FC236}">
                <a16:creationId xmlns:a16="http://schemas.microsoft.com/office/drawing/2014/main" id="{08BD7473-DB25-4FF5-B86A-47C3BF5225A0}"/>
              </a:ext>
            </a:extLst>
          </p:cNvPr>
          <p:cNvSpPr/>
          <p:nvPr/>
        </p:nvSpPr>
        <p:spPr>
          <a:xfrm>
            <a:off x="1014663" y="474950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CDEB9950-4E45-46F8-9CE1-E8B03843B43B}"/>
              </a:ext>
            </a:extLst>
          </p:cNvPr>
          <p:cNvSpPr txBox="1"/>
          <p:nvPr/>
        </p:nvSpPr>
        <p:spPr>
          <a:xfrm>
            <a:off x="1142750" y="4893885"/>
            <a:ext cx="5462337" cy="400110"/>
          </a:xfrm>
          <a:prstGeom prst="rect">
            <a:avLst/>
          </a:prstGeom>
          <a:noFill/>
        </p:spPr>
        <p:txBody>
          <a:bodyPr wrap="square" rtlCol="0">
            <a:spAutoFit/>
          </a:bodyPr>
          <a:lstStyle/>
          <a:p>
            <a:r>
              <a:rPr lang="en-IE" sz="2000" b="1" dirty="0">
                <a:solidFill>
                  <a:schemeClr val="bg1"/>
                </a:solidFill>
              </a:rPr>
              <a:t>GYM MEMBERSHIP</a:t>
            </a:r>
          </a:p>
        </p:txBody>
      </p:sp>
      <p:pic>
        <p:nvPicPr>
          <p:cNvPr id="10" name="Picture 9" descr="A large empty room with a wooden floor&#10;&#10;Description automatically generated">
            <a:hlinkClick r:id="rId9" action="ppaction://hlinksldjump"/>
            <a:extLst>
              <a:ext uri="{FF2B5EF4-FFF2-40B4-BE49-F238E27FC236}">
                <a16:creationId xmlns:a16="http://schemas.microsoft.com/office/drawing/2014/main" id="{44D3D0B2-2632-4FD5-A87D-4FA4B5BB4F3E}"/>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val="0"/>
              </a:ext>
            </a:extLst>
          </a:blip>
          <a:srcRect t="25441" b="16780"/>
          <a:stretch/>
        </p:blipFill>
        <p:spPr>
          <a:xfrm>
            <a:off x="1014663" y="5526351"/>
            <a:ext cx="5715000" cy="2476500"/>
          </a:xfrm>
          <a:prstGeom prst="rect">
            <a:avLst/>
          </a:prstGeom>
        </p:spPr>
      </p:pic>
      <p:sp>
        <p:nvSpPr>
          <p:cNvPr id="12" name="Rectangle 11">
            <a:extLst>
              <a:ext uri="{FF2B5EF4-FFF2-40B4-BE49-F238E27FC236}">
                <a16:creationId xmlns:a16="http://schemas.microsoft.com/office/drawing/2014/main" id="{05E43262-73DE-40F9-8E42-47CBAF7F0647}"/>
              </a:ext>
            </a:extLst>
          </p:cNvPr>
          <p:cNvSpPr/>
          <p:nvPr/>
        </p:nvSpPr>
        <p:spPr>
          <a:xfrm>
            <a:off x="1014663" y="7332543"/>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extLst>
              <a:ext uri="{FF2B5EF4-FFF2-40B4-BE49-F238E27FC236}">
                <a16:creationId xmlns:a16="http://schemas.microsoft.com/office/drawing/2014/main" id="{9E0565AB-612E-4624-B4FB-59ACB314DD0E}"/>
              </a:ext>
            </a:extLst>
          </p:cNvPr>
          <p:cNvSpPr txBox="1"/>
          <p:nvPr/>
        </p:nvSpPr>
        <p:spPr>
          <a:xfrm>
            <a:off x="1142750" y="7476922"/>
            <a:ext cx="5462337" cy="400110"/>
          </a:xfrm>
          <a:prstGeom prst="rect">
            <a:avLst/>
          </a:prstGeom>
          <a:noFill/>
        </p:spPr>
        <p:txBody>
          <a:bodyPr wrap="square" rtlCol="0">
            <a:spAutoFit/>
          </a:bodyPr>
          <a:lstStyle/>
          <a:p>
            <a:r>
              <a:rPr lang="en-IE" sz="2000" b="1" dirty="0">
                <a:solidFill>
                  <a:schemeClr val="bg1"/>
                </a:solidFill>
              </a:rPr>
              <a:t>FITNESS CLASSES</a:t>
            </a:r>
          </a:p>
        </p:txBody>
      </p:sp>
      <p:pic>
        <p:nvPicPr>
          <p:cNvPr id="8" name="Picture 7">
            <a:hlinkClick r:id="rId12" action="ppaction://hlinksldjump"/>
            <a:extLst>
              <a:ext uri="{FF2B5EF4-FFF2-40B4-BE49-F238E27FC236}">
                <a16:creationId xmlns:a16="http://schemas.microsoft.com/office/drawing/2014/main" id="{17B76CAC-7862-45C7-A8E8-7CA83419F404}"/>
              </a:ext>
            </a:extLst>
          </p:cNvPr>
          <p:cNvPicPr>
            <a:picLocks noChangeAspect="1"/>
          </p:cNvPicPr>
          <p:nvPr/>
        </p:nvPicPr>
        <p:blipFill rotWithShape="1">
          <a:blip r:embed="rId13">
            <a:extLst>
              <a:ext uri="{28A0092B-C50C-407E-A947-70E740481C1C}">
                <a14:useLocalDpi xmlns:a14="http://schemas.microsoft.com/office/drawing/2010/main" val="0"/>
              </a:ext>
            </a:extLst>
          </a:blip>
          <a:srcRect t="2761" b="31001"/>
          <a:stretch/>
        </p:blipFill>
        <p:spPr>
          <a:xfrm>
            <a:off x="1014663" y="8143769"/>
            <a:ext cx="5715000" cy="2476500"/>
          </a:xfrm>
          <a:prstGeom prst="rect">
            <a:avLst/>
          </a:prstGeom>
        </p:spPr>
      </p:pic>
      <p:sp>
        <p:nvSpPr>
          <p:cNvPr id="14" name="Rectangle 13">
            <a:extLst>
              <a:ext uri="{FF2B5EF4-FFF2-40B4-BE49-F238E27FC236}">
                <a16:creationId xmlns:a16="http://schemas.microsoft.com/office/drawing/2014/main" id="{612EB20B-6881-43D7-8022-700511945C74}"/>
              </a:ext>
            </a:extLst>
          </p:cNvPr>
          <p:cNvSpPr/>
          <p:nvPr/>
        </p:nvSpPr>
        <p:spPr>
          <a:xfrm>
            <a:off x="1014663" y="9953422"/>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F863F8B5-1EC9-4134-913D-FA51EB2B5FA4}"/>
              </a:ext>
            </a:extLst>
          </p:cNvPr>
          <p:cNvSpPr txBox="1"/>
          <p:nvPr/>
        </p:nvSpPr>
        <p:spPr>
          <a:xfrm>
            <a:off x="1142750" y="10097801"/>
            <a:ext cx="5462337" cy="400110"/>
          </a:xfrm>
          <a:prstGeom prst="rect">
            <a:avLst/>
          </a:prstGeom>
          <a:noFill/>
        </p:spPr>
        <p:txBody>
          <a:bodyPr wrap="square" rtlCol="0">
            <a:spAutoFit/>
          </a:bodyPr>
          <a:lstStyle/>
          <a:p>
            <a:r>
              <a:rPr lang="en-IE" sz="2000" b="1" dirty="0">
                <a:solidFill>
                  <a:schemeClr val="bg1"/>
                </a:solidFill>
              </a:rPr>
              <a:t>MEET OUR TRAINERS</a:t>
            </a:r>
          </a:p>
        </p:txBody>
      </p:sp>
      <p:sp>
        <p:nvSpPr>
          <p:cNvPr id="19" name="TextBox 18">
            <a:extLst>
              <a:ext uri="{FF2B5EF4-FFF2-40B4-BE49-F238E27FC236}">
                <a16:creationId xmlns:a16="http://schemas.microsoft.com/office/drawing/2014/main" id="{A32B6222-C674-4D57-9E36-25C8C34205DD}"/>
              </a:ext>
            </a:extLst>
          </p:cNvPr>
          <p:cNvSpPr txBox="1"/>
          <p:nvPr/>
        </p:nvSpPr>
        <p:spPr>
          <a:xfrm>
            <a:off x="1093119" y="1895434"/>
            <a:ext cx="5462337" cy="646331"/>
          </a:xfrm>
          <a:prstGeom prst="rect">
            <a:avLst/>
          </a:prstGeom>
          <a:noFill/>
        </p:spPr>
        <p:txBody>
          <a:bodyPr wrap="square" rtlCol="0">
            <a:spAutoFit/>
          </a:bodyPr>
          <a:lstStyle/>
          <a:p>
            <a:r>
              <a:rPr lang="en-IE" sz="2000" b="1" dirty="0">
                <a:solidFill>
                  <a:schemeClr val="bg1"/>
                </a:solidFill>
              </a:rPr>
              <a:t>QUICK ACCESS</a:t>
            </a:r>
          </a:p>
          <a:p>
            <a:r>
              <a:rPr lang="en-IE" sz="1600" i="1" dirty="0">
                <a:solidFill>
                  <a:schemeClr val="bg1"/>
                </a:solidFill>
              </a:rPr>
              <a:t>Pin topics here to access them quicker!</a:t>
            </a:r>
            <a:endParaRPr lang="en-IE" i="1" dirty="0">
              <a:solidFill>
                <a:schemeClr val="bg1"/>
              </a:solidFill>
            </a:endParaRPr>
          </a:p>
        </p:txBody>
      </p:sp>
      <p:pic>
        <p:nvPicPr>
          <p:cNvPr id="21" name="Picture 20" descr="A close up of a logo&#10;&#10;Description automatically generated">
            <a:extLst>
              <a:ext uri="{FF2B5EF4-FFF2-40B4-BE49-F238E27FC236}">
                <a16:creationId xmlns:a16="http://schemas.microsoft.com/office/drawing/2014/main" id="{29E8849E-C8F5-483D-ACA0-B136A4378B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43641" y="1924874"/>
            <a:ext cx="587450" cy="587450"/>
          </a:xfrm>
          <a:prstGeom prst="rect">
            <a:avLst/>
          </a:prstGeom>
        </p:spPr>
      </p:pic>
      <p:sp>
        <p:nvSpPr>
          <p:cNvPr id="23" name="Rectangle: Rounded Corners 22">
            <a:extLst>
              <a:ext uri="{FF2B5EF4-FFF2-40B4-BE49-F238E27FC236}">
                <a16:creationId xmlns:a16="http://schemas.microsoft.com/office/drawing/2014/main" id="{696D586C-8B48-4F75-90FC-E218F4250CAB}"/>
              </a:ext>
            </a:extLst>
          </p:cNvPr>
          <p:cNvSpPr/>
          <p:nvPr/>
        </p:nvSpPr>
        <p:spPr>
          <a:xfrm>
            <a:off x="6117055" y="5607968"/>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Rectangle: Rounded Corners 23">
            <a:extLst>
              <a:ext uri="{FF2B5EF4-FFF2-40B4-BE49-F238E27FC236}">
                <a16:creationId xmlns:a16="http://schemas.microsoft.com/office/drawing/2014/main" id="{6481363F-F4D0-4F61-93BA-777AC39998CD}"/>
              </a:ext>
            </a:extLst>
          </p:cNvPr>
          <p:cNvSpPr/>
          <p:nvPr/>
        </p:nvSpPr>
        <p:spPr>
          <a:xfrm>
            <a:off x="6117055" y="8282054"/>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8" name="Picture 27" descr="A large farm field&#10;&#10;Description automatically generated">
            <a:extLst>
              <a:ext uri="{FF2B5EF4-FFF2-40B4-BE49-F238E27FC236}">
                <a16:creationId xmlns:a16="http://schemas.microsoft.com/office/drawing/2014/main" id="{7664B66C-499B-49DF-883C-DBDD6F696CE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14663" y="10766019"/>
            <a:ext cx="5715000" cy="2476500"/>
          </a:xfrm>
          <a:prstGeom prst="rect">
            <a:avLst/>
          </a:prstGeom>
        </p:spPr>
      </p:pic>
      <p:sp>
        <p:nvSpPr>
          <p:cNvPr id="29" name="Rectangle: Rounded Corners 28">
            <a:extLst>
              <a:ext uri="{FF2B5EF4-FFF2-40B4-BE49-F238E27FC236}">
                <a16:creationId xmlns:a16="http://schemas.microsoft.com/office/drawing/2014/main" id="{0E295EAD-3E37-41FC-9ADD-FB6F23157984}"/>
              </a:ext>
            </a:extLst>
          </p:cNvPr>
          <p:cNvSpPr/>
          <p:nvPr/>
        </p:nvSpPr>
        <p:spPr>
          <a:xfrm>
            <a:off x="6120906" y="10937031"/>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Rectangle: Rounded Corners 24">
            <a:hlinkClick r:id="rId17" action="ppaction://hlinksldjump"/>
            <a:extLst>
              <a:ext uri="{FF2B5EF4-FFF2-40B4-BE49-F238E27FC236}">
                <a16:creationId xmlns:a16="http://schemas.microsoft.com/office/drawing/2014/main" id="{AF6506F0-065A-44A3-B5E9-ACC08EFAB8FD}"/>
              </a:ext>
            </a:extLst>
          </p:cNvPr>
          <p:cNvSpPr/>
          <p:nvPr/>
        </p:nvSpPr>
        <p:spPr>
          <a:xfrm>
            <a:off x="6117055" y="3059565"/>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0809831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2885119"/>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400110"/>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Your membership has been cancelled.</a:t>
            </a:r>
          </a:p>
        </p:txBody>
      </p:sp>
      <p:sp>
        <p:nvSpPr>
          <p:cNvPr id="47" name="Rectangle: Rounded Corners 46">
            <a:hlinkClick r:id="rId14" action="ppaction://hlinksldjump"/>
            <a:extLst>
              <a:ext uri="{FF2B5EF4-FFF2-40B4-BE49-F238E27FC236}">
                <a16:creationId xmlns:a16="http://schemas.microsoft.com/office/drawing/2014/main" id="{7F863121-111D-4490-B9E9-973552609967}"/>
              </a:ext>
            </a:extLst>
          </p:cNvPr>
          <p:cNvSpPr/>
          <p:nvPr/>
        </p:nvSpPr>
        <p:spPr>
          <a:xfrm>
            <a:off x="2494031" y="395576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14" action="ppaction://hlinksldjump"/>
            <a:extLst>
              <a:ext uri="{FF2B5EF4-FFF2-40B4-BE49-F238E27FC236}">
                <a16:creationId xmlns:a16="http://schemas.microsoft.com/office/drawing/2014/main" id="{99AB6C12-66F9-4EE5-992D-24E886B2AB52}"/>
              </a:ext>
            </a:extLst>
          </p:cNvPr>
          <p:cNvSpPr txBox="1"/>
          <p:nvPr/>
        </p:nvSpPr>
        <p:spPr>
          <a:xfrm>
            <a:off x="2724217" y="412606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234171434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Rectangle: Rounded Corners 23">
            <a:hlinkClick r:id="rId3" action="ppaction://hlinksldjump"/>
            <a:extLst>
              <a:ext uri="{FF2B5EF4-FFF2-40B4-BE49-F238E27FC236}">
                <a16:creationId xmlns:a16="http://schemas.microsoft.com/office/drawing/2014/main" id="{9287499A-4854-4EB1-832B-779352D4AC75}"/>
              </a:ext>
            </a:extLst>
          </p:cNvPr>
          <p:cNvSpPr/>
          <p:nvPr/>
        </p:nvSpPr>
        <p:spPr>
          <a:xfrm>
            <a:off x="4218337" y="51614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hlinkClick r:id="rId3" action="ppaction://hlinksldjump"/>
            <a:extLst>
              <a:ext uri="{FF2B5EF4-FFF2-40B4-BE49-F238E27FC236}">
                <a16:creationId xmlns:a16="http://schemas.microsoft.com/office/drawing/2014/main" id="{9B329996-3472-4250-8F5F-07945E4EDE2E}"/>
              </a:ext>
            </a:extLst>
          </p:cNvPr>
          <p:cNvSpPr txBox="1"/>
          <p:nvPr/>
        </p:nvSpPr>
        <p:spPr>
          <a:xfrm>
            <a:off x="4448523" y="70183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30" name="TextBox 29">
            <a:extLst>
              <a:ext uri="{FF2B5EF4-FFF2-40B4-BE49-F238E27FC236}">
                <a16:creationId xmlns:a16="http://schemas.microsoft.com/office/drawing/2014/main" id="{5C57ADE6-DA16-4162-94F8-7BC0C02964A6}"/>
              </a:ext>
            </a:extLst>
          </p:cNvPr>
          <p:cNvSpPr txBox="1"/>
          <p:nvPr/>
        </p:nvSpPr>
        <p:spPr>
          <a:xfrm>
            <a:off x="191385" y="255269"/>
            <a:ext cx="4257137" cy="461665"/>
          </a:xfrm>
          <a:prstGeom prst="rect">
            <a:avLst/>
          </a:prstGeom>
          <a:noFill/>
        </p:spPr>
        <p:txBody>
          <a:bodyPr wrap="square" rtlCol="0">
            <a:spAutoFit/>
          </a:bodyPr>
          <a:lstStyle/>
          <a:p>
            <a:r>
              <a:rPr lang="en-IE" sz="2400" b="1" u="sng" dirty="0">
                <a:latin typeface="Arial" panose="020B0604020202020204" pitchFamily="34" charset="0"/>
                <a:cs typeface="Arial" panose="020B0604020202020204" pitchFamily="34" charset="0"/>
              </a:rPr>
              <a:t>OUR CAFÉ MENU</a:t>
            </a:r>
          </a:p>
        </p:txBody>
      </p:sp>
      <p:sp>
        <p:nvSpPr>
          <p:cNvPr id="6" name="TextBox 5">
            <a:extLst>
              <a:ext uri="{FF2B5EF4-FFF2-40B4-BE49-F238E27FC236}">
                <a16:creationId xmlns:a16="http://schemas.microsoft.com/office/drawing/2014/main" id="{8914C150-E1B2-447F-8CD5-40869137BF0A}"/>
              </a:ext>
            </a:extLst>
          </p:cNvPr>
          <p:cNvSpPr txBox="1"/>
          <p:nvPr/>
        </p:nvSpPr>
        <p:spPr>
          <a:xfrm>
            <a:off x="191385" y="894526"/>
            <a:ext cx="3062178" cy="677108"/>
          </a:xfrm>
          <a:prstGeom prst="rect">
            <a:avLst/>
          </a:prstGeom>
          <a:noFill/>
        </p:spPr>
        <p:txBody>
          <a:bodyPr wrap="square" rtlCol="0">
            <a:spAutoFit/>
          </a:bodyPr>
          <a:lstStyle/>
          <a:p>
            <a:r>
              <a:rPr lang="en-IE" sz="1400" b="1" dirty="0"/>
              <a:t>Opening Times:</a:t>
            </a:r>
          </a:p>
          <a:p>
            <a:r>
              <a:rPr lang="en-IE" sz="1200" dirty="0"/>
              <a:t>	</a:t>
            </a:r>
            <a:r>
              <a:rPr lang="en-IE" sz="1200" u="sng" dirty="0"/>
              <a:t>Monday – Friday</a:t>
            </a:r>
            <a:r>
              <a:rPr lang="en-IE" sz="1200" dirty="0"/>
              <a:t> 8.00am – 10.00pm</a:t>
            </a:r>
          </a:p>
          <a:p>
            <a:r>
              <a:rPr lang="en-IE" sz="1200" dirty="0"/>
              <a:t>	</a:t>
            </a:r>
            <a:r>
              <a:rPr lang="en-IE" sz="1200" u="sng" dirty="0"/>
              <a:t>Saturday &amp; Sunday</a:t>
            </a:r>
            <a:r>
              <a:rPr lang="en-IE" sz="1200" dirty="0"/>
              <a:t> 9.00am – 8.00pm</a:t>
            </a:r>
          </a:p>
        </p:txBody>
      </p:sp>
      <p:pic>
        <p:nvPicPr>
          <p:cNvPr id="4" name="Picture 3" descr="A close up of text on a white background&#10;&#10;Description automatically generated">
            <a:extLst>
              <a:ext uri="{FF2B5EF4-FFF2-40B4-BE49-F238E27FC236}">
                <a16:creationId xmlns:a16="http://schemas.microsoft.com/office/drawing/2014/main" id="{DA1BEF3C-C851-47AA-9ABC-AD4AAAE239F1}"/>
              </a:ext>
            </a:extLst>
          </p:cNvPr>
          <p:cNvPicPr>
            <a:picLocks noChangeAspect="1"/>
          </p:cNvPicPr>
          <p:nvPr/>
        </p:nvPicPr>
        <p:blipFill rotWithShape="1">
          <a:blip r:embed="rId4">
            <a:extLst>
              <a:ext uri="{28A0092B-C50C-407E-A947-70E740481C1C}">
                <a14:useLocalDpi xmlns:a14="http://schemas.microsoft.com/office/drawing/2010/main" val="0"/>
              </a:ext>
            </a:extLst>
          </a:blip>
          <a:srcRect b="24708"/>
          <a:stretch/>
        </p:blipFill>
        <p:spPr>
          <a:xfrm>
            <a:off x="0" y="2031441"/>
            <a:ext cx="6858000" cy="7303945"/>
          </a:xfrm>
          <a:prstGeom prst="rect">
            <a:avLst/>
          </a:prstGeom>
        </p:spPr>
      </p:pic>
    </p:spTree>
    <p:extLst>
      <p:ext uri="{BB962C8B-B14F-4D97-AF65-F5344CB8AC3E}">
        <p14:creationId xmlns:p14="http://schemas.microsoft.com/office/powerpoint/2010/main" val="67656288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281013" y="2473835"/>
            <a:ext cx="6430575" cy="5409921"/>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5" action="ppaction://hlinksldjump"/>
            <a:extLst>
              <a:ext uri="{FF2B5EF4-FFF2-40B4-BE49-F238E27FC236}">
                <a16:creationId xmlns:a16="http://schemas.microsoft.com/office/drawing/2014/main" id="{99AB6C12-66F9-4EE5-992D-24E886B2AB52}"/>
              </a:ext>
            </a:extLst>
          </p:cNvPr>
          <p:cNvSpPr txBox="1"/>
          <p:nvPr/>
        </p:nvSpPr>
        <p:spPr>
          <a:xfrm>
            <a:off x="2724217" y="412606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6" name="Rectangle: Rounded Corners 45">
            <a:hlinkClick r:id="rId5" action="ppaction://hlinksldjump"/>
            <a:extLst>
              <a:ext uri="{FF2B5EF4-FFF2-40B4-BE49-F238E27FC236}">
                <a16:creationId xmlns:a16="http://schemas.microsoft.com/office/drawing/2014/main" id="{44B3405C-86E7-4115-ABEF-19ACB013D5FE}"/>
              </a:ext>
            </a:extLst>
          </p:cNvPr>
          <p:cNvSpPr/>
          <p:nvPr/>
        </p:nvSpPr>
        <p:spPr>
          <a:xfrm>
            <a:off x="3909561" y="6906965"/>
            <a:ext cx="233037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49" name="TextBox 48">
            <a:hlinkClick r:id="" action="ppaction://hlinkshowjump?jump=firstslide"/>
            <a:extLst>
              <a:ext uri="{FF2B5EF4-FFF2-40B4-BE49-F238E27FC236}">
                <a16:creationId xmlns:a16="http://schemas.microsoft.com/office/drawing/2014/main" id="{FD7A28F2-A6DF-4A52-B4F3-4DDC3F604F6A}"/>
              </a:ext>
            </a:extLst>
          </p:cNvPr>
          <p:cNvSpPr txBox="1"/>
          <p:nvPr/>
        </p:nvSpPr>
        <p:spPr>
          <a:xfrm>
            <a:off x="4131071" y="7092656"/>
            <a:ext cx="1878684"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50" name="Rectangle: Rounded Corners 49">
            <a:hlinkClick r:id="rId14" action="ppaction://hlinksldjump"/>
            <a:extLst>
              <a:ext uri="{FF2B5EF4-FFF2-40B4-BE49-F238E27FC236}">
                <a16:creationId xmlns:a16="http://schemas.microsoft.com/office/drawing/2014/main" id="{C85A4170-F2AB-412B-A3FD-D6B17815D85B}"/>
              </a:ext>
            </a:extLst>
          </p:cNvPr>
          <p:cNvSpPr/>
          <p:nvPr/>
        </p:nvSpPr>
        <p:spPr>
          <a:xfrm>
            <a:off x="602476" y="6906965"/>
            <a:ext cx="2330378"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TextBox 50">
            <a:hlinkClick r:id="rId14" action="ppaction://hlinksldjump"/>
            <a:extLst>
              <a:ext uri="{FF2B5EF4-FFF2-40B4-BE49-F238E27FC236}">
                <a16:creationId xmlns:a16="http://schemas.microsoft.com/office/drawing/2014/main" id="{9864275D-090B-458C-A31E-9CD3BD7CF738}"/>
              </a:ext>
            </a:extLst>
          </p:cNvPr>
          <p:cNvSpPr txBox="1"/>
          <p:nvPr/>
        </p:nvSpPr>
        <p:spPr>
          <a:xfrm>
            <a:off x="602476" y="7092655"/>
            <a:ext cx="2330379"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CONFIRM</a:t>
            </a:r>
            <a:endParaRPr lang="en-IE" dirty="0">
              <a:solidFill>
                <a:schemeClr val="bg1">
                  <a:lumMod val="50000"/>
                </a:schemeClr>
              </a:solidFill>
              <a:latin typeface="Bahnschrift" panose="020B0502040204020203" pitchFamily="34" charset="0"/>
            </a:endParaRPr>
          </a:p>
        </p:txBody>
      </p:sp>
      <p:sp>
        <p:nvSpPr>
          <p:cNvPr id="52" name="TextBox 51">
            <a:extLst>
              <a:ext uri="{FF2B5EF4-FFF2-40B4-BE49-F238E27FC236}">
                <a16:creationId xmlns:a16="http://schemas.microsoft.com/office/drawing/2014/main" id="{4C39F28F-0391-4B85-9D2F-24AF604CA0BD}"/>
              </a:ext>
            </a:extLst>
          </p:cNvPr>
          <p:cNvSpPr txBox="1"/>
          <p:nvPr/>
        </p:nvSpPr>
        <p:spPr>
          <a:xfrm>
            <a:off x="349808" y="2782207"/>
            <a:ext cx="6267358" cy="707886"/>
          </a:xfrm>
          <a:prstGeom prst="rect">
            <a:avLst/>
          </a:prstGeom>
          <a:noFill/>
        </p:spPr>
        <p:txBody>
          <a:bodyPr wrap="square" rtlCol="0">
            <a:spAutoFit/>
          </a:bodyPr>
          <a:lstStyle/>
          <a:p>
            <a:r>
              <a:rPr lang="en-IE" sz="2000" dirty="0">
                <a:latin typeface="Arial" panose="020B0604020202020204" pitchFamily="34" charset="0"/>
                <a:cs typeface="Arial" panose="020B0604020202020204" pitchFamily="34" charset="0"/>
              </a:rPr>
              <a:t>Please enter your new Debit/Credit Card details below:</a:t>
            </a:r>
          </a:p>
        </p:txBody>
      </p:sp>
      <p:sp>
        <p:nvSpPr>
          <p:cNvPr id="53" name="TextBox 52">
            <a:extLst>
              <a:ext uri="{FF2B5EF4-FFF2-40B4-BE49-F238E27FC236}">
                <a16:creationId xmlns:a16="http://schemas.microsoft.com/office/drawing/2014/main" id="{D3E2942E-BF0E-4B55-9D01-271432C6E36B}"/>
              </a:ext>
            </a:extLst>
          </p:cNvPr>
          <p:cNvSpPr txBox="1"/>
          <p:nvPr/>
        </p:nvSpPr>
        <p:spPr>
          <a:xfrm>
            <a:off x="308344" y="3742572"/>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Card Number*</a:t>
            </a:r>
          </a:p>
        </p:txBody>
      </p:sp>
      <p:sp>
        <p:nvSpPr>
          <p:cNvPr id="54" name="Rectangle: Rounded Corners 53">
            <a:extLst>
              <a:ext uri="{FF2B5EF4-FFF2-40B4-BE49-F238E27FC236}">
                <a16:creationId xmlns:a16="http://schemas.microsoft.com/office/drawing/2014/main" id="{F31DB540-D6B1-4459-ACDE-29FE7977BAAA}"/>
              </a:ext>
            </a:extLst>
          </p:cNvPr>
          <p:cNvSpPr/>
          <p:nvPr/>
        </p:nvSpPr>
        <p:spPr>
          <a:xfrm>
            <a:off x="332422" y="4127290"/>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TextBox 54">
            <a:extLst>
              <a:ext uri="{FF2B5EF4-FFF2-40B4-BE49-F238E27FC236}">
                <a16:creationId xmlns:a16="http://schemas.microsoft.com/office/drawing/2014/main" id="{5AEFCAA5-26B2-4461-848A-6E2665098DD5}"/>
              </a:ext>
            </a:extLst>
          </p:cNvPr>
          <p:cNvSpPr txBox="1"/>
          <p:nvPr/>
        </p:nvSpPr>
        <p:spPr>
          <a:xfrm>
            <a:off x="295320" y="4978555"/>
            <a:ext cx="1738195"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Expiry Date*</a:t>
            </a:r>
          </a:p>
        </p:txBody>
      </p:sp>
      <p:sp>
        <p:nvSpPr>
          <p:cNvPr id="56" name="Rectangle: Rounded Corners 55">
            <a:extLst>
              <a:ext uri="{FF2B5EF4-FFF2-40B4-BE49-F238E27FC236}">
                <a16:creationId xmlns:a16="http://schemas.microsoft.com/office/drawing/2014/main" id="{7D016C55-9244-46BE-A828-25CD58F39BED}"/>
              </a:ext>
            </a:extLst>
          </p:cNvPr>
          <p:cNvSpPr/>
          <p:nvPr/>
        </p:nvSpPr>
        <p:spPr>
          <a:xfrm>
            <a:off x="341103" y="5361332"/>
            <a:ext cx="173819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7" name="TextBox 56">
            <a:extLst>
              <a:ext uri="{FF2B5EF4-FFF2-40B4-BE49-F238E27FC236}">
                <a16:creationId xmlns:a16="http://schemas.microsoft.com/office/drawing/2014/main" id="{55E59A9C-E8CD-4B35-832D-BE2BB05B2D1D}"/>
              </a:ext>
            </a:extLst>
          </p:cNvPr>
          <p:cNvSpPr txBox="1"/>
          <p:nvPr/>
        </p:nvSpPr>
        <p:spPr>
          <a:xfrm>
            <a:off x="443495" y="5453849"/>
            <a:ext cx="1916363" cy="400110"/>
          </a:xfrm>
          <a:prstGeom prst="rect">
            <a:avLst/>
          </a:prstGeom>
          <a:noFill/>
        </p:spPr>
        <p:txBody>
          <a:bodyPr wrap="square" rtlCol="0">
            <a:spAutoFit/>
          </a:bodyPr>
          <a:lstStyle/>
          <a:p>
            <a:r>
              <a:rPr lang="en-IE" sz="1600" i="1" dirty="0">
                <a:solidFill>
                  <a:schemeClr val="bg1">
                    <a:lumMod val="65000"/>
                  </a:schemeClr>
                </a:solidFill>
              </a:rPr>
              <a:t>MM</a:t>
            </a:r>
            <a:r>
              <a:rPr lang="en-IE" sz="2000" b="1" dirty="0"/>
              <a:t>/</a:t>
            </a:r>
            <a:r>
              <a:rPr lang="en-IE" sz="1600" i="1" dirty="0">
                <a:solidFill>
                  <a:schemeClr val="bg1">
                    <a:lumMod val="65000"/>
                  </a:schemeClr>
                </a:solidFill>
              </a:rPr>
              <a:t>YYYY</a:t>
            </a:r>
          </a:p>
        </p:txBody>
      </p:sp>
      <p:sp>
        <p:nvSpPr>
          <p:cNvPr id="58" name="TextBox 57">
            <a:extLst>
              <a:ext uri="{FF2B5EF4-FFF2-40B4-BE49-F238E27FC236}">
                <a16:creationId xmlns:a16="http://schemas.microsoft.com/office/drawing/2014/main" id="{B51ADEBB-0D1A-4CBF-AC42-82CA53AE8433}"/>
              </a:ext>
            </a:extLst>
          </p:cNvPr>
          <p:cNvSpPr txBox="1"/>
          <p:nvPr/>
        </p:nvSpPr>
        <p:spPr>
          <a:xfrm>
            <a:off x="3231488" y="4984308"/>
            <a:ext cx="1738195"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Security Code*</a:t>
            </a:r>
          </a:p>
        </p:txBody>
      </p:sp>
      <p:sp>
        <p:nvSpPr>
          <p:cNvPr id="59" name="Rectangle: Rounded Corners 58">
            <a:extLst>
              <a:ext uri="{FF2B5EF4-FFF2-40B4-BE49-F238E27FC236}">
                <a16:creationId xmlns:a16="http://schemas.microsoft.com/office/drawing/2014/main" id="{EDB30109-A24E-4210-BA4E-4FE489942B3A}"/>
              </a:ext>
            </a:extLst>
          </p:cNvPr>
          <p:cNvSpPr/>
          <p:nvPr/>
        </p:nvSpPr>
        <p:spPr>
          <a:xfrm>
            <a:off x="3277271" y="5367085"/>
            <a:ext cx="173819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087763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2885119"/>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707886"/>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Your membership will be renewed under your new card.</a:t>
            </a:r>
          </a:p>
        </p:txBody>
      </p:sp>
      <p:sp>
        <p:nvSpPr>
          <p:cNvPr id="47" name="Rectangle: Rounded Corners 46">
            <a:hlinkClick r:id="rId14" action="ppaction://hlinksldjump"/>
            <a:extLst>
              <a:ext uri="{FF2B5EF4-FFF2-40B4-BE49-F238E27FC236}">
                <a16:creationId xmlns:a16="http://schemas.microsoft.com/office/drawing/2014/main" id="{7F863121-111D-4490-B9E9-973552609967}"/>
              </a:ext>
            </a:extLst>
          </p:cNvPr>
          <p:cNvSpPr/>
          <p:nvPr/>
        </p:nvSpPr>
        <p:spPr>
          <a:xfrm>
            <a:off x="2494031" y="395576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14" action="ppaction://hlinksldjump"/>
            <a:extLst>
              <a:ext uri="{FF2B5EF4-FFF2-40B4-BE49-F238E27FC236}">
                <a16:creationId xmlns:a16="http://schemas.microsoft.com/office/drawing/2014/main" id="{99AB6C12-66F9-4EE5-992D-24E886B2AB52}"/>
              </a:ext>
            </a:extLst>
          </p:cNvPr>
          <p:cNvSpPr txBox="1"/>
          <p:nvPr/>
        </p:nvSpPr>
        <p:spPr>
          <a:xfrm>
            <a:off x="2724217" y="412606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8072233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2582410"/>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400110"/>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What would you like to do?</a:t>
            </a:r>
          </a:p>
        </p:txBody>
      </p:sp>
      <p:sp>
        <p:nvSpPr>
          <p:cNvPr id="50" name="Rectangle: Rounded Corners 49">
            <a:hlinkClick r:id="rId14" action="ppaction://hlinksldjump"/>
            <a:extLst>
              <a:ext uri="{FF2B5EF4-FFF2-40B4-BE49-F238E27FC236}">
                <a16:creationId xmlns:a16="http://schemas.microsoft.com/office/drawing/2014/main" id="{C75F0D46-0A87-4A87-BF07-AAC66FA63F55}"/>
              </a:ext>
            </a:extLst>
          </p:cNvPr>
          <p:cNvSpPr/>
          <p:nvPr/>
        </p:nvSpPr>
        <p:spPr>
          <a:xfrm>
            <a:off x="2087125" y="3764152"/>
            <a:ext cx="2766185"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TextBox 50">
            <a:hlinkClick r:id="rId14" action="ppaction://hlinksldjump"/>
            <a:extLst>
              <a:ext uri="{FF2B5EF4-FFF2-40B4-BE49-F238E27FC236}">
                <a16:creationId xmlns:a16="http://schemas.microsoft.com/office/drawing/2014/main" id="{E88E648F-7E63-4E9F-B0B4-01951CAE65F7}"/>
              </a:ext>
            </a:extLst>
          </p:cNvPr>
          <p:cNvSpPr txBox="1"/>
          <p:nvPr/>
        </p:nvSpPr>
        <p:spPr>
          <a:xfrm>
            <a:off x="2345198" y="3949804"/>
            <a:ext cx="2159824"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 this Class</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211691615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2885119"/>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400110"/>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Your class has been cancelled.</a:t>
            </a:r>
          </a:p>
        </p:txBody>
      </p:sp>
      <p:sp>
        <p:nvSpPr>
          <p:cNvPr id="47" name="Rectangle: Rounded Corners 46">
            <a:hlinkClick r:id="rId14" action="ppaction://hlinksldjump"/>
            <a:extLst>
              <a:ext uri="{FF2B5EF4-FFF2-40B4-BE49-F238E27FC236}">
                <a16:creationId xmlns:a16="http://schemas.microsoft.com/office/drawing/2014/main" id="{7F863121-111D-4490-B9E9-973552609967}"/>
              </a:ext>
            </a:extLst>
          </p:cNvPr>
          <p:cNvSpPr/>
          <p:nvPr/>
        </p:nvSpPr>
        <p:spPr>
          <a:xfrm>
            <a:off x="2494031" y="395576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14" action="ppaction://hlinksldjump"/>
            <a:extLst>
              <a:ext uri="{FF2B5EF4-FFF2-40B4-BE49-F238E27FC236}">
                <a16:creationId xmlns:a16="http://schemas.microsoft.com/office/drawing/2014/main" id="{99AB6C12-66F9-4EE5-992D-24E886B2AB52}"/>
              </a:ext>
            </a:extLst>
          </p:cNvPr>
          <p:cNvSpPr txBox="1"/>
          <p:nvPr/>
        </p:nvSpPr>
        <p:spPr>
          <a:xfrm>
            <a:off x="2724217" y="412606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260165037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4238846"/>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400110"/>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What would you like to do?</a:t>
            </a:r>
          </a:p>
        </p:txBody>
      </p:sp>
      <p:sp>
        <p:nvSpPr>
          <p:cNvPr id="50" name="Rectangle: Rounded Corners 49">
            <a:hlinkClick r:id="rId14" action="ppaction://hlinksldjump"/>
            <a:extLst>
              <a:ext uri="{FF2B5EF4-FFF2-40B4-BE49-F238E27FC236}">
                <a16:creationId xmlns:a16="http://schemas.microsoft.com/office/drawing/2014/main" id="{C75F0D46-0A87-4A87-BF07-AAC66FA63F55}"/>
              </a:ext>
            </a:extLst>
          </p:cNvPr>
          <p:cNvSpPr/>
          <p:nvPr/>
        </p:nvSpPr>
        <p:spPr>
          <a:xfrm>
            <a:off x="2087125" y="3764152"/>
            <a:ext cx="2766185"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TextBox 50">
            <a:hlinkClick r:id="rId14" action="ppaction://hlinksldjump"/>
            <a:extLst>
              <a:ext uri="{FF2B5EF4-FFF2-40B4-BE49-F238E27FC236}">
                <a16:creationId xmlns:a16="http://schemas.microsoft.com/office/drawing/2014/main" id="{E88E648F-7E63-4E9F-B0B4-01951CAE65F7}"/>
              </a:ext>
            </a:extLst>
          </p:cNvPr>
          <p:cNvSpPr txBox="1"/>
          <p:nvPr/>
        </p:nvSpPr>
        <p:spPr>
          <a:xfrm>
            <a:off x="2341963" y="3935111"/>
            <a:ext cx="2159824"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 this hire</a:t>
            </a:r>
            <a:endParaRPr lang="en-IE" dirty="0">
              <a:solidFill>
                <a:schemeClr val="bg1">
                  <a:lumMod val="50000"/>
                </a:schemeClr>
              </a:solidFill>
              <a:latin typeface="Bahnschrift" panose="020B0502040204020203" pitchFamily="34" charset="0"/>
            </a:endParaRPr>
          </a:p>
        </p:txBody>
      </p:sp>
      <p:sp>
        <p:nvSpPr>
          <p:cNvPr id="52" name="Rectangle: Rounded Corners 51">
            <a:hlinkClick r:id="rId15" action="ppaction://hlinksldjump"/>
            <a:extLst>
              <a:ext uri="{FF2B5EF4-FFF2-40B4-BE49-F238E27FC236}">
                <a16:creationId xmlns:a16="http://schemas.microsoft.com/office/drawing/2014/main" id="{C8E94089-D9D3-4D05-9F19-13AD77779F20}"/>
              </a:ext>
            </a:extLst>
          </p:cNvPr>
          <p:cNvSpPr/>
          <p:nvPr/>
        </p:nvSpPr>
        <p:spPr>
          <a:xfrm>
            <a:off x="2033009" y="4976322"/>
            <a:ext cx="285890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TextBox 52">
            <a:hlinkClick r:id="rId15" action="ppaction://hlinksldjump"/>
            <a:extLst>
              <a:ext uri="{FF2B5EF4-FFF2-40B4-BE49-F238E27FC236}">
                <a16:creationId xmlns:a16="http://schemas.microsoft.com/office/drawing/2014/main" id="{7E26B144-D386-4F2D-A448-B57A86700FD9}"/>
              </a:ext>
            </a:extLst>
          </p:cNvPr>
          <p:cNvSpPr txBox="1"/>
          <p:nvPr/>
        </p:nvSpPr>
        <p:spPr>
          <a:xfrm>
            <a:off x="2161495" y="5165589"/>
            <a:ext cx="2628723"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Pay Deposit due of €50</a:t>
            </a:r>
            <a:endParaRPr lang="en-IE" dirty="0">
              <a:solidFill>
                <a:schemeClr val="bg1">
                  <a:lumMod val="50000"/>
                </a:schemeClr>
              </a:solidFill>
              <a:latin typeface="Bahnschrift" panose="020B0502040204020203" pitchFamily="34" charset="0"/>
            </a:endParaRPr>
          </a:p>
        </p:txBody>
      </p:sp>
      <p:sp>
        <p:nvSpPr>
          <p:cNvPr id="16" name="TextBox 15">
            <a:extLst>
              <a:ext uri="{FF2B5EF4-FFF2-40B4-BE49-F238E27FC236}">
                <a16:creationId xmlns:a16="http://schemas.microsoft.com/office/drawing/2014/main" id="{29B7A7C3-B4FE-4FFE-8DDB-012AE7A86419}"/>
              </a:ext>
            </a:extLst>
          </p:cNvPr>
          <p:cNvSpPr txBox="1"/>
          <p:nvPr/>
        </p:nvSpPr>
        <p:spPr>
          <a:xfrm>
            <a:off x="2001831" y="5689680"/>
            <a:ext cx="2921263"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This deposit is due in </a:t>
            </a:r>
            <a:r>
              <a:rPr lang="en-IE" sz="1600" b="1" i="1" dirty="0">
                <a:latin typeface="Arial" panose="020B0604020202020204" pitchFamily="34" charset="0"/>
                <a:cs typeface="Arial" panose="020B0604020202020204" pitchFamily="34" charset="0"/>
              </a:rPr>
              <a:t>10 days</a:t>
            </a:r>
          </a:p>
        </p:txBody>
      </p:sp>
    </p:spTree>
    <p:extLst>
      <p:ext uri="{BB962C8B-B14F-4D97-AF65-F5344CB8AC3E}">
        <p14:creationId xmlns:p14="http://schemas.microsoft.com/office/powerpoint/2010/main" val="19479852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2885119"/>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400110"/>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Your hire has been cancelled.</a:t>
            </a:r>
          </a:p>
        </p:txBody>
      </p:sp>
      <p:sp>
        <p:nvSpPr>
          <p:cNvPr id="47" name="Rectangle: Rounded Corners 46">
            <a:hlinkClick r:id="rId14" action="ppaction://hlinksldjump"/>
            <a:extLst>
              <a:ext uri="{FF2B5EF4-FFF2-40B4-BE49-F238E27FC236}">
                <a16:creationId xmlns:a16="http://schemas.microsoft.com/office/drawing/2014/main" id="{7F863121-111D-4490-B9E9-973552609967}"/>
              </a:ext>
            </a:extLst>
          </p:cNvPr>
          <p:cNvSpPr/>
          <p:nvPr/>
        </p:nvSpPr>
        <p:spPr>
          <a:xfrm>
            <a:off x="2494031" y="395576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14" action="ppaction://hlinksldjump"/>
            <a:extLst>
              <a:ext uri="{FF2B5EF4-FFF2-40B4-BE49-F238E27FC236}">
                <a16:creationId xmlns:a16="http://schemas.microsoft.com/office/drawing/2014/main" id="{99AB6C12-66F9-4EE5-992D-24E886B2AB52}"/>
              </a:ext>
            </a:extLst>
          </p:cNvPr>
          <p:cNvSpPr txBox="1"/>
          <p:nvPr/>
        </p:nvSpPr>
        <p:spPr>
          <a:xfrm>
            <a:off x="2724217" y="412606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14897466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281013" y="2473835"/>
            <a:ext cx="6430575" cy="5409921"/>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5" action="ppaction://hlinksldjump"/>
            <a:extLst>
              <a:ext uri="{FF2B5EF4-FFF2-40B4-BE49-F238E27FC236}">
                <a16:creationId xmlns:a16="http://schemas.microsoft.com/office/drawing/2014/main" id="{99AB6C12-66F9-4EE5-992D-24E886B2AB52}"/>
              </a:ext>
            </a:extLst>
          </p:cNvPr>
          <p:cNvSpPr txBox="1"/>
          <p:nvPr/>
        </p:nvSpPr>
        <p:spPr>
          <a:xfrm>
            <a:off x="2724217" y="412606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6" name="Rectangle: Rounded Corners 45">
            <a:hlinkClick r:id="rId5" action="ppaction://hlinksldjump"/>
            <a:extLst>
              <a:ext uri="{FF2B5EF4-FFF2-40B4-BE49-F238E27FC236}">
                <a16:creationId xmlns:a16="http://schemas.microsoft.com/office/drawing/2014/main" id="{44B3405C-86E7-4115-ABEF-19ACB013D5FE}"/>
              </a:ext>
            </a:extLst>
          </p:cNvPr>
          <p:cNvSpPr/>
          <p:nvPr/>
        </p:nvSpPr>
        <p:spPr>
          <a:xfrm>
            <a:off x="3909561" y="6906965"/>
            <a:ext cx="233037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49" name="TextBox 48">
            <a:hlinkClick r:id="" action="ppaction://hlinkshowjump?jump=firstslide"/>
            <a:extLst>
              <a:ext uri="{FF2B5EF4-FFF2-40B4-BE49-F238E27FC236}">
                <a16:creationId xmlns:a16="http://schemas.microsoft.com/office/drawing/2014/main" id="{FD7A28F2-A6DF-4A52-B4F3-4DDC3F604F6A}"/>
              </a:ext>
            </a:extLst>
          </p:cNvPr>
          <p:cNvSpPr txBox="1"/>
          <p:nvPr/>
        </p:nvSpPr>
        <p:spPr>
          <a:xfrm>
            <a:off x="4131071" y="7092656"/>
            <a:ext cx="1878684"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50" name="Rectangle: Rounded Corners 49">
            <a:hlinkClick r:id="rId14" action="ppaction://hlinksldjump"/>
            <a:extLst>
              <a:ext uri="{FF2B5EF4-FFF2-40B4-BE49-F238E27FC236}">
                <a16:creationId xmlns:a16="http://schemas.microsoft.com/office/drawing/2014/main" id="{C85A4170-F2AB-412B-A3FD-D6B17815D85B}"/>
              </a:ext>
            </a:extLst>
          </p:cNvPr>
          <p:cNvSpPr/>
          <p:nvPr/>
        </p:nvSpPr>
        <p:spPr>
          <a:xfrm>
            <a:off x="602476" y="6906965"/>
            <a:ext cx="2330378"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TextBox 50">
            <a:hlinkClick r:id="rId14" action="ppaction://hlinksldjump"/>
            <a:extLst>
              <a:ext uri="{FF2B5EF4-FFF2-40B4-BE49-F238E27FC236}">
                <a16:creationId xmlns:a16="http://schemas.microsoft.com/office/drawing/2014/main" id="{9864275D-090B-458C-A31E-9CD3BD7CF738}"/>
              </a:ext>
            </a:extLst>
          </p:cNvPr>
          <p:cNvSpPr txBox="1"/>
          <p:nvPr/>
        </p:nvSpPr>
        <p:spPr>
          <a:xfrm>
            <a:off x="602476" y="7092655"/>
            <a:ext cx="2330379"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CONFIRM</a:t>
            </a:r>
            <a:endParaRPr lang="en-IE" dirty="0">
              <a:solidFill>
                <a:schemeClr val="bg1">
                  <a:lumMod val="50000"/>
                </a:schemeClr>
              </a:solidFill>
              <a:latin typeface="Bahnschrift" panose="020B0502040204020203" pitchFamily="34" charset="0"/>
            </a:endParaRPr>
          </a:p>
        </p:txBody>
      </p:sp>
      <p:sp>
        <p:nvSpPr>
          <p:cNvPr id="52" name="TextBox 51">
            <a:extLst>
              <a:ext uri="{FF2B5EF4-FFF2-40B4-BE49-F238E27FC236}">
                <a16:creationId xmlns:a16="http://schemas.microsoft.com/office/drawing/2014/main" id="{4C39F28F-0391-4B85-9D2F-24AF604CA0BD}"/>
              </a:ext>
            </a:extLst>
          </p:cNvPr>
          <p:cNvSpPr txBox="1"/>
          <p:nvPr/>
        </p:nvSpPr>
        <p:spPr>
          <a:xfrm>
            <a:off x="349808" y="2782207"/>
            <a:ext cx="6267358" cy="707886"/>
          </a:xfrm>
          <a:prstGeom prst="rect">
            <a:avLst/>
          </a:prstGeom>
          <a:noFill/>
        </p:spPr>
        <p:txBody>
          <a:bodyPr wrap="square" rtlCol="0">
            <a:spAutoFit/>
          </a:bodyPr>
          <a:lstStyle/>
          <a:p>
            <a:r>
              <a:rPr lang="en-IE" sz="2000" dirty="0">
                <a:latin typeface="Arial" panose="020B0604020202020204" pitchFamily="34" charset="0"/>
                <a:cs typeface="Arial" panose="020B0604020202020204" pitchFamily="34" charset="0"/>
              </a:rPr>
              <a:t>Please enter the details of the Debit/Credit Card you are using to pay below:</a:t>
            </a:r>
          </a:p>
        </p:txBody>
      </p:sp>
      <p:sp>
        <p:nvSpPr>
          <p:cNvPr id="53" name="TextBox 52">
            <a:extLst>
              <a:ext uri="{FF2B5EF4-FFF2-40B4-BE49-F238E27FC236}">
                <a16:creationId xmlns:a16="http://schemas.microsoft.com/office/drawing/2014/main" id="{D3E2942E-BF0E-4B55-9D01-271432C6E36B}"/>
              </a:ext>
            </a:extLst>
          </p:cNvPr>
          <p:cNvSpPr txBox="1"/>
          <p:nvPr/>
        </p:nvSpPr>
        <p:spPr>
          <a:xfrm>
            <a:off x="308344" y="3742572"/>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Card Number*</a:t>
            </a:r>
          </a:p>
        </p:txBody>
      </p:sp>
      <p:sp>
        <p:nvSpPr>
          <p:cNvPr id="54" name="Rectangle: Rounded Corners 53">
            <a:extLst>
              <a:ext uri="{FF2B5EF4-FFF2-40B4-BE49-F238E27FC236}">
                <a16:creationId xmlns:a16="http://schemas.microsoft.com/office/drawing/2014/main" id="{F31DB540-D6B1-4459-ACDE-29FE7977BAAA}"/>
              </a:ext>
            </a:extLst>
          </p:cNvPr>
          <p:cNvSpPr/>
          <p:nvPr/>
        </p:nvSpPr>
        <p:spPr>
          <a:xfrm>
            <a:off x="332422" y="4127290"/>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TextBox 54">
            <a:extLst>
              <a:ext uri="{FF2B5EF4-FFF2-40B4-BE49-F238E27FC236}">
                <a16:creationId xmlns:a16="http://schemas.microsoft.com/office/drawing/2014/main" id="{5AEFCAA5-26B2-4461-848A-6E2665098DD5}"/>
              </a:ext>
            </a:extLst>
          </p:cNvPr>
          <p:cNvSpPr txBox="1"/>
          <p:nvPr/>
        </p:nvSpPr>
        <p:spPr>
          <a:xfrm>
            <a:off x="295320" y="4978555"/>
            <a:ext cx="1738195"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Expiry Date*</a:t>
            </a:r>
          </a:p>
        </p:txBody>
      </p:sp>
      <p:sp>
        <p:nvSpPr>
          <p:cNvPr id="56" name="Rectangle: Rounded Corners 55">
            <a:extLst>
              <a:ext uri="{FF2B5EF4-FFF2-40B4-BE49-F238E27FC236}">
                <a16:creationId xmlns:a16="http://schemas.microsoft.com/office/drawing/2014/main" id="{7D016C55-9244-46BE-A828-25CD58F39BED}"/>
              </a:ext>
            </a:extLst>
          </p:cNvPr>
          <p:cNvSpPr/>
          <p:nvPr/>
        </p:nvSpPr>
        <p:spPr>
          <a:xfrm>
            <a:off x="341103" y="5361332"/>
            <a:ext cx="173819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7" name="TextBox 56">
            <a:extLst>
              <a:ext uri="{FF2B5EF4-FFF2-40B4-BE49-F238E27FC236}">
                <a16:creationId xmlns:a16="http://schemas.microsoft.com/office/drawing/2014/main" id="{55E59A9C-E8CD-4B35-832D-BE2BB05B2D1D}"/>
              </a:ext>
            </a:extLst>
          </p:cNvPr>
          <p:cNvSpPr txBox="1"/>
          <p:nvPr/>
        </p:nvSpPr>
        <p:spPr>
          <a:xfrm>
            <a:off x="443495" y="5453849"/>
            <a:ext cx="1916363" cy="400110"/>
          </a:xfrm>
          <a:prstGeom prst="rect">
            <a:avLst/>
          </a:prstGeom>
          <a:noFill/>
        </p:spPr>
        <p:txBody>
          <a:bodyPr wrap="square" rtlCol="0">
            <a:spAutoFit/>
          </a:bodyPr>
          <a:lstStyle/>
          <a:p>
            <a:r>
              <a:rPr lang="en-IE" sz="1600" i="1" dirty="0">
                <a:solidFill>
                  <a:schemeClr val="bg1">
                    <a:lumMod val="65000"/>
                  </a:schemeClr>
                </a:solidFill>
              </a:rPr>
              <a:t>MM</a:t>
            </a:r>
            <a:r>
              <a:rPr lang="en-IE" sz="2000" b="1" dirty="0"/>
              <a:t>/</a:t>
            </a:r>
            <a:r>
              <a:rPr lang="en-IE" sz="1600" i="1" dirty="0">
                <a:solidFill>
                  <a:schemeClr val="bg1">
                    <a:lumMod val="65000"/>
                  </a:schemeClr>
                </a:solidFill>
              </a:rPr>
              <a:t>YYYY</a:t>
            </a:r>
          </a:p>
        </p:txBody>
      </p:sp>
      <p:sp>
        <p:nvSpPr>
          <p:cNvPr id="58" name="TextBox 57">
            <a:extLst>
              <a:ext uri="{FF2B5EF4-FFF2-40B4-BE49-F238E27FC236}">
                <a16:creationId xmlns:a16="http://schemas.microsoft.com/office/drawing/2014/main" id="{B51ADEBB-0D1A-4CBF-AC42-82CA53AE8433}"/>
              </a:ext>
            </a:extLst>
          </p:cNvPr>
          <p:cNvSpPr txBox="1"/>
          <p:nvPr/>
        </p:nvSpPr>
        <p:spPr>
          <a:xfrm>
            <a:off x="3231488" y="4984308"/>
            <a:ext cx="1738195"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Security Code*</a:t>
            </a:r>
          </a:p>
        </p:txBody>
      </p:sp>
      <p:sp>
        <p:nvSpPr>
          <p:cNvPr id="59" name="Rectangle: Rounded Corners 58">
            <a:extLst>
              <a:ext uri="{FF2B5EF4-FFF2-40B4-BE49-F238E27FC236}">
                <a16:creationId xmlns:a16="http://schemas.microsoft.com/office/drawing/2014/main" id="{EDB30109-A24E-4210-BA4E-4FE489942B3A}"/>
              </a:ext>
            </a:extLst>
          </p:cNvPr>
          <p:cNvSpPr/>
          <p:nvPr/>
        </p:nvSpPr>
        <p:spPr>
          <a:xfrm>
            <a:off x="3277271" y="5367085"/>
            <a:ext cx="173819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20625103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2885119"/>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707886"/>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Thank you. Your deposit is being processed.</a:t>
            </a:r>
          </a:p>
        </p:txBody>
      </p:sp>
      <p:sp>
        <p:nvSpPr>
          <p:cNvPr id="47" name="Rectangle: Rounded Corners 46">
            <a:hlinkClick r:id="rId5" action="ppaction://hlinksldjump"/>
            <a:extLst>
              <a:ext uri="{FF2B5EF4-FFF2-40B4-BE49-F238E27FC236}">
                <a16:creationId xmlns:a16="http://schemas.microsoft.com/office/drawing/2014/main" id="{7F863121-111D-4490-B9E9-973552609967}"/>
              </a:ext>
            </a:extLst>
          </p:cNvPr>
          <p:cNvSpPr/>
          <p:nvPr/>
        </p:nvSpPr>
        <p:spPr>
          <a:xfrm>
            <a:off x="2494031" y="395576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5" action="ppaction://hlinksldjump"/>
            <a:extLst>
              <a:ext uri="{FF2B5EF4-FFF2-40B4-BE49-F238E27FC236}">
                <a16:creationId xmlns:a16="http://schemas.microsoft.com/office/drawing/2014/main" id="{99AB6C12-66F9-4EE5-992D-24E886B2AB52}"/>
              </a:ext>
            </a:extLst>
          </p:cNvPr>
          <p:cNvSpPr txBox="1"/>
          <p:nvPr/>
        </p:nvSpPr>
        <p:spPr>
          <a:xfrm>
            <a:off x="2724217" y="412606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317925612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latin typeface="Arial" panose="020B0604020202020204" pitchFamily="34" charset="0"/>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Monthly member</a:t>
            </a:r>
          </a:p>
        </p:txBody>
      </p:sp>
      <p:sp>
        <p:nvSpPr>
          <p:cNvPr id="23" name="TextBox 22">
            <a:hlinkClick r:id="rId9" action="ppaction://hlinksldjump"/>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10">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hlinkClick r:id="rId11" action="ppaction://hlinksldjump"/>
            <a:extLst>
              <a:ext uri="{FF2B5EF4-FFF2-40B4-BE49-F238E27FC236}">
                <a16:creationId xmlns:a16="http://schemas.microsoft.com/office/drawing/2014/main" id="{56425B20-2AAC-4400-A24E-5688AF2C3C70}"/>
              </a:ext>
            </a:extLst>
          </p:cNvPr>
          <p:cNvPicPr>
            <a:picLocks noChangeAspect="1"/>
          </p:cNvPicPr>
          <p:nvPr/>
        </p:nvPicPr>
        <p:blipFill rotWithShape="1">
          <a:blip r:embed="rId10">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10">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10">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10">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2">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4"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4"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Tree>
    <p:extLst>
      <p:ext uri="{BB962C8B-B14F-4D97-AF65-F5344CB8AC3E}">
        <p14:creationId xmlns:p14="http://schemas.microsoft.com/office/powerpoint/2010/main" val="292572231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Rectangle 17">
            <a:extLst>
              <a:ext uri="{FF2B5EF4-FFF2-40B4-BE49-F238E27FC236}">
                <a16:creationId xmlns:a16="http://schemas.microsoft.com/office/drawing/2014/main" id="{AF3DADB0-D141-47E4-8C7A-7A5C43D550DF}"/>
              </a:ext>
            </a:extLst>
          </p:cNvPr>
          <p:cNvSpPr/>
          <p:nvPr/>
        </p:nvSpPr>
        <p:spPr>
          <a:xfrm>
            <a:off x="943896" y="1773691"/>
            <a:ext cx="5847735" cy="3695992"/>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 name="Picture 4" descr="A row of people in a room&#10;&#10;Description automatically generated">
            <a:hlinkClick r:id="rId7" action="ppaction://hlinksldjump"/>
            <a:extLst>
              <a:ext uri="{FF2B5EF4-FFF2-40B4-BE49-F238E27FC236}">
                <a16:creationId xmlns:a16="http://schemas.microsoft.com/office/drawing/2014/main" id="{9B3E85C7-7583-4D74-94E4-FF0A7792F4DC}"/>
              </a:ext>
            </a:extLst>
          </p:cNvPr>
          <p:cNvPicPr>
            <a:picLocks noChangeAspect="1"/>
          </p:cNvPicPr>
          <p:nvPr/>
        </p:nvPicPr>
        <p:blipFill rotWithShape="1">
          <a:blip r:embed="rId8">
            <a:extLst>
              <a:ext uri="{28A0092B-C50C-407E-A947-70E740481C1C}">
                <a14:useLocalDpi xmlns:a14="http://schemas.microsoft.com/office/drawing/2010/main" val="0"/>
              </a:ext>
            </a:extLst>
          </a:blip>
          <a:srcRect t="26803" b="15419"/>
          <a:stretch/>
        </p:blipFill>
        <p:spPr>
          <a:xfrm>
            <a:off x="1014663" y="2939853"/>
            <a:ext cx="5715000" cy="2476500"/>
          </a:xfrm>
          <a:prstGeom prst="rect">
            <a:avLst/>
          </a:prstGeom>
        </p:spPr>
      </p:pic>
      <p:sp>
        <p:nvSpPr>
          <p:cNvPr id="6" name="Rectangle 5">
            <a:extLst>
              <a:ext uri="{FF2B5EF4-FFF2-40B4-BE49-F238E27FC236}">
                <a16:creationId xmlns:a16="http://schemas.microsoft.com/office/drawing/2014/main" id="{08BD7473-DB25-4FF5-B86A-47C3BF5225A0}"/>
              </a:ext>
            </a:extLst>
          </p:cNvPr>
          <p:cNvSpPr/>
          <p:nvPr/>
        </p:nvSpPr>
        <p:spPr>
          <a:xfrm>
            <a:off x="1014663" y="474950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CDEB9950-4E45-46F8-9CE1-E8B03843B43B}"/>
              </a:ext>
            </a:extLst>
          </p:cNvPr>
          <p:cNvSpPr txBox="1"/>
          <p:nvPr/>
        </p:nvSpPr>
        <p:spPr>
          <a:xfrm>
            <a:off x="1142750" y="4893885"/>
            <a:ext cx="5462337" cy="400110"/>
          </a:xfrm>
          <a:prstGeom prst="rect">
            <a:avLst/>
          </a:prstGeom>
          <a:noFill/>
        </p:spPr>
        <p:txBody>
          <a:bodyPr wrap="square" rtlCol="0">
            <a:spAutoFit/>
          </a:bodyPr>
          <a:lstStyle/>
          <a:p>
            <a:r>
              <a:rPr lang="en-IE" sz="2000" b="1" dirty="0">
                <a:solidFill>
                  <a:schemeClr val="bg1"/>
                </a:solidFill>
              </a:rPr>
              <a:t>GYM MEMBERSHIP</a:t>
            </a:r>
          </a:p>
        </p:txBody>
      </p:sp>
      <p:pic>
        <p:nvPicPr>
          <p:cNvPr id="10" name="Picture 9" descr="A large empty room with a wooden floor&#10;&#10;Description automatically generated">
            <a:extLst>
              <a:ext uri="{FF2B5EF4-FFF2-40B4-BE49-F238E27FC236}">
                <a16:creationId xmlns:a16="http://schemas.microsoft.com/office/drawing/2014/main" id="{44D3D0B2-2632-4FD5-A87D-4FA4B5BB4F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contrast="20000"/>
                    </a14:imgEffect>
                  </a14:imgLayer>
                </a14:imgProps>
              </a:ext>
              <a:ext uri="{28A0092B-C50C-407E-A947-70E740481C1C}">
                <a14:useLocalDpi xmlns:a14="http://schemas.microsoft.com/office/drawing/2010/main" val="0"/>
              </a:ext>
            </a:extLst>
          </a:blip>
          <a:srcRect t="25441" b="16780"/>
          <a:stretch/>
        </p:blipFill>
        <p:spPr>
          <a:xfrm>
            <a:off x="1014663" y="5526351"/>
            <a:ext cx="5715000" cy="2476500"/>
          </a:xfrm>
          <a:prstGeom prst="rect">
            <a:avLst/>
          </a:prstGeom>
        </p:spPr>
      </p:pic>
      <p:sp>
        <p:nvSpPr>
          <p:cNvPr id="12" name="Rectangle 11">
            <a:extLst>
              <a:ext uri="{FF2B5EF4-FFF2-40B4-BE49-F238E27FC236}">
                <a16:creationId xmlns:a16="http://schemas.microsoft.com/office/drawing/2014/main" id="{05E43262-73DE-40F9-8E42-47CBAF7F0647}"/>
              </a:ext>
            </a:extLst>
          </p:cNvPr>
          <p:cNvSpPr/>
          <p:nvPr/>
        </p:nvSpPr>
        <p:spPr>
          <a:xfrm>
            <a:off x="1014663" y="7332543"/>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extLst>
              <a:ext uri="{FF2B5EF4-FFF2-40B4-BE49-F238E27FC236}">
                <a16:creationId xmlns:a16="http://schemas.microsoft.com/office/drawing/2014/main" id="{9E0565AB-612E-4624-B4FB-59ACB314DD0E}"/>
              </a:ext>
            </a:extLst>
          </p:cNvPr>
          <p:cNvSpPr txBox="1"/>
          <p:nvPr/>
        </p:nvSpPr>
        <p:spPr>
          <a:xfrm>
            <a:off x="1142750" y="7476922"/>
            <a:ext cx="5462337" cy="400110"/>
          </a:xfrm>
          <a:prstGeom prst="rect">
            <a:avLst/>
          </a:prstGeom>
          <a:noFill/>
        </p:spPr>
        <p:txBody>
          <a:bodyPr wrap="square" rtlCol="0">
            <a:spAutoFit/>
          </a:bodyPr>
          <a:lstStyle/>
          <a:p>
            <a:r>
              <a:rPr lang="en-IE" sz="2000" b="1" dirty="0">
                <a:solidFill>
                  <a:schemeClr val="bg1"/>
                </a:solidFill>
              </a:rPr>
              <a:t>FITNESS CLASSES</a:t>
            </a:r>
          </a:p>
        </p:txBody>
      </p:sp>
      <p:pic>
        <p:nvPicPr>
          <p:cNvPr id="8" name="Picture 7">
            <a:hlinkClick r:id="rId11" action="ppaction://hlinksldjump"/>
            <a:extLst>
              <a:ext uri="{FF2B5EF4-FFF2-40B4-BE49-F238E27FC236}">
                <a16:creationId xmlns:a16="http://schemas.microsoft.com/office/drawing/2014/main" id="{17B76CAC-7862-45C7-A8E8-7CA83419F404}"/>
              </a:ext>
            </a:extLst>
          </p:cNvPr>
          <p:cNvPicPr>
            <a:picLocks noChangeAspect="1"/>
          </p:cNvPicPr>
          <p:nvPr/>
        </p:nvPicPr>
        <p:blipFill rotWithShape="1">
          <a:blip r:embed="rId12">
            <a:extLst>
              <a:ext uri="{28A0092B-C50C-407E-A947-70E740481C1C}">
                <a14:useLocalDpi xmlns:a14="http://schemas.microsoft.com/office/drawing/2010/main" val="0"/>
              </a:ext>
            </a:extLst>
          </a:blip>
          <a:srcRect t="2761" b="31001"/>
          <a:stretch/>
        </p:blipFill>
        <p:spPr>
          <a:xfrm>
            <a:off x="1014663" y="8143769"/>
            <a:ext cx="5715000" cy="2476500"/>
          </a:xfrm>
          <a:prstGeom prst="rect">
            <a:avLst/>
          </a:prstGeom>
        </p:spPr>
      </p:pic>
      <p:sp>
        <p:nvSpPr>
          <p:cNvPr id="14" name="Rectangle 13">
            <a:extLst>
              <a:ext uri="{FF2B5EF4-FFF2-40B4-BE49-F238E27FC236}">
                <a16:creationId xmlns:a16="http://schemas.microsoft.com/office/drawing/2014/main" id="{612EB20B-6881-43D7-8022-700511945C74}"/>
              </a:ext>
            </a:extLst>
          </p:cNvPr>
          <p:cNvSpPr/>
          <p:nvPr/>
        </p:nvSpPr>
        <p:spPr>
          <a:xfrm>
            <a:off x="1014663" y="9953422"/>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F863F8B5-1EC9-4134-913D-FA51EB2B5FA4}"/>
              </a:ext>
            </a:extLst>
          </p:cNvPr>
          <p:cNvSpPr txBox="1"/>
          <p:nvPr/>
        </p:nvSpPr>
        <p:spPr>
          <a:xfrm>
            <a:off x="1142750" y="10097801"/>
            <a:ext cx="5462337" cy="400110"/>
          </a:xfrm>
          <a:prstGeom prst="rect">
            <a:avLst/>
          </a:prstGeom>
          <a:noFill/>
        </p:spPr>
        <p:txBody>
          <a:bodyPr wrap="square" rtlCol="0">
            <a:spAutoFit/>
          </a:bodyPr>
          <a:lstStyle/>
          <a:p>
            <a:r>
              <a:rPr lang="en-IE" sz="2000" b="1" dirty="0">
                <a:solidFill>
                  <a:schemeClr val="bg1"/>
                </a:solidFill>
              </a:rPr>
              <a:t>MEET OUR TRAINERS</a:t>
            </a:r>
          </a:p>
        </p:txBody>
      </p:sp>
      <p:sp>
        <p:nvSpPr>
          <p:cNvPr id="19" name="TextBox 18">
            <a:extLst>
              <a:ext uri="{FF2B5EF4-FFF2-40B4-BE49-F238E27FC236}">
                <a16:creationId xmlns:a16="http://schemas.microsoft.com/office/drawing/2014/main" id="{A32B6222-C674-4D57-9E36-25C8C34205DD}"/>
              </a:ext>
            </a:extLst>
          </p:cNvPr>
          <p:cNvSpPr txBox="1"/>
          <p:nvPr/>
        </p:nvSpPr>
        <p:spPr>
          <a:xfrm>
            <a:off x="1093119" y="1895434"/>
            <a:ext cx="5462337" cy="400110"/>
          </a:xfrm>
          <a:prstGeom prst="rect">
            <a:avLst/>
          </a:prstGeom>
          <a:noFill/>
        </p:spPr>
        <p:txBody>
          <a:bodyPr wrap="square" rtlCol="0">
            <a:spAutoFit/>
          </a:bodyPr>
          <a:lstStyle/>
          <a:p>
            <a:r>
              <a:rPr lang="en-IE" sz="2000" b="1" dirty="0">
                <a:solidFill>
                  <a:schemeClr val="bg1"/>
                </a:solidFill>
              </a:rPr>
              <a:t>QUICK ACCESS</a:t>
            </a:r>
            <a:endParaRPr lang="en-IE" i="1" dirty="0">
              <a:solidFill>
                <a:schemeClr val="bg1"/>
              </a:solidFill>
            </a:endParaRPr>
          </a:p>
        </p:txBody>
      </p:sp>
      <p:pic>
        <p:nvPicPr>
          <p:cNvPr id="21" name="Picture 20" descr="A close up of a logo&#10;&#10;Description automatically generated">
            <a:extLst>
              <a:ext uri="{FF2B5EF4-FFF2-40B4-BE49-F238E27FC236}">
                <a16:creationId xmlns:a16="http://schemas.microsoft.com/office/drawing/2014/main" id="{29E8849E-C8F5-483D-ACA0-B136A4378B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43641" y="1924874"/>
            <a:ext cx="587450" cy="587450"/>
          </a:xfrm>
          <a:prstGeom prst="rect">
            <a:avLst/>
          </a:prstGeom>
        </p:spPr>
      </p:pic>
      <p:pic>
        <p:nvPicPr>
          <p:cNvPr id="22" name="Picture 21" descr="A close up of a logo&#10;&#10;Description automatically generated">
            <a:hlinkClick r:id="rId5" action="ppaction://hlinksldjump"/>
            <a:extLst>
              <a:ext uri="{FF2B5EF4-FFF2-40B4-BE49-F238E27FC236}">
                <a16:creationId xmlns:a16="http://schemas.microsoft.com/office/drawing/2014/main" id="{A62969EC-B629-4531-A0EF-47D14C4079C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17055" y="2999476"/>
            <a:ext cx="488032" cy="488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Rectangle: Rounded Corners 22">
            <a:extLst>
              <a:ext uri="{FF2B5EF4-FFF2-40B4-BE49-F238E27FC236}">
                <a16:creationId xmlns:a16="http://schemas.microsoft.com/office/drawing/2014/main" id="{696D586C-8B48-4F75-90FC-E218F4250CAB}"/>
              </a:ext>
            </a:extLst>
          </p:cNvPr>
          <p:cNvSpPr/>
          <p:nvPr/>
        </p:nvSpPr>
        <p:spPr>
          <a:xfrm>
            <a:off x="6117055" y="5607968"/>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Rectangle: Rounded Corners 23">
            <a:extLst>
              <a:ext uri="{FF2B5EF4-FFF2-40B4-BE49-F238E27FC236}">
                <a16:creationId xmlns:a16="http://schemas.microsoft.com/office/drawing/2014/main" id="{6481363F-F4D0-4F61-93BA-777AC39998CD}"/>
              </a:ext>
            </a:extLst>
          </p:cNvPr>
          <p:cNvSpPr/>
          <p:nvPr/>
        </p:nvSpPr>
        <p:spPr>
          <a:xfrm>
            <a:off x="6117055" y="8282054"/>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8" name="Picture 27" descr="A large farm field&#10;&#10;Description automatically generated">
            <a:extLst>
              <a:ext uri="{FF2B5EF4-FFF2-40B4-BE49-F238E27FC236}">
                <a16:creationId xmlns:a16="http://schemas.microsoft.com/office/drawing/2014/main" id="{7664B66C-499B-49DF-883C-DBDD6F696CE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14663" y="10766019"/>
            <a:ext cx="5715000" cy="2476500"/>
          </a:xfrm>
          <a:prstGeom prst="rect">
            <a:avLst/>
          </a:prstGeom>
        </p:spPr>
      </p:pic>
      <p:sp>
        <p:nvSpPr>
          <p:cNvPr id="29" name="Rectangle: Rounded Corners 28">
            <a:extLst>
              <a:ext uri="{FF2B5EF4-FFF2-40B4-BE49-F238E27FC236}">
                <a16:creationId xmlns:a16="http://schemas.microsoft.com/office/drawing/2014/main" id="{0E295EAD-3E37-41FC-9ADD-FB6F23157984}"/>
              </a:ext>
            </a:extLst>
          </p:cNvPr>
          <p:cNvSpPr/>
          <p:nvPr/>
        </p:nvSpPr>
        <p:spPr>
          <a:xfrm>
            <a:off x="6120906" y="10937031"/>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3519265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4238846"/>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707886"/>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Which class(es) would you like to set reminders for?</a:t>
            </a:r>
          </a:p>
        </p:txBody>
      </p:sp>
      <p:pic>
        <p:nvPicPr>
          <p:cNvPr id="46" name="Picture 45" descr="A picture containing person, indoor, sport, young&#10;&#10;Description automatically generated">
            <a:hlinkClick r:id="rId14" action="ppaction://hlinksldjump"/>
            <a:extLst>
              <a:ext uri="{FF2B5EF4-FFF2-40B4-BE49-F238E27FC236}">
                <a16:creationId xmlns:a16="http://schemas.microsoft.com/office/drawing/2014/main" id="{C74A2ABF-D953-49C2-BCAE-8E6F17AC9D6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rightnessContrast contrast="20000"/>
                    </a14:imgEffect>
                  </a14:imgLayer>
                </a14:imgProps>
              </a:ext>
              <a:ext uri="{28A0092B-C50C-407E-A947-70E740481C1C}">
                <a14:useLocalDpi xmlns:a14="http://schemas.microsoft.com/office/drawing/2010/main" val="0"/>
              </a:ext>
            </a:extLst>
          </a:blip>
          <a:srcRect t="10811" b="20535"/>
          <a:stretch/>
        </p:blipFill>
        <p:spPr>
          <a:xfrm>
            <a:off x="1308763" y="4004190"/>
            <a:ext cx="4328996" cy="1875899"/>
          </a:xfrm>
          <a:prstGeom prst="rect">
            <a:avLst/>
          </a:prstGeom>
        </p:spPr>
      </p:pic>
      <p:sp>
        <p:nvSpPr>
          <p:cNvPr id="47" name="Rectangle 46">
            <a:extLst>
              <a:ext uri="{FF2B5EF4-FFF2-40B4-BE49-F238E27FC236}">
                <a16:creationId xmlns:a16="http://schemas.microsoft.com/office/drawing/2014/main" id="{B5EBB88A-9A9B-4CFF-8251-AFCA55B212EA}"/>
              </a:ext>
            </a:extLst>
          </p:cNvPr>
          <p:cNvSpPr/>
          <p:nvPr/>
        </p:nvSpPr>
        <p:spPr>
          <a:xfrm>
            <a:off x="1300986" y="5200395"/>
            <a:ext cx="4347130" cy="67584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extLst>
              <a:ext uri="{FF2B5EF4-FFF2-40B4-BE49-F238E27FC236}">
                <a16:creationId xmlns:a16="http://schemas.microsoft.com/office/drawing/2014/main" id="{3F090470-2F80-477D-9D9B-C1C8E8C0A382}"/>
              </a:ext>
            </a:extLst>
          </p:cNvPr>
          <p:cNvSpPr txBox="1"/>
          <p:nvPr/>
        </p:nvSpPr>
        <p:spPr>
          <a:xfrm>
            <a:off x="1290629" y="5147669"/>
            <a:ext cx="4347130" cy="707886"/>
          </a:xfrm>
          <a:prstGeom prst="rect">
            <a:avLst/>
          </a:prstGeom>
          <a:noFill/>
        </p:spPr>
        <p:txBody>
          <a:bodyPr wrap="square" rtlCol="0">
            <a:spAutoFit/>
          </a:bodyPr>
          <a:lstStyle/>
          <a:p>
            <a:r>
              <a:rPr lang="en-IE" sz="2000" b="1" dirty="0">
                <a:solidFill>
                  <a:schemeClr val="bg1"/>
                </a:solidFill>
              </a:rPr>
              <a:t>PILATES</a:t>
            </a:r>
          </a:p>
          <a:p>
            <a:r>
              <a:rPr lang="en-IE" sz="2000" b="1" dirty="0">
                <a:solidFill>
                  <a:schemeClr val="bg1"/>
                </a:solidFill>
              </a:rPr>
              <a:t>Mon 8am-8.45am </a:t>
            </a:r>
            <a:endParaRPr lang="en-IE" b="1" dirty="0">
              <a:solidFill>
                <a:schemeClr val="bg1"/>
              </a:solidFill>
            </a:endParaRPr>
          </a:p>
        </p:txBody>
      </p:sp>
    </p:spTree>
    <p:extLst>
      <p:ext uri="{BB962C8B-B14F-4D97-AF65-F5344CB8AC3E}">
        <p14:creationId xmlns:p14="http://schemas.microsoft.com/office/powerpoint/2010/main" val="363262648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4238846"/>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400110"/>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When would you like to be reminded?</a:t>
            </a:r>
          </a:p>
        </p:txBody>
      </p:sp>
      <p:sp>
        <p:nvSpPr>
          <p:cNvPr id="16" name="TextBox 15">
            <a:hlinkClick r:id="rId14" action="ppaction://hlinksldjump"/>
            <a:extLst>
              <a:ext uri="{FF2B5EF4-FFF2-40B4-BE49-F238E27FC236}">
                <a16:creationId xmlns:a16="http://schemas.microsoft.com/office/drawing/2014/main" id="{FABE35EA-D251-4B41-AABD-D254FD3B8E84}"/>
              </a:ext>
            </a:extLst>
          </p:cNvPr>
          <p:cNvSpPr txBox="1"/>
          <p:nvPr/>
        </p:nvSpPr>
        <p:spPr>
          <a:xfrm>
            <a:off x="1434660" y="3715133"/>
            <a:ext cx="2456856" cy="369332"/>
          </a:xfrm>
          <a:prstGeom prst="rect">
            <a:avLst/>
          </a:prstGeom>
          <a:noFill/>
        </p:spPr>
        <p:txBody>
          <a:bodyPr wrap="square" rtlCol="0">
            <a:spAutoFit/>
          </a:bodyPr>
          <a:lstStyle/>
          <a:p>
            <a:pPr marL="285750" indent="-285750">
              <a:buFont typeface="Arial" panose="020B0604020202020204" pitchFamily="34" charset="0"/>
              <a:buChar char="•"/>
            </a:pPr>
            <a:r>
              <a:rPr lang="en-IE" dirty="0">
                <a:latin typeface="Arial" panose="020B0604020202020204" pitchFamily="34" charset="0"/>
                <a:cs typeface="Arial" panose="020B0604020202020204" pitchFamily="34" charset="0"/>
              </a:rPr>
              <a:t>12 hours before</a:t>
            </a:r>
          </a:p>
        </p:txBody>
      </p:sp>
      <p:sp>
        <p:nvSpPr>
          <p:cNvPr id="49" name="TextBox 48">
            <a:hlinkClick r:id="rId14" action="ppaction://hlinksldjump"/>
            <a:extLst>
              <a:ext uri="{FF2B5EF4-FFF2-40B4-BE49-F238E27FC236}">
                <a16:creationId xmlns:a16="http://schemas.microsoft.com/office/drawing/2014/main" id="{A067559E-9CB4-4CD2-ABB2-A71BB67A8CC1}"/>
              </a:ext>
            </a:extLst>
          </p:cNvPr>
          <p:cNvSpPr txBox="1"/>
          <p:nvPr/>
        </p:nvSpPr>
        <p:spPr>
          <a:xfrm>
            <a:off x="1423697" y="4273491"/>
            <a:ext cx="2456856" cy="369332"/>
          </a:xfrm>
          <a:prstGeom prst="rect">
            <a:avLst/>
          </a:prstGeom>
          <a:noFill/>
        </p:spPr>
        <p:txBody>
          <a:bodyPr wrap="square" rtlCol="0">
            <a:spAutoFit/>
          </a:bodyPr>
          <a:lstStyle/>
          <a:p>
            <a:pPr marL="285750" indent="-285750">
              <a:buFont typeface="Arial" panose="020B0604020202020204" pitchFamily="34" charset="0"/>
              <a:buChar char="•"/>
            </a:pPr>
            <a:r>
              <a:rPr lang="en-IE" dirty="0">
                <a:latin typeface="Arial" panose="020B0604020202020204" pitchFamily="34" charset="0"/>
                <a:cs typeface="Arial" panose="020B0604020202020204" pitchFamily="34" charset="0"/>
              </a:rPr>
              <a:t>24 hours before</a:t>
            </a:r>
          </a:p>
        </p:txBody>
      </p:sp>
      <p:sp>
        <p:nvSpPr>
          <p:cNvPr id="50" name="TextBox 49">
            <a:extLst>
              <a:ext uri="{FF2B5EF4-FFF2-40B4-BE49-F238E27FC236}">
                <a16:creationId xmlns:a16="http://schemas.microsoft.com/office/drawing/2014/main" id="{B5B37F1C-2484-41D8-8056-5572CC49DF9C}"/>
              </a:ext>
            </a:extLst>
          </p:cNvPr>
          <p:cNvSpPr txBox="1"/>
          <p:nvPr/>
        </p:nvSpPr>
        <p:spPr>
          <a:xfrm>
            <a:off x="1426307" y="4856439"/>
            <a:ext cx="2456856" cy="369332"/>
          </a:xfrm>
          <a:prstGeom prst="rect">
            <a:avLst/>
          </a:prstGeom>
          <a:noFill/>
        </p:spPr>
        <p:txBody>
          <a:bodyPr wrap="square" rtlCol="0">
            <a:spAutoFit/>
          </a:bodyPr>
          <a:lstStyle/>
          <a:p>
            <a:pPr marL="285750" indent="-285750">
              <a:buFont typeface="Arial" panose="020B0604020202020204" pitchFamily="34" charset="0"/>
              <a:buChar char="•"/>
            </a:pPr>
            <a:r>
              <a:rPr lang="en-IE" dirty="0">
                <a:latin typeface="Arial" panose="020B0604020202020204" pitchFamily="34" charset="0"/>
                <a:cs typeface="Arial" panose="020B0604020202020204" pitchFamily="34" charset="0"/>
              </a:rPr>
              <a:t>Other:</a:t>
            </a:r>
          </a:p>
        </p:txBody>
      </p:sp>
      <p:sp>
        <p:nvSpPr>
          <p:cNvPr id="51" name="Rectangle: Rounded Corners 50">
            <a:extLst>
              <a:ext uri="{FF2B5EF4-FFF2-40B4-BE49-F238E27FC236}">
                <a16:creationId xmlns:a16="http://schemas.microsoft.com/office/drawing/2014/main" id="{9638A2DE-012B-4A7B-82EF-1BE0D4F1D0D6}"/>
              </a:ext>
            </a:extLst>
          </p:cNvPr>
          <p:cNvSpPr/>
          <p:nvPr/>
        </p:nvSpPr>
        <p:spPr>
          <a:xfrm>
            <a:off x="2523349" y="4899138"/>
            <a:ext cx="1238754" cy="290016"/>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02237717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latin typeface="Arial" panose="020B0604020202020204" pitchFamily="34" charset="0"/>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20421" t="11916" r="22027" b="51163"/>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46" name="TextBox 45">
            <a:extLst>
              <a:ext uri="{FF2B5EF4-FFF2-40B4-BE49-F238E27FC236}">
                <a16:creationId xmlns:a16="http://schemas.microsoft.com/office/drawing/2014/main" id="{94EF0858-9CD9-48C3-981C-8F1DE911E121}"/>
              </a:ext>
            </a:extLst>
          </p:cNvPr>
          <p:cNvSpPr txBox="1"/>
          <p:nvPr/>
        </p:nvSpPr>
        <p:spPr>
          <a:xfrm>
            <a:off x="5523312" y="5105007"/>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12/24 hours </a:t>
            </a:r>
            <a:r>
              <a:rPr lang="en-IE" sz="800" i="1" dirty="0">
                <a:latin typeface="Arial" panose="020B0604020202020204" pitchFamily="34" charset="0"/>
                <a:cs typeface="Arial" panose="020B0604020202020204" pitchFamily="34" charset="0"/>
              </a:rPr>
              <a:t>in advance</a:t>
            </a:r>
          </a:p>
        </p:txBody>
      </p:sp>
      <p:sp>
        <p:nvSpPr>
          <p:cNvPr id="47" name="TextBox 46">
            <a:extLst>
              <a:ext uri="{FF2B5EF4-FFF2-40B4-BE49-F238E27FC236}">
                <a16:creationId xmlns:a16="http://schemas.microsoft.com/office/drawing/2014/main" id="{7C9346CF-C196-4F84-81CD-22632FD42F08}"/>
              </a:ext>
            </a:extLst>
          </p:cNvPr>
          <p:cNvSpPr txBox="1"/>
          <p:nvPr/>
        </p:nvSpPr>
        <p:spPr>
          <a:xfrm>
            <a:off x="6348266" y="5235510"/>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74803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375860" y="435133"/>
            <a:ext cx="6106279" cy="954107"/>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YOU’VE BEEN LOGGED OUT SUCCESSFULLY</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75860" y="1407500"/>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hlinkClick r:id="rId2" action="ppaction://hlinksldjump"/>
            <a:extLst>
              <a:ext uri="{FF2B5EF4-FFF2-40B4-BE49-F238E27FC236}">
                <a16:creationId xmlns:a16="http://schemas.microsoft.com/office/drawing/2014/main" id="{052948EC-F767-453B-B7D4-DE8EA3E834B6}"/>
              </a:ext>
            </a:extLst>
          </p:cNvPr>
          <p:cNvSpPr/>
          <p:nvPr/>
        </p:nvSpPr>
        <p:spPr>
          <a:xfrm>
            <a:off x="2313163" y="1967171"/>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2" action="ppaction://hlinksldjump"/>
            <a:extLst>
              <a:ext uri="{FF2B5EF4-FFF2-40B4-BE49-F238E27FC236}">
                <a16:creationId xmlns:a16="http://schemas.microsoft.com/office/drawing/2014/main" id="{D8E98A40-A12E-4931-BA33-CF5C305BFA95}"/>
              </a:ext>
            </a:extLst>
          </p:cNvPr>
          <p:cNvSpPr txBox="1"/>
          <p:nvPr/>
        </p:nvSpPr>
        <p:spPr>
          <a:xfrm>
            <a:off x="2543349" y="2137471"/>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426669748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latin typeface="Arial" panose="020B0604020202020204" pitchFamily="34" charset="0"/>
                <a:cs typeface="Arial" panose="020B0604020202020204" pitchFamily="34" charset="0"/>
              </a:rPr>
              <a:t>Frequently Asked Questions</a:t>
            </a:r>
          </a:p>
        </p:txBody>
      </p:sp>
      <p:sp>
        <p:nvSpPr>
          <p:cNvPr id="15" name="TextBox 14">
            <a:extLst>
              <a:ext uri="{FF2B5EF4-FFF2-40B4-BE49-F238E27FC236}">
                <a16:creationId xmlns:a16="http://schemas.microsoft.com/office/drawing/2014/main" id="{FDFE0BFE-657E-4A51-A5FA-C3D73BD30C50}"/>
              </a:ext>
            </a:extLst>
          </p:cNvPr>
          <p:cNvSpPr txBox="1"/>
          <p:nvPr/>
        </p:nvSpPr>
        <p:spPr>
          <a:xfrm>
            <a:off x="900335" y="5480177"/>
            <a:ext cx="5811255" cy="1107996"/>
          </a:xfrm>
          <a:prstGeom prst="rect">
            <a:avLst/>
          </a:prstGeom>
          <a:solidFill>
            <a:srgbClr val="000000">
              <a:alpha val="50196"/>
            </a:srgbClr>
          </a:solidFill>
          <a:ln w="19050">
            <a:noFill/>
          </a:ln>
        </p:spPr>
        <p:txBody>
          <a:bodyPr wrap="square" rtlCol="0">
            <a:spAutoFit/>
          </a:bodyPr>
          <a:lstStyle/>
          <a:p>
            <a:pPr algn="just"/>
            <a:r>
              <a:rPr lang="en-IE" b="1" dirty="0">
                <a:solidFill>
                  <a:schemeClr val="bg1"/>
                </a:solidFill>
                <a:cs typeface="Arial" panose="020B0604020202020204" pitchFamily="34" charset="0"/>
              </a:rPr>
              <a:t>Q: What does membership at WIT Arena give me?</a:t>
            </a:r>
          </a:p>
          <a:p>
            <a:pPr algn="just"/>
            <a:r>
              <a:rPr lang="en-IE" b="1" dirty="0">
                <a:solidFill>
                  <a:schemeClr val="bg1"/>
                </a:solidFill>
                <a:cs typeface="Arial" panose="020B0604020202020204" pitchFamily="34" charset="0"/>
              </a:rPr>
              <a:t>A: </a:t>
            </a:r>
            <a:r>
              <a:rPr lang="en-IE" sz="1400" i="1" dirty="0">
                <a:solidFill>
                  <a:schemeClr val="bg1"/>
                </a:solidFill>
                <a:cs typeface="Arial" panose="020B0604020202020204" pitchFamily="34" charset="0"/>
              </a:rPr>
              <a:t>A full list of our memberships and what they entail can be found on our App </a:t>
            </a:r>
            <a:r>
              <a:rPr lang="en-IE" sz="1400" i="1" u="sng" dirty="0">
                <a:solidFill>
                  <a:schemeClr val="bg1"/>
                </a:solidFill>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here</a:t>
            </a:r>
            <a:r>
              <a:rPr lang="en-IE" sz="1400" i="1" dirty="0">
                <a:solidFill>
                  <a:schemeClr val="bg1"/>
                </a:solidFill>
                <a:cs typeface="Arial" panose="020B0604020202020204" pitchFamily="34" charset="0"/>
              </a:rPr>
              <a:t>.</a:t>
            </a:r>
            <a:endParaRPr lang="en-IE" sz="2000" b="1" dirty="0">
              <a:solidFill>
                <a:schemeClr val="bg1"/>
              </a:solidFill>
              <a:cs typeface="Arial" panose="020B0604020202020204" pitchFamily="34" charset="0"/>
            </a:endParaRPr>
          </a:p>
          <a:p>
            <a:pPr algn="just"/>
            <a:endParaRPr lang="en-IE" sz="1600" dirty="0">
              <a:solidFill>
                <a:schemeClr val="bg1"/>
              </a:solidFill>
              <a:cs typeface="Arial" panose="020B0604020202020204" pitchFamily="34" charset="0"/>
            </a:endParaRPr>
          </a:p>
        </p:txBody>
      </p:sp>
      <p:sp>
        <p:nvSpPr>
          <p:cNvPr id="16" name="TextBox 15">
            <a:extLst>
              <a:ext uri="{FF2B5EF4-FFF2-40B4-BE49-F238E27FC236}">
                <a16:creationId xmlns:a16="http://schemas.microsoft.com/office/drawing/2014/main" id="{8D37FF67-D147-4F2F-BACB-998E0D1B7F6C}"/>
              </a:ext>
            </a:extLst>
          </p:cNvPr>
          <p:cNvSpPr txBox="1"/>
          <p:nvPr/>
        </p:nvSpPr>
        <p:spPr>
          <a:xfrm>
            <a:off x="900335" y="2808634"/>
            <a:ext cx="5811255" cy="2246769"/>
          </a:xfrm>
          <a:prstGeom prst="rect">
            <a:avLst/>
          </a:prstGeom>
          <a:solidFill>
            <a:srgbClr val="000000">
              <a:alpha val="50196"/>
            </a:srgbClr>
          </a:solidFill>
          <a:ln w="19050">
            <a:noFill/>
          </a:ln>
        </p:spPr>
        <p:txBody>
          <a:bodyPr wrap="square" rtlCol="0">
            <a:spAutoFit/>
          </a:bodyPr>
          <a:lstStyle/>
          <a:p>
            <a:pPr algn="just"/>
            <a:r>
              <a:rPr lang="en-IE" b="1" dirty="0">
                <a:solidFill>
                  <a:schemeClr val="bg1"/>
                </a:solidFill>
                <a:cs typeface="Arial" panose="020B0604020202020204" pitchFamily="34" charset="0"/>
              </a:rPr>
              <a:t>Q: What’s the difference between an account and membership?</a:t>
            </a:r>
          </a:p>
          <a:p>
            <a:pPr algn="just"/>
            <a:r>
              <a:rPr lang="en-IE" b="1" dirty="0">
                <a:solidFill>
                  <a:schemeClr val="bg1"/>
                </a:solidFill>
                <a:cs typeface="Arial" panose="020B0604020202020204" pitchFamily="34" charset="0"/>
              </a:rPr>
              <a:t>A: </a:t>
            </a:r>
            <a:r>
              <a:rPr lang="en-IE" sz="1400" i="1" dirty="0">
                <a:solidFill>
                  <a:schemeClr val="bg1"/>
                </a:solidFill>
                <a:cs typeface="Arial" panose="020B0604020202020204" pitchFamily="34" charset="0"/>
              </a:rPr>
              <a:t>Creating an account allows you to manage how you interact with the Arena, whether you are a member or not. For example, an account allows non-members to book classes and hire out facilities quickly and easily. Membership grants our customers with Arena privileges and access to more facilities. A full list of our memberships and what they entail can be found on our App </a:t>
            </a:r>
            <a:r>
              <a:rPr lang="en-IE" sz="1400" i="1" u="sng" dirty="0">
                <a:solidFill>
                  <a:schemeClr val="bg1"/>
                </a:solidFill>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here</a:t>
            </a:r>
            <a:r>
              <a:rPr lang="en-IE" sz="1400" i="1" dirty="0">
                <a:solidFill>
                  <a:schemeClr val="bg1"/>
                </a:solidFill>
                <a:cs typeface="Arial" panose="020B0604020202020204" pitchFamily="34" charset="0"/>
              </a:rPr>
              <a:t>.</a:t>
            </a:r>
            <a:endParaRPr lang="en-IE" sz="2000" b="1" dirty="0">
              <a:solidFill>
                <a:schemeClr val="bg1"/>
              </a:solidFill>
              <a:cs typeface="Arial" panose="020B0604020202020204" pitchFamily="34" charset="0"/>
            </a:endParaRPr>
          </a:p>
          <a:p>
            <a:pPr algn="just"/>
            <a:endParaRPr lang="en-IE" sz="1600" dirty="0">
              <a:solidFill>
                <a:schemeClr val="bg1"/>
              </a:solidFill>
              <a:cs typeface="Arial" panose="020B0604020202020204" pitchFamily="34" charset="0"/>
            </a:endParaRPr>
          </a:p>
        </p:txBody>
      </p:sp>
      <p:sp>
        <p:nvSpPr>
          <p:cNvPr id="17" name="TextBox 16">
            <a:extLst>
              <a:ext uri="{FF2B5EF4-FFF2-40B4-BE49-F238E27FC236}">
                <a16:creationId xmlns:a16="http://schemas.microsoft.com/office/drawing/2014/main" id="{EE4A0DAE-47C9-490D-8989-ECA7C779DFCD}"/>
              </a:ext>
            </a:extLst>
          </p:cNvPr>
          <p:cNvSpPr txBox="1"/>
          <p:nvPr/>
        </p:nvSpPr>
        <p:spPr>
          <a:xfrm>
            <a:off x="900334" y="7012947"/>
            <a:ext cx="5811255" cy="892552"/>
          </a:xfrm>
          <a:prstGeom prst="rect">
            <a:avLst/>
          </a:prstGeom>
          <a:solidFill>
            <a:srgbClr val="000000">
              <a:alpha val="50196"/>
            </a:srgbClr>
          </a:solidFill>
          <a:ln w="19050">
            <a:noFill/>
          </a:ln>
        </p:spPr>
        <p:txBody>
          <a:bodyPr wrap="square" rtlCol="0">
            <a:spAutoFit/>
          </a:bodyPr>
          <a:lstStyle/>
          <a:p>
            <a:pPr algn="just"/>
            <a:r>
              <a:rPr lang="en-IE" b="1" dirty="0">
                <a:solidFill>
                  <a:schemeClr val="bg1"/>
                </a:solidFill>
                <a:cs typeface="Arial" panose="020B0604020202020204" pitchFamily="34" charset="0"/>
              </a:rPr>
              <a:t>Q: How do I cancel a class I booked?</a:t>
            </a:r>
          </a:p>
          <a:p>
            <a:pPr algn="just"/>
            <a:r>
              <a:rPr lang="en-IE" b="1" dirty="0">
                <a:solidFill>
                  <a:schemeClr val="bg1"/>
                </a:solidFill>
                <a:cs typeface="Arial" panose="020B0604020202020204" pitchFamily="34" charset="0"/>
              </a:rPr>
              <a:t>A: </a:t>
            </a:r>
            <a:r>
              <a:rPr lang="en-IE" sz="1400" i="1" dirty="0">
                <a:solidFill>
                  <a:schemeClr val="bg1"/>
                </a:solidFill>
                <a:cs typeface="Arial" panose="020B0604020202020204" pitchFamily="34" charset="0"/>
              </a:rPr>
              <a:t>You can cancel and alter your bookings quickly and easily </a:t>
            </a:r>
            <a:r>
              <a:rPr lang="en-IE" sz="1400" i="1" u="sng" dirty="0">
                <a:solidFill>
                  <a:schemeClr val="bg1"/>
                </a:solidFill>
                <a:cs typeface="Arial" panose="020B0604020202020204" pitchFamily="34" charset="0"/>
              </a:rPr>
              <a:t>here</a:t>
            </a:r>
            <a:r>
              <a:rPr lang="en-IE" sz="1400" i="1" dirty="0">
                <a:solidFill>
                  <a:schemeClr val="bg1"/>
                </a:solidFill>
                <a:cs typeface="Arial" panose="020B0604020202020204" pitchFamily="34" charset="0"/>
              </a:rPr>
              <a:t>.</a:t>
            </a:r>
            <a:endParaRPr lang="en-IE" sz="2000" b="1" dirty="0">
              <a:solidFill>
                <a:schemeClr val="bg1"/>
              </a:solidFill>
              <a:cs typeface="Arial" panose="020B0604020202020204" pitchFamily="34" charset="0"/>
            </a:endParaRPr>
          </a:p>
          <a:p>
            <a:pPr algn="just"/>
            <a:endParaRPr lang="en-IE" sz="1600" dirty="0">
              <a:solidFill>
                <a:schemeClr val="bg1"/>
              </a:solidFill>
              <a:cs typeface="Arial" panose="020B0604020202020204" pitchFamily="34" charset="0"/>
            </a:endParaRPr>
          </a:p>
        </p:txBody>
      </p:sp>
      <p:sp>
        <p:nvSpPr>
          <p:cNvPr id="18" name="TextBox 17">
            <a:extLst>
              <a:ext uri="{FF2B5EF4-FFF2-40B4-BE49-F238E27FC236}">
                <a16:creationId xmlns:a16="http://schemas.microsoft.com/office/drawing/2014/main" id="{76B03FB4-A397-47B1-9CCA-BBF54F1D1A31}"/>
              </a:ext>
            </a:extLst>
          </p:cNvPr>
          <p:cNvSpPr txBox="1"/>
          <p:nvPr/>
        </p:nvSpPr>
        <p:spPr>
          <a:xfrm>
            <a:off x="900333" y="8330273"/>
            <a:ext cx="5811255" cy="1600438"/>
          </a:xfrm>
          <a:prstGeom prst="rect">
            <a:avLst/>
          </a:prstGeom>
          <a:solidFill>
            <a:srgbClr val="000000">
              <a:alpha val="50196"/>
            </a:srgbClr>
          </a:solidFill>
          <a:ln w="19050">
            <a:noFill/>
          </a:ln>
        </p:spPr>
        <p:txBody>
          <a:bodyPr wrap="square" rtlCol="0">
            <a:spAutoFit/>
          </a:bodyPr>
          <a:lstStyle/>
          <a:p>
            <a:pPr algn="just"/>
            <a:r>
              <a:rPr lang="en-IE" b="1" dirty="0">
                <a:solidFill>
                  <a:schemeClr val="bg1"/>
                </a:solidFill>
                <a:cs typeface="Arial" panose="020B0604020202020204" pitchFamily="34" charset="0"/>
              </a:rPr>
              <a:t>Q: How long after I place a request to hire should I expect a phone call back?</a:t>
            </a:r>
          </a:p>
          <a:p>
            <a:pPr algn="just"/>
            <a:r>
              <a:rPr lang="en-IE" b="1" dirty="0">
                <a:solidFill>
                  <a:schemeClr val="bg1"/>
                </a:solidFill>
                <a:cs typeface="Arial" panose="020B0604020202020204" pitchFamily="34" charset="0"/>
              </a:rPr>
              <a:t>A: </a:t>
            </a:r>
            <a:r>
              <a:rPr lang="en-IE" sz="1400" i="1" dirty="0">
                <a:solidFill>
                  <a:schemeClr val="bg1"/>
                </a:solidFill>
                <a:cs typeface="Arial" panose="020B0604020202020204" pitchFamily="34" charset="0"/>
              </a:rPr>
              <a:t>You can expect a phone call back within 5 working days. However, if you don’t hear back from us within 5 working days, please </a:t>
            </a:r>
            <a:r>
              <a:rPr lang="en-IE" sz="1400" i="1" u="sng" dirty="0">
                <a:solidFill>
                  <a:schemeClr val="bg1"/>
                </a:solidFill>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contact us</a:t>
            </a:r>
            <a:r>
              <a:rPr lang="en-IE" sz="1400" i="1" dirty="0">
                <a:solidFill>
                  <a:schemeClr val="bg1"/>
                </a:solidFill>
                <a:cs typeface="Arial" panose="020B0604020202020204" pitchFamily="34" charset="0"/>
              </a:rPr>
              <a:t> and let us know. There may have been a problem processing your request.</a:t>
            </a:r>
            <a:endParaRPr lang="en-IE" sz="2000" b="1" dirty="0">
              <a:solidFill>
                <a:schemeClr val="bg1"/>
              </a:solidFill>
              <a:cs typeface="Arial" panose="020B0604020202020204" pitchFamily="34" charset="0"/>
            </a:endParaRPr>
          </a:p>
          <a:p>
            <a:pPr algn="just"/>
            <a:endParaRPr lang="en-IE" sz="1600" dirty="0">
              <a:solidFill>
                <a:schemeClr val="bg1"/>
              </a:solidFill>
              <a:cs typeface="Arial" panose="020B0604020202020204" pitchFamily="34" charset="0"/>
            </a:endParaRPr>
          </a:p>
        </p:txBody>
      </p:sp>
      <p:sp>
        <p:nvSpPr>
          <p:cNvPr id="19" name="TextBox 18">
            <a:extLst>
              <a:ext uri="{FF2B5EF4-FFF2-40B4-BE49-F238E27FC236}">
                <a16:creationId xmlns:a16="http://schemas.microsoft.com/office/drawing/2014/main" id="{7B1E8CF9-0D4E-47A4-974D-3266B49FC642}"/>
              </a:ext>
            </a:extLst>
          </p:cNvPr>
          <p:cNvSpPr txBox="1"/>
          <p:nvPr/>
        </p:nvSpPr>
        <p:spPr>
          <a:xfrm>
            <a:off x="900333" y="10355485"/>
            <a:ext cx="5811255" cy="861774"/>
          </a:xfrm>
          <a:prstGeom prst="rect">
            <a:avLst/>
          </a:prstGeom>
          <a:solidFill>
            <a:srgbClr val="000000">
              <a:alpha val="50196"/>
            </a:srgbClr>
          </a:solidFill>
          <a:ln w="19050">
            <a:noFill/>
          </a:ln>
        </p:spPr>
        <p:txBody>
          <a:bodyPr wrap="square" rtlCol="0">
            <a:spAutoFit/>
          </a:bodyPr>
          <a:lstStyle/>
          <a:p>
            <a:pPr algn="just"/>
            <a:r>
              <a:rPr lang="en-IE" b="1" dirty="0">
                <a:solidFill>
                  <a:schemeClr val="bg1"/>
                </a:solidFill>
                <a:cs typeface="Arial" panose="020B0604020202020204" pitchFamily="34" charset="0"/>
              </a:rPr>
              <a:t>Q: Can I be notified when my bookings are coming up?</a:t>
            </a:r>
          </a:p>
          <a:p>
            <a:pPr algn="just"/>
            <a:r>
              <a:rPr lang="en-IE" b="1" dirty="0">
                <a:solidFill>
                  <a:schemeClr val="bg1"/>
                </a:solidFill>
                <a:cs typeface="Arial" panose="020B0604020202020204" pitchFamily="34" charset="0"/>
              </a:rPr>
              <a:t>A: </a:t>
            </a:r>
            <a:r>
              <a:rPr lang="en-IE" sz="1400" i="1" dirty="0">
                <a:solidFill>
                  <a:schemeClr val="bg1"/>
                </a:solidFill>
                <a:cs typeface="Arial" panose="020B0604020202020204" pitchFamily="34" charset="0"/>
              </a:rPr>
              <a:t>Of course! You can set your notifications </a:t>
            </a:r>
            <a:r>
              <a:rPr lang="en-IE" sz="1400" i="1" u="sng" dirty="0">
                <a:solidFill>
                  <a:schemeClr val="bg1"/>
                </a:solidFill>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here</a:t>
            </a:r>
            <a:r>
              <a:rPr lang="en-IE" sz="1400" i="1" dirty="0">
                <a:solidFill>
                  <a:schemeClr val="bg1"/>
                </a:solidFill>
                <a:cs typeface="Arial" panose="020B0604020202020204" pitchFamily="34" charset="0"/>
              </a:rPr>
              <a:t> to be reminded of class and bus times relevant to you.</a:t>
            </a:r>
            <a:endParaRPr lang="en-IE" sz="1600" dirty="0">
              <a:solidFill>
                <a:schemeClr val="bg1"/>
              </a:solidFill>
              <a:cs typeface="Arial" panose="020B0604020202020204" pitchFamily="34" charset="0"/>
            </a:endParaRPr>
          </a:p>
        </p:txBody>
      </p:sp>
    </p:spTree>
    <p:extLst>
      <p:ext uri="{BB962C8B-B14F-4D97-AF65-F5344CB8AC3E}">
        <p14:creationId xmlns:p14="http://schemas.microsoft.com/office/powerpoint/2010/main" val="15648765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latin typeface="Arial" panose="020B0604020202020204" pitchFamily="34" charset="0"/>
                <a:cs typeface="Arial" panose="020B0604020202020204" pitchFamily="34" charset="0"/>
              </a:rPr>
              <a:t>Contact Us</a:t>
            </a:r>
          </a:p>
        </p:txBody>
      </p:sp>
      <p:sp>
        <p:nvSpPr>
          <p:cNvPr id="16" name="TextBox 15">
            <a:extLst>
              <a:ext uri="{FF2B5EF4-FFF2-40B4-BE49-F238E27FC236}">
                <a16:creationId xmlns:a16="http://schemas.microsoft.com/office/drawing/2014/main" id="{8D37FF67-D147-4F2F-BACB-998E0D1B7F6C}"/>
              </a:ext>
            </a:extLst>
          </p:cNvPr>
          <p:cNvSpPr txBox="1"/>
          <p:nvPr/>
        </p:nvSpPr>
        <p:spPr>
          <a:xfrm>
            <a:off x="900332" y="2701182"/>
            <a:ext cx="5811255" cy="2031325"/>
          </a:xfrm>
          <a:prstGeom prst="rect">
            <a:avLst/>
          </a:prstGeom>
          <a:solidFill>
            <a:srgbClr val="000000">
              <a:alpha val="50196"/>
            </a:srgbClr>
          </a:solidFill>
          <a:ln w="19050">
            <a:noFill/>
          </a:ln>
        </p:spPr>
        <p:txBody>
          <a:bodyPr wrap="square" rtlCol="0">
            <a:spAutoFit/>
          </a:bodyPr>
          <a:lstStyle/>
          <a:p>
            <a:r>
              <a:rPr lang="en-IE" b="1" dirty="0">
                <a:solidFill>
                  <a:schemeClr val="bg1"/>
                </a:solidFill>
              </a:rPr>
              <a:t>Address</a:t>
            </a:r>
            <a:r>
              <a:rPr lang="en-IE" dirty="0">
                <a:solidFill>
                  <a:schemeClr val="bg1"/>
                </a:solidFill>
              </a:rPr>
              <a:t>:			WIT Arena</a:t>
            </a:r>
            <a:br>
              <a:rPr lang="en-IE" sz="1600" dirty="0">
                <a:solidFill>
                  <a:schemeClr val="bg1"/>
                </a:solidFill>
              </a:rPr>
            </a:br>
            <a:r>
              <a:rPr lang="en-IE" sz="1600" dirty="0">
                <a:solidFill>
                  <a:schemeClr val="bg1"/>
                </a:solidFill>
              </a:rPr>
              <a:t>				</a:t>
            </a:r>
            <a:r>
              <a:rPr lang="en-IE" dirty="0">
                <a:solidFill>
                  <a:schemeClr val="bg1"/>
                </a:solidFill>
              </a:rPr>
              <a:t>West Campus</a:t>
            </a:r>
            <a:br>
              <a:rPr lang="en-IE" sz="1600" dirty="0">
                <a:solidFill>
                  <a:schemeClr val="bg1"/>
                </a:solidFill>
              </a:rPr>
            </a:br>
            <a:r>
              <a:rPr lang="en-IE" sz="1600" dirty="0">
                <a:solidFill>
                  <a:schemeClr val="bg1"/>
                </a:solidFill>
              </a:rPr>
              <a:t>				</a:t>
            </a:r>
            <a:r>
              <a:rPr lang="en-IE" dirty="0" err="1">
                <a:solidFill>
                  <a:schemeClr val="bg1"/>
                </a:solidFill>
              </a:rPr>
              <a:t>Carriganore</a:t>
            </a:r>
            <a:br>
              <a:rPr lang="en-IE" sz="1600" dirty="0">
                <a:solidFill>
                  <a:schemeClr val="bg1"/>
                </a:solidFill>
              </a:rPr>
            </a:br>
            <a:r>
              <a:rPr lang="en-IE" sz="1600" dirty="0">
                <a:solidFill>
                  <a:schemeClr val="bg1"/>
                </a:solidFill>
              </a:rPr>
              <a:t>				</a:t>
            </a:r>
            <a:r>
              <a:rPr lang="en-IE" dirty="0">
                <a:solidFill>
                  <a:schemeClr val="bg1"/>
                </a:solidFill>
              </a:rPr>
              <a:t>Co. Waterford</a:t>
            </a:r>
            <a:br>
              <a:rPr lang="en-IE" sz="1600" dirty="0">
                <a:solidFill>
                  <a:schemeClr val="bg1"/>
                </a:solidFill>
              </a:rPr>
            </a:br>
            <a:r>
              <a:rPr lang="en-IE" sz="1600" dirty="0">
                <a:solidFill>
                  <a:schemeClr val="bg1"/>
                </a:solidFill>
              </a:rPr>
              <a:t>				</a:t>
            </a:r>
            <a:r>
              <a:rPr lang="en-IE" dirty="0">
                <a:solidFill>
                  <a:schemeClr val="bg1"/>
                </a:solidFill>
              </a:rPr>
              <a:t>Ireland</a:t>
            </a:r>
            <a:br>
              <a:rPr lang="en-IE" sz="1600" dirty="0">
                <a:solidFill>
                  <a:schemeClr val="bg1"/>
                </a:solidFill>
              </a:rPr>
            </a:br>
            <a:r>
              <a:rPr lang="en-IE" b="1" dirty="0">
                <a:solidFill>
                  <a:schemeClr val="bg1"/>
                </a:solidFill>
              </a:rPr>
              <a:t>Email Address:</a:t>
            </a:r>
            <a:r>
              <a:rPr lang="en-IE" sz="1600" dirty="0">
                <a:solidFill>
                  <a:schemeClr val="bg1"/>
                </a:solidFill>
              </a:rPr>
              <a:t>	</a:t>
            </a:r>
            <a:r>
              <a:rPr lang="en-IE" dirty="0">
                <a:solidFill>
                  <a:schemeClr val="bg1"/>
                </a:solidFill>
                <a:hlinkClick r:id="rId7">
                  <a:extLst>
                    <a:ext uri="{A12FA001-AC4F-418D-AE19-62706E023703}">
                      <ahyp:hlinkClr xmlns:ahyp="http://schemas.microsoft.com/office/drawing/2018/hyperlinkcolor" val="tx"/>
                    </a:ext>
                  </a:extLst>
                </a:hlinkClick>
              </a:rPr>
              <a:t>witarena@wit.ie</a:t>
            </a:r>
            <a:br>
              <a:rPr lang="en-IE" sz="1600" dirty="0">
                <a:solidFill>
                  <a:schemeClr val="bg1"/>
                </a:solidFill>
              </a:rPr>
            </a:br>
            <a:r>
              <a:rPr lang="en-IE" b="1" dirty="0">
                <a:solidFill>
                  <a:schemeClr val="bg1"/>
                </a:solidFill>
              </a:rPr>
              <a:t>Phone Number:</a:t>
            </a:r>
            <a:r>
              <a:rPr lang="en-IE" sz="1600" dirty="0">
                <a:solidFill>
                  <a:schemeClr val="bg1"/>
                </a:solidFill>
              </a:rPr>
              <a:t>	</a:t>
            </a:r>
            <a:r>
              <a:rPr lang="en-IE" dirty="0">
                <a:solidFill>
                  <a:schemeClr val="bg1"/>
                </a:solidFill>
                <a:hlinkClick r:id="rId8">
                  <a:extLst>
                    <a:ext uri="{A12FA001-AC4F-418D-AE19-62706E023703}">
                      <ahyp:hlinkClr xmlns:ahyp="http://schemas.microsoft.com/office/drawing/2018/hyperlinkcolor" val="tx"/>
                    </a:ext>
                  </a:extLst>
                </a:hlinkClick>
              </a:rPr>
              <a:t>+353 (0)51 834444</a:t>
            </a:r>
            <a:endParaRPr lang="en-IE" sz="1600" dirty="0">
              <a:solidFill>
                <a:schemeClr val="bg1"/>
              </a:solidFill>
              <a:cs typeface="Arial" panose="020B0604020202020204" pitchFamily="34" charset="0"/>
            </a:endParaRPr>
          </a:p>
        </p:txBody>
      </p:sp>
    </p:spTree>
    <p:extLst>
      <p:ext uri="{BB962C8B-B14F-4D97-AF65-F5344CB8AC3E}">
        <p14:creationId xmlns:p14="http://schemas.microsoft.com/office/powerpoint/2010/main" val="125188595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REGISTER FOR AN ACCOUNT</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28599" y="1116316"/>
            <a:ext cx="5723021" cy="95410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This registration gives you your own account with our App to better manage and store your bookings with us.</a:t>
            </a:r>
          </a:p>
          <a:p>
            <a:endParaRPr lang="en-IE" sz="1400" i="1" dirty="0">
              <a:latin typeface="Arial" panose="020B0604020202020204" pitchFamily="34" charset="0"/>
              <a:cs typeface="Arial" panose="020B0604020202020204" pitchFamily="34" charset="0"/>
            </a:endParaRPr>
          </a:p>
          <a:p>
            <a:r>
              <a:rPr lang="en-IE" sz="1400" i="1" dirty="0">
                <a:latin typeface="Arial" panose="020B0604020202020204" pitchFamily="34" charset="0"/>
                <a:cs typeface="Arial" panose="020B0604020202020204" pitchFamily="34" charset="0"/>
              </a:rPr>
              <a:t>To register for membership with us, </a:t>
            </a:r>
            <a:r>
              <a:rPr lang="en-IE" sz="1400" dirty="0">
                <a:latin typeface="Arial" panose="020B0604020202020204" pitchFamily="34" charset="0"/>
                <a:cs typeface="Arial" panose="020B0604020202020204" pitchFamily="34" charset="0"/>
              </a:rPr>
              <a:t> </a:t>
            </a:r>
          </a:p>
        </p:txBody>
      </p:sp>
      <p:sp>
        <p:nvSpPr>
          <p:cNvPr id="8" name="TextBox 7">
            <a:hlinkClick r:id="rId3" action="ppaction://hlinksldjump"/>
            <a:extLst>
              <a:ext uri="{FF2B5EF4-FFF2-40B4-BE49-F238E27FC236}">
                <a16:creationId xmlns:a16="http://schemas.microsoft.com/office/drawing/2014/main" id="{28136001-C7DF-42EA-8F2A-FE196FED106D}"/>
              </a:ext>
            </a:extLst>
          </p:cNvPr>
          <p:cNvSpPr txBox="1"/>
          <p:nvPr/>
        </p:nvSpPr>
        <p:spPr>
          <a:xfrm>
            <a:off x="3074090" y="1771500"/>
            <a:ext cx="1241258" cy="307777"/>
          </a:xfrm>
          <a:prstGeom prst="rect">
            <a:avLst/>
          </a:prstGeom>
          <a:noFill/>
        </p:spPr>
        <p:txBody>
          <a:bodyPr wrap="square" rtlCol="0">
            <a:spAutoFit/>
          </a:bodyPr>
          <a:lstStyle/>
          <a:p>
            <a:r>
              <a:rPr lang="en-IE" sz="1400" b="1" i="1" u="sng" dirty="0">
                <a:latin typeface="Arial" panose="020B0604020202020204" pitchFamily="34" charset="0"/>
                <a:cs typeface="Arial" panose="020B0604020202020204" pitchFamily="34" charset="0"/>
              </a:rPr>
              <a:t>Click here</a:t>
            </a:r>
          </a:p>
        </p:txBody>
      </p:sp>
      <p:sp>
        <p:nvSpPr>
          <p:cNvPr id="17" name="Rectangle: Rounded Corners 16">
            <a:hlinkClick r:id="rId4" action="ppaction://hlinksldjump"/>
            <a:extLst>
              <a:ext uri="{FF2B5EF4-FFF2-40B4-BE49-F238E27FC236}">
                <a16:creationId xmlns:a16="http://schemas.microsoft.com/office/drawing/2014/main" id="{E66499D9-BCA7-42FC-90EC-690F20C6DEF9}"/>
              </a:ext>
            </a:extLst>
          </p:cNvPr>
          <p:cNvSpPr/>
          <p:nvPr/>
        </p:nvSpPr>
        <p:spPr>
          <a:xfrm>
            <a:off x="3871778" y="2462923"/>
            <a:ext cx="2567122"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TextBox 17">
            <a:hlinkClick r:id="rId4" action="ppaction://hlinksldjump"/>
            <a:extLst>
              <a:ext uri="{FF2B5EF4-FFF2-40B4-BE49-F238E27FC236}">
                <a16:creationId xmlns:a16="http://schemas.microsoft.com/office/drawing/2014/main" id="{D88F3A20-4BE6-4EC0-B07B-2144AF73812D}"/>
              </a:ext>
            </a:extLst>
          </p:cNvPr>
          <p:cNvSpPr txBox="1"/>
          <p:nvPr/>
        </p:nvSpPr>
        <p:spPr>
          <a:xfrm>
            <a:off x="4289138" y="2528394"/>
            <a:ext cx="1777034"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Register with Twitter</a:t>
            </a:r>
          </a:p>
        </p:txBody>
      </p:sp>
      <p:pic>
        <p:nvPicPr>
          <p:cNvPr id="20" name="Picture 19" descr="A close up of a logo&#10;&#10;Description automatically generated">
            <a:hlinkClick r:id="rId4" action="ppaction://hlinksldjump"/>
            <a:extLst>
              <a:ext uri="{FF2B5EF4-FFF2-40B4-BE49-F238E27FC236}">
                <a16:creationId xmlns:a16="http://schemas.microsoft.com/office/drawing/2014/main" id="{953C7FF8-CD0E-4D27-883F-CD994A613909}"/>
              </a:ext>
            </a:extLst>
          </p:cNvPr>
          <p:cNvPicPr>
            <a:picLocks noChangeAspect="1"/>
          </p:cNvPicPr>
          <p:nvPr/>
        </p:nvPicPr>
        <p:blipFill rotWithShape="1">
          <a:blip r:embed="rId5">
            <a:extLst>
              <a:ext uri="{28A0092B-C50C-407E-A947-70E740481C1C}">
                <a14:useLocalDpi xmlns:a14="http://schemas.microsoft.com/office/drawing/2010/main" val="0"/>
              </a:ext>
            </a:extLst>
          </a:blip>
          <a:srcRect l="30197" t="12303" r="24536" b="11657"/>
          <a:stretch/>
        </p:blipFill>
        <p:spPr>
          <a:xfrm>
            <a:off x="4022459" y="2564139"/>
            <a:ext cx="241680" cy="236289"/>
          </a:xfrm>
          <a:prstGeom prst="rect">
            <a:avLst/>
          </a:prstGeom>
        </p:spPr>
      </p:pic>
      <p:sp>
        <p:nvSpPr>
          <p:cNvPr id="21" name="Rectangle: Rounded Corners 20">
            <a:hlinkClick r:id="rId4" action="ppaction://hlinksldjump"/>
            <a:extLst>
              <a:ext uri="{FF2B5EF4-FFF2-40B4-BE49-F238E27FC236}">
                <a16:creationId xmlns:a16="http://schemas.microsoft.com/office/drawing/2014/main" id="{9FCD61A8-CE1B-45AA-A370-FFB91C632919}"/>
              </a:ext>
            </a:extLst>
          </p:cNvPr>
          <p:cNvSpPr/>
          <p:nvPr/>
        </p:nvSpPr>
        <p:spPr>
          <a:xfrm>
            <a:off x="385628" y="2462923"/>
            <a:ext cx="2567122"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TextBox 21">
            <a:hlinkClick r:id="rId4" action="ppaction://hlinksldjump"/>
            <a:extLst>
              <a:ext uri="{FF2B5EF4-FFF2-40B4-BE49-F238E27FC236}">
                <a16:creationId xmlns:a16="http://schemas.microsoft.com/office/drawing/2014/main" id="{01CCB95B-8CF4-4319-866D-FE189B4DF92E}"/>
              </a:ext>
            </a:extLst>
          </p:cNvPr>
          <p:cNvSpPr txBox="1"/>
          <p:nvPr/>
        </p:nvSpPr>
        <p:spPr>
          <a:xfrm>
            <a:off x="828005" y="2557617"/>
            <a:ext cx="1954147"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Register with Facebook</a:t>
            </a:r>
          </a:p>
        </p:txBody>
      </p:sp>
      <p:pic>
        <p:nvPicPr>
          <p:cNvPr id="24" name="Picture 23" descr="A picture containing drawing&#10;&#10;Description automatically generated">
            <a:hlinkClick r:id="rId4" action="ppaction://hlinksldjump"/>
            <a:extLst>
              <a:ext uri="{FF2B5EF4-FFF2-40B4-BE49-F238E27FC236}">
                <a16:creationId xmlns:a16="http://schemas.microsoft.com/office/drawing/2014/main" id="{28E7C6B6-9391-41D3-921A-C8AAC10FDD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742" y="2595747"/>
            <a:ext cx="217079" cy="217079"/>
          </a:xfrm>
          <a:prstGeom prst="rect">
            <a:avLst/>
          </a:prstGeom>
        </p:spPr>
      </p:pic>
      <p:sp>
        <p:nvSpPr>
          <p:cNvPr id="25" name="TextBox 24">
            <a:extLst>
              <a:ext uri="{FF2B5EF4-FFF2-40B4-BE49-F238E27FC236}">
                <a16:creationId xmlns:a16="http://schemas.microsoft.com/office/drawing/2014/main" id="{9903B822-AB04-4BA0-A2A6-6D2E6622C8C5}"/>
              </a:ext>
            </a:extLst>
          </p:cNvPr>
          <p:cNvSpPr txBox="1"/>
          <p:nvPr/>
        </p:nvSpPr>
        <p:spPr>
          <a:xfrm>
            <a:off x="295321" y="3205589"/>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OR</a:t>
            </a:r>
            <a:r>
              <a:rPr lang="en-IE" b="1" dirty="0">
                <a:latin typeface="Arial" panose="020B0604020202020204" pitchFamily="34" charset="0"/>
                <a:cs typeface="Arial" panose="020B0604020202020204" pitchFamily="34" charset="0"/>
              </a:rPr>
              <a:t> </a:t>
            </a:r>
            <a:r>
              <a:rPr lang="en-IE" dirty="0">
                <a:latin typeface="Arial" panose="020B0604020202020204" pitchFamily="34" charset="0"/>
                <a:cs typeface="Arial" panose="020B0604020202020204" pitchFamily="34" charset="0"/>
              </a:rPr>
              <a:t>fill in your details below</a:t>
            </a: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332621" y="2215653"/>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A1DAE72-AB01-4CD3-98B1-41DFD472AC3C}"/>
              </a:ext>
            </a:extLst>
          </p:cNvPr>
          <p:cNvSpPr txBox="1"/>
          <p:nvPr/>
        </p:nvSpPr>
        <p:spPr>
          <a:xfrm>
            <a:off x="345454" y="3790363"/>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Full name*</a:t>
            </a:r>
          </a:p>
        </p:txBody>
      </p:sp>
      <p:sp>
        <p:nvSpPr>
          <p:cNvPr id="32" name="Rectangle: Rounded Corners 31">
            <a:extLst>
              <a:ext uri="{FF2B5EF4-FFF2-40B4-BE49-F238E27FC236}">
                <a16:creationId xmlns:a16="http://schemas.microsoft.com/office/drawing/2014/main" id="{64758F93-9159-4943-B2B9-46C7ECB26AB6}"/>
              </a:ext>
            </a:extLst>
          </p:cNvPr>
          <p:cNvSpPr/>
          <p:nvPr/>
        </p:nvSpPr>
        <p:spPr>
          <a:xfrm>
            <a:off x="412398" y="4152419"/>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4DBD9477-2474-4CF1-A0D2-AA5C0A2B33B6}"/>
              </a:ext>
            </a:extLst>
          </p:cNvPr>
          <p:cNvSpPr txBox="1"/>
          <p:nvPr/>
        </p:nvSpPr>
        <p:spPr>
          <a:xfrm>
            <a:off x="345454" y="4862023"/>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Email Address*</a:t>
            </a:r>
          </a:p>
        </p:txBody>
      </p:sp>
      <p:sp>
        <p:nvSpPr>
          <p:cNvPr id="34" name="Rectangle: Rounded Corners 33">
            <a:extLst>
              <a:ext uri="{FF2B5EF4-FFF2-40B4-BE49-F238E27FC236}">
                <a16:creationId xmlns:a16="http://schemas.microsoft.com/office/drawing/2014/main" id="{5DC4DDC2-D7D5-4A09-923A-6AB1965265E4}"/>
              </a:ext>
            </a:extLst>
          </p:cNvPr>
          <p:cNvSpPr/>
          <p:nvPr/>
        </p:nvSpPr>
        <p:spPr>
          <a:xfrm>
            <a:off x="412398" y="5218286"/>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TextBox 34">
            <a:extLst>
              <a:ext uri="{FF2B5EF4-FFF2-40B4-BE49-F238E27FC236}">
                <a16:creationId xmlns:a16="http://schemas.microsoft.com/office/drawing/2014/main" id="{E067C911-3AE6-426C-AACC-9FFEE4779703}"/>
              </a:ext>
            </a:extLst>
          </p:cNvPr>
          <p:cNvSpPr txBox="1"/>
          <p:nvPr/>
        </p:nvSpPr>
        <p:spPr>
          <a:xfrm>
            <a:off x="345454" y="5994632"/>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Create a Password*</a:t>
            </a:r>
          </a:p>
        </p:txBody>
      </p:sp>
      <p:sp>
        <p:nvSpPr>
          <p:cNvPr id="36" name="Rectangle: Rounded Corners 35">
            <a:extLst>
              <a:ext uri="{FF2B5EF4-FFF2-40B4-BE49-F238E27FC236}">
                <a16:creationId xmlns:a16="http://schemas.microsoft.com/office/drawing/2014/main" id="{A67BB621-F56C-4972-B7FC-0786703D3652}"/>
              </a:ext>
            </a:extLst>
          </p:cNvPr>
          <p:cNvSpPr/>
          <p:nvPr/>
        </p:nvSpPr>
        <p:spPr>
          <a:xfrm>
            <a:off x="412398" y="6356472"/>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TextBox 36">
            <a:extLst>
              <a:ext uri="{FF2B5EF4-FFF2-40B4-BE49-F238E27FC236}">
                <a16:creationId xmlns:a16="http://schemas.microsoft.com/office/drawing/2014/main" id="{5CDF87AF-3740-4504-B2FF-03608CC23D78}"/>
              </a:ext>
            </a:extLst>
          </p:cNvPr>
          <p:cNvSpPr txBox="1"/>
          <p:nvPr/>
        </p:nvSpPr>
        <p:spPr>
          <a:xfrm>
            <a:off x="354887" y="7114864"/>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Confirm Password*</a:t>
            </a:r>
          </a:p>
        </p:txBody>
      </p:sp>
      <p:sp>
        <p:nvSpPr>
          <p:cNvPr id="38" name="Rectangle: Rounded Corners 37">
            <a:extLst>
              <a:ext uri="{FF2B5EF4-FFF2-40B4-BE49-F238E27FC236}">
                <a16:creationId xmlns:a16="http://schemas.microsoft.com/office/drawing/2014/main" id="{C890EA5F-D705-4DE2-92C9-61C319F7B6CB}"/>
              </a:ext>
            </a:extLst>
          </p:cNvPr>
          <p:cNvSpPr/>
          <p:nvPr/>
        </p:nvSpPr>
        <p:spPr>
          <a:xfrm>
            <a:off x="412397" y="7441121"/>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Rectangle: Rounded Corners 38">
            <a:hlinkClick r:id="rId4" action="ppaction://hlinksldjump"/>
            <a:extLst>
              <a:ext uri="{FF2B5EF4-FFF2-40B4-BE49-F238E27FC236}">
                <a16:creationId xmlns:a16="http://schemas.microsoft.com/office/drawing/2014/main" id="{052948EC-F767-453B-B7D4-DE8EA3E834B6}"/>
              </a:ext>
            </a:extLst>
          </p:cNvPr>
          <p:cNvSpPr/>
          <p:nvPr/>
        </p:nvSpPr>
        <p:spPr>
          <a:xfrm>
            <a:off x="525578" y="1074194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4" action="ppaction://hlinksldjump"/>
            <a:extLst>
              <a:ext uri="{FF2B5EF4-FFF2-40B4-BE49-F238E27FC236}">
                <a16:creationId xmlns:a16="http://schemas.microsoft.com/office/drawing/2014/main" id="{D8E98A40-A12E-4931-BA33-CF5C305BFA95}"/>
              </a:ext>
            </a:extLst>
          </p:cNvPr>
          <p:cNvSpPr txBox="1"/>
          <p:nvPr/>
        </p:nvSpPr>
        <p:spPr>
          <a:xfrm>
            <a:off x="755764" y="10912247"/>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REGISTER</a:t>
            </a:r>
            <a:endParaRPr lang="en-IE" dirty="0">
              <a:solidFill>
                <a:schemeClr val="bg1">
                  <a:lumMod val="50000"/>
                </a:schemeClr>
              </a:solidFill>
              <a:latin typeface="Bahnschrift" panose="020B0502040204020203" pitchFamily="34" charset="0"/>
            </a:endParaRPr>
          </a:p>
        </p:txBody>
      </p:sp>
      <p:sp>
        <p:nvSpPr>
          <p:cNvPr id="41" name="Rectangle: Rounded Corners 40">
            <a:extLst>
              <a:ext uri="{FF2B5EF4-FFF2-40B4-BE49-F238E27FC236}">
                <a16:creationId xmlns:a16="http://schemas.microsoft.com/office/drawing/2014/main" id="{52EF07A9-7796-4C19-BBA0-63A982BB73B4}"/>
              </a:ext>
            </a:extLst>
          </p:cNvPr>
          <p:cNvSpPr/>
          <p:nvPr/>
        </p:nvSpPr>
        <p:spPr>
          <a:xfrm>
            <a:off x="3350930" y="1074194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2" name="TextBox 41">
            <a:extLst>
              <a:ext uri="{FF2B5EF4-FFF2-40B4-BE49-F238E27FC236}">
                <a16:creationId xmlns:a16="http://schemas.microsoft.com/office/drawing/2014/main" id="{A00098E4-F683-402D-94A4-E661357A95DC}"/>
              </a:ext>
            </a:extLst>
          </p:cNvPr>
          <p:cNvSpPr txBox="1"/>
          <p:nvPr/>
        </p:nvSpPr>
        <p:spPr>
          <a:xfrm>
            <a:off x="3581116" y="10912247"/>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CLEAR FORM</a:t>
            </a:r>
          </a:p>
        </p:txBody>
      </p:sp>
      <p:sp>
        <p:nvSpPr>
          <p:cNvPr id="43" name="TextBox 42">
            <a:extLst>
              <a:ext uri="{FF2B5EF4-FFF2-40B4-BE49-F238E27FC236}">
                <a16:creationId xmlns:a16="http://schemas.microsoft.com/office/drawing/2014/main" id="{F496CF9E-A0B3-4EDD-AD5F-FC088C614C9D}"/>
              </a:ext>
            </a:extLst>
          </p:cNvPr>
          <p:cNvSpPr txBox="1"/>
          <p:nvPr/>
        </p:nvSpPr>
        <p:spPr>
          <a:xfrm>
            <a:off x="354887" y="8200720"/>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County</a:t>
            </a:r>
          </a:p>
        </p:txBody>
      </p:sp>
      <p:sp>
        <p:nvSpPr>
          <p:cNvPr id="44" name="Rectangle: Rounded Corners 43">
            <a:extLst>
              <a:ext uri="{FF2B5EF4-FFF2-40B4-BE49-F238E27FC236}">
                <a16:creationId xmlns:a16="http://schemas.microsoft.com/office/drawing/2014/main" id="{5BEB3D12-3655-4113-BCD3-92664363C197}"/>
              </a:ext>
            </a:extLst>
          </p:cNvPr>
          <p:cNvSpPr/>
          <p:nvPr/>
        </p:nvSpPr>
        <p:spPr>
          <a:xfrm>
            <a:off x="412397" y="8549548"/>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5" name="TextBox 44">
            <a:extLst>
              <a:ext uri="{FF2B5EF4-FFF2-40B4-BE49-F238E27FC236}">
                <a16:creationId xmlns:a16="http://schemas.microsoft.com/office/drawing/2014/main" id="{6FAFAA9E-F073-4BD0-A01B-4F7EAC9CDDE1}"/>
              </a:ext>
            </a:extLst>
          </p:cNvPr>
          <p:cNvSpPr txBox="1"/>
          <p:nvPr/>
        </p:nvSpPr>
        <p:spPr>
          <a:xfrm>
            <a:off x="404196" y="9416172"/>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Are you a student at Waterford Institute of Technology?</a:t>
            </a:r>
          </a:p>
        </p:txBody>
      </p:sp>
      <p:sp>
        <p:nvSpPr>
          <p:cNvPr id="46" name="Rectangle: Rounded Corners 45">
            <a:extLst>
              <a:ext uri="{FF2B5EF4-FFF2-40B4-BE49-F238E27FC236}">
                <a16:creationId xmlns:a16="http://schemas.microsoft.com/office/drawing/2014/main" id="{A0E77774-5CA7-46D1-ADC1-543ACE6F9073}"/>
              </a:ext>
            </a:extLst>
          </p:cNvPr>
          <p:cNvSpPr/>
          <p:nvPr/>
        </p:nvSpPr>
        <p:spPr>
          <a:xfrm>
            <a:off x="1054621" y="9892358"/>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TextBox 46">
            <a:extLst>
              <a:ext uri="{FF2B5EF4-FFF2-40B4-BE49-F238E27FC236}">
                <a16:creationId xmlns:a16="http://schemas.microsoft.com/office/drawing/2014/main" id="{91B8FD1A-76A8-4D89-8438-511B3550EF9D}"/>
              </a:ext>
            </a:extLst>
          </p:cNvPr>
          <p:cNvSpPr txBox="1"/>
          <p:nvPr/>
        </p:nvSpPr>
        <p:spPr>
          <a:xfrm>
            <a:off x="1356255" y="9871514"/>
            <a:ext cx="98814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Yes</a:t>
            </a:r>
          </a:p>
        </p:txBody>
      </p:sp>
      <p:sp>
        <p:nvSpPr>
          <p:cNvPr id="48" name="Rectangle: Rounded Corners 47">
            <a:extLst>
              <a:ext uri="{FF2B5EF4-FFF2-40B4-BE49-F238E27FC236}">
                <a16:creationId xmlns:a16="http://schemas.microsoft.com/office/drawing/2014/main" id="{4865A69F-2603-49AE-8CF7-838AB7A843EA}"/>
              </a:ext>
            </a:extLst>
          </p:cNvPr>
          <p:cNvSpPr/>
          <p:nvPr/>
        </p:nvSpPr>
        <p:spPr>
          <a:xfrm>
            <a:off x="3710738" y="9892358"/>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TextBox 48">
            <a:extLst>
              <a:ext uri="{FF2B5EF4-FFF2-40B4-BE49-F238E27FC236}">
                <a16:creationId xmlns:a16="http://schemas.microsoft.com/office/drawing/2014/main" id="{4E595E09-A7CA-4BA6-BF89-152DAE8C5468}"/>
              </a:ext>
            </a:extLst>
          </p:cNvPr>
          <p:cNvSpPr txBox="1"/>
          <p:nvPr/>
        </p:nvSpPr>
        <p:spPr>
          <a:xfrm>
            <a:off x="4012372" y="9871514"/>
            <a:ext cx="98814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198753522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REGISTRATION COMPLETE</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28599" y="1116316"/>
            <a:ext cx="5723021" cy="523220"/>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An Email confirmation has been sent to your inbox.</a:t>
            </a:r>
            <a:r>
              <a:rPr lang="en-IE" sz="1400" i="1" dirty="0">
                <a:latin typeface="Arial" panose="020B0604020202020204" pitchFamily="34" charset="0"/>
                <a:cs typeface="Arial" panose="020B0604020202020204" pitchFamily="34" charset="0"/>
              </a:rPr>
              <a:t> </a:t>
            </a:r>
            <a:r>
              <a:rPr lang="en-IE" sz="1400" dirty="0">
                <a:latin typeface="Arial" panose="020B0604020202020204" pitchFamily="34" charset="0"/>
                <a:cs typeface="Arial" panose="020B0604020202020204" pitchFamily="34" charset="0"/>
              </a:rPr>
              <a:t>Please follow the instructions to confirm your Email address. </a:t>
            </a:r>
          </a:p>
        </p:txBody>
      </p:sp>
      <p:sp>
        <p:nvSpPr>
          <p:cNvPr id="39" name="Rectangle: Rounded Corners 38">
            <a:hlinkClick r:id="rId2" action="ppaction://hlinksldjump"/>
            <a:extLst>
              <a:ext uri="{FF2B5EF4-FFF2-40B4-BE49-F238E27FC236}">
                <a16:creationId xmlns:a16="http://schemas.microsoft.com/office/drawing/2014/main" id="{052948EC-F767-453B-B7D4-DE8EA3E834B6}"/>
              </a:ext>
            </a:extLst>
          </p:cNvPr>
          <p:cNvSpPr/>
          <p:nvPr/>
        </p:nvSpPr>
        <p:spPr>
          <a:xfrm>
            <a:off x="674513" y="191670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2" action="ppaction://hlinksldjump"/>
            <a:extLst>
              <a:ext uri="{FF2B5EF4-FFF2-40B4-BE49-F238E27FC236}">
                <a16:creationId xmlns:a16="http://schemas.microsoft.com/office/drawing/2014/main" id="{D8E98A40-A12E-4931-BA33-CF5C305BFA95}"/>
              </a:ext>
            </a:extLst>
          </p:cNvPr>
          <p:cNvSpPr txBox="1"/>
          <p:nvPr/>
        </p:nvSpPr>
        <p:spPr>
          <a:xfrm>
            <a:off x="904699" y="2087007"/>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51" name="Rectangle: Rounded Corners 50">
            <a:hlinkClick r:id="rId3" action="ppaction://hlinksldjump"/>
            <a:extLst>
              <a:ext uri="{FF2B5EF4-FFF2-40B4-BE49-F238E27FC236}">
                <a16:creationId xmlns:a16="http://schemas.microsoft.com/office/drawing/2014/main" id="{8F748ECD-782C-42BE-AAB3-F048CECF3592}"/>
              </a:ext>
            </a:extLst>
          </p:cNvPr>
          <p:cNvSpPr/>
          <p:nvPr/>
        </p:nvSpPr>
        <p:spPr>
          <a:xfrm>
            <a:off x="3844301" y="191670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hlinkClick r:id="rId3" action="ppaction://hlinksldjump"/>
            <a:extLst>
              <a:ext uri="{FF2B5EF4-FFF2-40B4-BE49-F238E27FC236}">
                <a16:creationId xmlns:a16="http://schemas.microsoft.com/office/drawing/2014/main" id="{AC14DE42-3062-4B34-8E5E-D7449A1AE697}"/>
              </a:ext>
            </a:extLst>
          </p:cNvPr>
          <p:cNvSpPr txBox="1"/>
          <p:nvPr/>
        </p:nvSpPr>
        <p:spPr>
          <a:xfrm>
            <a:off x="3844300" y="1963896"/>
            <a:ext cx="2100191" cy="646331"/>
          </a:xfrm>
          <a:prstGeom prst="rect">
            <a:avLst/>
          </a:prstGeom>
          <a:noFill/>
        </p:spPr>
        <p:txBody>
          <a:bodyPr wrap="square" rtlCol="0">
            <a:spAutoFit/>
          </a:bodyPr>
          <a:lstStyle/>
          <a:p>
            <a:pPr algn="ctr"/>
            <a:r>
              <a:rPr lang="en-IE" dirty="0">
                <a:solidFill>
                  <a:schemeClr val="bg1">
                    <a:lumMod val="50000"/>
                  </a:schemeClr>
                </a:solidFill>
                <a:latin typeface="Bahnschrift" panose="020B0502040204020203" pitchFamily="34" charset="0"/>
              </a:rPr>
              <a:t>ABOUT GYM MEMBERSHIP</a:t>
            </a:r>
          </a:p>
        </p:txBody>
      </p:sp>
    </p:spTree>
    <p:extLst>
      <p:ext uri="{BB962C8B-B14F-4D97-AF65-F5344CB8AC3E}">
        <p14:creationId xmlns:p14="http://schemas.microsoft.com/office/powerpoint/2010/main" val="2733169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733425" y="478509"/>
            <a:ext cx="5391150"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LOG IN</a:t>
            </a:r>
          </a:p>
        </p:txBody>
      </p:sp>
      <p:sp>
        <p:nvSpPr>
          <p:cNvPr id="17" name="Rectangle: Rounded Corners 16">
            <a:extLst>
              <a:ext uri="{FF2B5EF4-FFF2-40B4-BE49-F238E27FC236}">
                <a16:creationId xmlns:a16="http://schemas.microsoft.com/office/drawing/2014/main" id="{E66499D9-BCA7-42FC-90EC-690F20C6DEF9}"/>
              </a:ext>
            </a:extLst>
          </p:cNvPr>
          <p:cNvSpPr/>
          <p:nvPr/>
        </p:nvSpPr>
        <p:spPr>
          <a:xfrm>
            <a:off x="3831604" y="1300387"/>
            <a:ext cx="2567122"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TextBox 17">
            <a:extLst>
              <a:ext uri="{FF2B5EF4-FFF2-40B4-BE49-F238E27FC236}">
                <a16:creationId xmlns:a16="http://schemas.microsoft.com/office/drawing/2014/main" id="{D88F3A20-4BE6-4EC0-B07B-2144AF73812D}"/>
              </a:ext>
            </a:extLst>
          </p:cNvPr>
          <p:cNvSpPr txBox="1"/>
          <p:nvPr/>
        </p:nvSpPr>
        <p:spPr>
          <a:xfrm>
            <a:off x="4248964" y="1365858"/>
            <a:ext cx="1777034"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Log in with Twitter</a:t>
            </a:r>
          </a:p>
        </p:txBody>
      </p:sp>
      <p:pic>
        <p:nvPicPr>
          <p:cNvPr id="20" name="Picture 19" descr="A close up of a logo&#10;&#10;Description automatically generated">
            <a:extLst>
              <a:ext uri="{FF2B5EF4-FFF2-40B4-BE49-F238E27FC236}">
                <a16:creationId xmlns:a16="http://schemas.microsoft.com/office/drawing/2014/main" id="{953C7FF8-CD0E-4D27-883F-CD994A613909}"/>
              </a:ext>
            </a:extLst>
          </p:cNvPr>
          <p:cNvPicPr>
            <a:picLocks noChangeAspect="1"/>
          </p:cNvPicPr>
          <p:nvPr/>
        </p:nvPicPr>
        <p:blipFill rotWithShape="1">
          <a:blip r:embed="rId3">
            <a:extLst>
              <a:ext uri="{28A0092B-C50C-407E-A947-70E740481C1C}">
                <a14:useLocalDpi xmlns:a14="http://schemas.microsoft.com/office/drawing/2010/main" val="0"/>
              </a:ext>
            </a:extLst>
          </a:blip>
          <a:srcRect l="30197" t="12303" r="24536" b="11657"/>
          <a:stretch/>
        </p:blipFill>
        <p:spPr>
          <a:xfrm>
            <a:off x="3982285" y="1401603"/>
            <a:ext cx="241680" cy="236289"/>
          </a:xfrm>
          <a:prstGeom prst="rect">
            <a:avLst/>
          </a:prstGeom>
        </p:spPr>
      </p:pic>
      <p:sp>
        <p:nvSpPr>
          <p:cNvPr id="21" name="Rectangle: Rounded Corners 20">
            <a:extLst>
              <a:ext uri="{FF2B5EF4-FFF2-40B4-BE49-F238E27FC236}">
                <a16:creationId xmlns:a16="http://schemas.microsoft.com/office/drawing/2014/main" id="{9FCD61A8-CE1B-45AA-A370-FFB91C632919}"/>
              </a:ext>
            </a:extLst>
          </p:cNvPr>
          <p:cNvSpPr/>
          <p:nvPr/>
        </p:nvSpPr>
        <p:spPr>
          <a:xfrm>
            <a:off x="345454" y="1300387"/>
            <a:ext cx="2567122"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TextBox 21">
            <a:extLst>
              <a:ext uri="{FF2B5EF4-FFF2-40B4-BE49-F238E27FC236}">
                <a16:creationId xmlns:a16="http://schemas.microsoft.com/office/drawing/2014/main" id="{01CCB95B-8CF4-4319-866D-FE189B4DF92E}"/>
              </a:ext>
            </a:extLst>
          </p:cNvPr>
          <p:cNvSpPr txBox="1"/>
          <p:nvPr/>
        </p:nvSpPr>
        <p:spPr>
          <a:xfrm>
            <a:off x="787831" y="1395081"/>
            <a:ext cx="1954147"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Log in with Facebook</a:t>
            </a:r>
          </a:p>
        </p:txBody>
      </p:sp>
      <p:pic>
        <p:nvPicPr>
          <p:cNvPr id="24" name="Picture 23" descr="A picture containing drawing&#10;&#10;Description automatically generated">
            <a:extLst>
              <a:ext uri="{FF2B5EF4-FFF2-40B4-BE49-F238E27FC236}">
                <a16:creationId xmlns:a16="http://schemas.microsoft.com/office/drawing/2014/main" id="{28E7C6B6-9391-41D3-921A-C8AAC10FD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68" y="1433211"/>
            <a:ext cx="217079" cy="217079"/>
          </a:xfrm>
          <a:prstGeom prst="rect">
            <a:avLst/>
          </a:prstGeom>
        </p:spPr>
      </p:pic>
      <p:sp>
        <p:nvSpPr>
          <p:cNvPr id="25" name="TextBox 24">
            <a:extLst>
              <a:ext uri="{FF2B5EF4-FFF2-40B4-BE49-F238E27FC236}">
                <a16:creationId xmlns:a16="http://schemas.microsoft.com/office/drawing/2014/main" id="{9903B822-AB04-4BA0-A2A6-6D2E6622C8C5}"/>
              </a:ext>
            </a:extLst>
          </p:cNvPr>
          <p:cNvSpPr txBox="1"/>
          <p:nvPr/>
        </p:nvSpPr>
        <p:spPr>
          <a:xfrm>
            <a:off x="295321" y="2072467"/>
            <a:ext cx="6267358" cy="369332"/>
          </a:xfrm>
          <a:prstGeom prst="rect">
            <a:avLst/>
          </a:prstGeom>
          <a:noFill/>
        </p:spPr>
        <p:txBody>
          <a:bodyPr wrap="square" rtlCol="0">
            <a:spAutoFit/>
          </a:bodyPr>
          <a:lstStyle/>
          <a:p>
            <a:pPr algn="ctr"/>
            <a:r>
              <a:rPr lang="en-IE" b="1" u="sng" dirty="0">
                <a:latin typeface="Arial" panose="020B0604020202020204" pitchFamily="34" charset="0"/>
                <a:cs typeface="Arial" panose="020B0604020202020204" pitchFamily="34" charset="0"/>
              </a:rPr>
              <a:t>OR</a:t>
            </a:r>
            <a:endParaRPr lang="en-IE"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DBD9477-2474-4CF1-A0D2-AA5C0A2B33B6}"/>
              </a:ext>
            </a:extLst>
          </p:cNvPr>
          <p:cNvSpPr txBox="1"/>
          <p:nvPr/>
        </p:nvSpPr>
        <p:spPr>
          <a:xfrm>
            <a:off x="278510" y="2489467"/>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Email Address</a:t>
            </a:r>
          </a:p>
        </p:txBody>
      </p:sp>
      <p:sp>
        <p:nvSpPr>
          <p:cNvPr id="34" name="Rectangle: Rounded Corners 33">
            <a:extLst>
              <a:ext uri="{FF2B5EF4-FFF2-40B4-BE49-F238E27FC236}">
                <a16:creationId xmlns:a16="http://schemas.microsoft.com/office/drawing/2014/main" id="{5DC4DDC2-D7D5-4A09-923A-6AB1965265E4}"/>
              </a:ext>
            </a:extLst>
          </p:cNvPr>
          <p:cNvSpPr/>
          <p:nvPr/>
        </p:nvSpPr>
        <p:spPr>
          <a:xfrm>
            <a:off x="345454" y="2845730"/>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TextBox 34">
            <a:extLst>
              <a:ext uri="{FF2B5EF4-FFF2-40B4-BE49-F238E27FC236}">
                <a16:creationId xmlns:a16="http://schemas.microsoft.com/office/drawing/2014/main" id="{E067C911-3AE6-426C-AACC-9FFEE4779703}"/>
              </a:ext>
            </a:extLst>
          </p:cNvPr>
          <p:cNvSpPr txBox="1"/>
          <p:nvPr/>
        </p:nvSpPr>
        <p:spPr>
          <a:xfrm>
            <a:off x="265677" y="3596483"/>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Password</a:t>
            </a:r>
          </a:p>
        </p:txBody>
      </p:sp>
      <p:sp>
        <p:nvSpPr>
          <p:cNvPr id="36" name="Rectangle: Rounded Corners 35">
            <a:extLst>
              <a:ext uri="{FF2B5EF4-FFF2-40B4-BE49-F238E27FC236}">
                <a16:creationId xmlns:a16="http://schemas.microsoft.com/office/drawing/2014/main" id="{A67BB621-F56C-4972-B7FC-0786703D3652}"/>
              </a:ext>
            </a:extLst>
          </p:cNvPr>
          <p:cNvSpPr/>
          <p:nvPr/>
        </p:nvSpPr>
        <p:spPr>
          <a:xfrm>
            <a:off x="332621" y="3958323"/>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Rectangle: Rounded Corners 38">
            <a:hlinkClick r:id="rId5" action="ppaction://hlinksldjump"/>
            <a:extLst>
              <a:ext uri="{FF2B5EF4-FFF2-40B4-BE49-F238E27FC236}">
                <a16:creationId xmlns:a16="http://schemas.microsoft.com/office/drawing/2014/main" id="{052948EC-F767-453B-B7D4-DE8EA3E834B6}"/>
              </a:ext>
            </a:extLst>
          </p:cNvPr>
          <p:cNvSpPr/>
          <p:nvPr/>
        </p:nvSpPr>
        <p:spPr>
          <a:xfrm>
            <a:off x="2490855" y="4944373"/>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5" action="ppaction://hlinksldjump"/>
            <a:extLst>
              <a:ext uri="{FF2B5EF4-FFF2-40B4-BE49-F238E27FC236}">
                <a16:creationId xmlns:a16="http://schemas.microsoft.com/office/drawing/2014/main" id="{D8E98A40-A12E-4931-BA33-CF5C305BFA95}"/>
              </a:ext>
            </a:extLst>
          </p:cNvPr>
          <p:cNvSpPr txBox="1"/>
          <p:nvPr/>
        </p:nvSpPr>
        <p:spPr>
          <a:xfrm>
            <a:off x="2721041" y="5114674"/>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LOG IN</a:t>
            </a:r>
            <a:endParaRPr lang="en-IE" dirty="0">
              <a:solidFill>
                <a:schemeClr val="bg1">
                  <a:lumMod val="50000"/>
                </a:schemeClr>
              </a:solidFill>
              <a:latin typeface="Bahnschrift" panose="020B0502040204020203" pitchFamily="34" charset="0"/>
            </a:endParaRPr>
          </a:p>
        </p:txBody>
      </p:sp>
      <p:cxnSp>
        <p:nvCxnSpPr>
          <p:cNvPr id="50" name="Straight Connector 49">
            <a:extLst>
              <a:ext uri="{FF2B5EF4-FFF2-40B4-BE49-F238E27FC236}">
                <a16:creationId xmlns:a16="http://schemas.microsoft.com/office/drawing/2014/main" id="{813AB654-E685-40D4-BD8C-86280222148B}"/>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99101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375860" y="435133"/>
            <a:ext cx="6106279"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LOG IN SUCCESSFUL</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7586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hlinkClick r:id="rId2" action="ppaction://hlinksldjump"/>
            <a:extLst>
              <a:ext uri="{FF2B5EF4-FFF2-40B4-BE49-F238E27FC236}">
                <a16:creationId xmlns:a16="http://schemas.microsoft.com/office/drawing/2014/main" id="{052948EC-F767-453B-B7D4-DE8EA3E834B6}"/>
              </a:ext>
            </a:extLst>
          </p:cNvPr>
          <p:cNvSpPr/>
          <p:nvPr/>
        </p:nvSpPr>
        <p:spPr>
          <a:xfrm>
            <a:off x="2378904" y="1387453"/>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2" action="ppaction://hlinksldjump"/>
            <a:extLst>
              <a:ext uri="{FF2B5EF4-FFF2-40B4-BE49-F238E27FC236}">
                <a16:creationId xmlns:a16="http://schemas.microsoft.com/office/drawing/2014/main" id="{D8E98A40-A12E-4931-BA33-CF5C305BFA95}"/>
              </a:ext>
            </a:extLst>
          </p:cNvPr>
          <p:cNvSpPr txBox="1"/>
          <p:nvPr/>
        </p:nvSpPr>
        <p:spPr>
          <a:xfrm>
            <a:off x="2609090" y="1557753"/>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39882110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 name="Picture 2" descr="A large farm field&#10;&#10;Description automatically generated">
            <a:hlinkClick r:id="rId7" action="ppaction://hlinksldjump"/>
            <a:extLst>
              <a:ext uri="{FF2B5EF4-FFF2-40B4-BE49-F238E27FC236}">
                <a16:creationId xmlns:a16="http://schemas.microsoft.com/office/drawing/2014/main" id="{A764D2A8-BF0F-41F9-9226-E9EF800D021D}"/>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66787" y="1868116"/>
            <a:ext cx="5715000" cy="2476500"/>
          </a:xfrm>
          <a:prstGeom prst="rect">
            <a:avLst/>
          </a:prstGeom>
        </p:spPr>
      </p:pic>
      <p:pic>
        <p:nvPicPr>
          <p:cNvPr id="18" name="Picture 17" descr="A large empty room&#10;&#10;Description automatically generated">
            <a:hlinkClick r:id="rId10" action="ppaction://hlinksldjump"/>
            <a:extLst>
              <a:ext uri="{FF2B5EF4-FFF2-40B4-BE49-F238E27FC236}">
                <a16:creationId xmlns:a16="http://schemas.microsoft.com/office/drawing/2014/main" id="{A28E8733-872A-4788-9F04-99B0E9F4DF5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val="0"/>
              </a:ext>
            </a:extLst>
          </a:blip>
          <a:srcRect t="11232" b="9500"/>
          <a:stretch/>
        </p:blipFill>
        <p:spPr>
          <a:xfrm>
            <a:off x="966786" y="9758307"/>
            <a:ext cx="5715000" cy="2476500"/>
          </a:xfrm>
          <a:prstGeom prst="rect">
            <a:avLst/>
          </a:prstGeom>
        </p:spPr>
      </p:pic>
      <p:sp>
        <p:nvSpPr>
          <p:cNvPr id="6" name="Rectangle 5">
            <a:extLst>
              <a:ext uri="{FF2B5EF4-FFF2-40B4-BE49-F238E27FC236}">
                <a16:creationId xmlns:a16="http://schemas.microsoft.com/office/drawing/2014/main" id="{08BD7473-DB25-4FF5-B86A-47C3BF5225A0}"/>
              </a:ext>
            </a:extLst>
          </p:cNvPr>
          <p:cNvSpPr/>
          <p:nvPr/>
        </p:nvSpPr>
        <p:spPr>
          <a:xfrm>
            <a:off x="966786" y="11569610"/>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CDEB9950-4E45-46F8-9CE1-E8B03843B43B}"/>
              </a:ext>
            </a:extLst>
          </p:cNvPr>
          <p:cNvSpPr txBox="1"/>
          <p:nvPr/>
        </p:nvSpPr>
        <p:spPr>
          <a:xfrm>
            <a:off x="1094873" y="11713989"/>
            <a:ext cx="5462337" cy="400110"/>
          </a:xfrm>
          <a:prstGeom prst="rect">
            <a:avLst/>
          </a:prstGeom>
          <a:noFill/>
        </p:spPr>
        <p:txBody>
          <a:bodyPr wrap="square" rtlCol="0">
            <a:spAutoFit/>
          </a:bodyPr>
          <a:lstStyle/>
          <a:p>
            <a:r>
              <a:rPr lang="en-IE" sz="2000" b="1" dirty="0">
                <a:solidFill>
                  <a:schemeClr val="bg1"/>
                </a:solidFill>
              </a:rPr>
              <a:t>OUR CAFÉ MENU</a:t>
            </a:r>
          </a:p>
        </p:txBody>
      </p:sp>
      <p:sp>
        <p:nvSpPr>
          <p:cNvPr id="12" name="Rectangle 11">
            <a:extLst>
              <a:ext uri="{FF2B5EF4-FFF2-40B4-BE49-F238E27FC236}">
                <a16:creationId xmlns:a16="http://schemas.microsoft.com/office/drawing/2014/main" id="{05E43262-73DE-40F9-8E42-47CBAF7F0647}"/>
              </a:ext>
            </a:extLst>
          </p:cNvPr>
          <p:cNvSpPr/>
          <p:nvPr/>
        </p:nvSpPr>
        <p:spPr>
          <a:xfrm>
            <a:off x="966787" y="368939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extLst>
              <a:ext uri="{FF2B5EF4-FFF2-40B4-BE49-F238E27FC236}">
                <a16:creationId xmlns:a16="http://schemas.microsoft.com/office/drawing/2014/main" id="{9E0565AB-612E-4624-B4FB-59ACB314DD0E}"/>
              </a:ext>
            </a:extLst>
          </p:cNvPr>
          <p:cNvSpPr txBox="1"/>
          <p:nvPr/>
        </p:nvSpPr>
        <p:spPr>
          <a:xfrm>
            <a:off x="1094874" y="3833775"/>
            <a:ext cx="5462337" cy="400110"/>
          </a:xfrm>
          <a:prstGeom prst="rect">
            <a:avLst/>
          </a:prstGeom>
          <a:noFill/>
        </p:spPr>
        <p:txBody>
          <a:bodyPr wrap="square" rtlCol="0">
            <a:spAutoFit/>
          </a:bodyPr>
          <a:lstStyle/>
          <a:p>
            <a:r>
              <a:rPr lang="en-IE" sz="2000" b="1" dirty="0">
                <a:solidFill>
                  <a:schemeClr val="bg1"/>
                </a:solidFill>
              </a:rPr>
              <a:t>RENT OUT OUR FACILITIES</a:t>
            </a:r>
          </a:p>
        </p:txBody>
      </p:sp>
      <p:pic>
        <p:nvPicPr>
          <p:cNvPr id="26" name="Picture 25" descr="A sign on the side of a building&#10;&#10;Description automatically generated">
            <a:hlinkClick r:id="rId13" action="ppaction://hlinksldjump"/>
            <a:extLst>
              <a:ext uri="{FF2B5EF4-FFF2-40B4-BE49-F238E27FC236}">
                <a16:creationId xmlns:a16="http://schemas.microsoft.com/office/drawing/2014/main" id="{FCFE362A-8B3F-4C17-97DB-714E4711BF75}"/>
              </a:ext>
            </a:extLst>
          </p:cNvPr>
          <p:cNvPicPr>
            <a:picLocks noChangeAspect="1"/>
          </p:cNvPicPr>
          <p:nvPr/>
        </p:nvPicPr>
        <p:blipFill rotWithShape="1">
          <a:blip r:embed="rId14">
            <a:extLst>
              <a:ext uri="{28A0092B-C50C-407E-A947-70E740481C1C}">
                <a14:useLocalDpi xmlns:a14="http://schemas.microsoft.com/office/drawing/2010/main" val="0"/>
              </a:ext>
            </a:extLst>
          </a:blip>
          <a:srcRect t="22963"/>
          <a:stretch/>
        </p:blipFill>
        <p:spPr>
          <a:xfrm>
            <a:off x="966786" y="7113887"/>
            <a:ext cx="5715000" cy="2476500"/>
          </a:xfrm>
          <a:prstGeom prst="rect">
            <a:avLst/>
          </a:prstGeom>
        </p:spPr>
      </p:pic>
      <p:sp>
        <p:nvSpPr>
          <p:cNvPr id="27" name="Rectangle 26">
            <a:extLst>
              <a:ext uri="{FF2B5EF4-FFF2-40B4-BE49-F238E27FC236}">
                <a16:creationId xmlns:a16="http://schemas.microsoft.com/office/drawing/2014/main" id="{D8195781-80A8-4979-A395-053C0889EFFA}"/>
              </a:ext>
            </a:extLst>
          </p:cNvPr>
          <p:cNvSpPr/>
          <p:nvPr/>
        </p:nvSpPr>
        <p:spPr>
          <a:xfrm>
            <a:off x="966786" y="8949474"/>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TextBox 27">
            <a:extLst>
              <a:ext uri="{FF2B5EF4-FFF2-40B4-BE49-F238E27FC236}">
                <a16:creationId xmlns:a16="http://schemas.microsoft.com/office/drawing/2014/main" id="{4FAE8726-DEAA-4737-9B68-50923DA9B15B}"/>
              </a:ext>
            </a:extLst>
          </p:cNvPr>
          <p:cNvSpPr txBox="1"/>
          <p:nvPr/>
        </p:nvSpPr>
        <p:spPr>
          <a:xfrm>
            <a:off x="1093117" y="9082842"/>
            <a:ext cx="5588669" cy="400110"/>
          </a:xfrm>
          <a:prstGeom prst="rect">
            <a:avLst/>
          </a:prstGeom>
          <a:noFill/>
        </p:spPr>
        <p:txBody>
          <a:bodyPr wrap="square" rtlCol="0">
            <a:spAutoFit/>
          </a:bodyPr>
          <a:lstStyle/>
          <a:p>
            <a:r>
              <a:rPr lang="en-IE" sz="2000" b="1" dirty="0">
                <a:solidFill>
                  <a:schemeClr val="bg1"/>
                </a:solidFill>
              </a:rPr>
              <a:t>FULL INDOOR AND OUTDOOR MAP OF THE ARENA</a:t>
            </a:r>
          </a:p>
        </p:txBody>
      </p:sp>
      <p:sp>
        <p:nvSpPr>
          <p:cNvPr id="29" name="Rectangle: Rounded Corners 28">
            <a:extLst>
              <a:ext uri="{FF2B5EF4-FFF2-40B4-BE49-F238E27FC236}">
                <a16:creationId xmlns:a16="http://schemas.microsoft.com/office/drawing/2014/main" id="{A4BAC026-BBB7-4FDE-8502-DA2AD94CE2AA}"/>
              </a:ext>
            </a:extLst>
          </p:cNvPr>
          <p:cNvSpPr/>
          <p:nvPr/>
        </p:nvSpPr>
        <p:spPr>
          <a:xfrm>
            <a:off x="6069179" y="1953308"/>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Rounded Corners 30">
            <a:extLst>
              <a:ext uri="{FF2B5EF4-FFF2-40B4-BE49-F238E27FC236}">
                <a16:creationId xmlns:a16="http://schemas.microsoft.com/office/drawing/2014/main" id="{7D204265-1BA9-43E4-8272-B4896B0404E0}"/>
              </a:ext>
            </a:extLst>
          </p:cNvPr>
          <p:cNvSpPr/>
          <p:nvPr/>
        </p:nvSpPr>
        <p:spPr>
          <a:xfrm>
            <a:off x="6069178" y="7183732"/>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3" name="Picture 32" descr="A passenger bus that is parked on the side of a road&#10;&#10;Description automatically generated">
            <a:hlinkClick r:id="rId15" action="ppaction://hlinksldjump"/>
            <a:extLst>
              <a:ext uri="{FF2B5EF4-FFF2-40B4-BE49-F238E27FC236}">
                <a16:creationId xmlns:a16="http://schemas.microsoft.com/office/drawing/2014/main" id="{0252C99F-9B73-494B-860F-4DD65B522DCC}"/>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val="0"/>
              </a:ext>
            </a:extLst>
          </a:blip>
          <a:srcRect t="12662" b="22338"/>
          <a:stretch/>
        </p:blipFill>
        <p:spPr>
          <a:xfrm>
            <a:off x="966787" y="4500622"/>
            <a:ext cx="5714999" cy="2476500"/>
          </a:xfrm>
          <a:prstGeom prst="rect">
            <a:avLst/>
          </a:prstGeom>
        </p:spPr>
      </p:pic>
      <p:sp>
        <p:nvSpPr>
          <p:cNvPr id="16" name="Rectangle 15">
            <a:extLst>
              <a:ext uri="{FF2B5EF4-FFF2-40B4-BE49-F238E27FC236}">
                <a16:creationId xmlns:a16="http://schemas.microsoft.com/office/drawing/2014/main" id="{DA60F186-88A1-4FE2-8208-EA2414A5339B}"/>
              </a:ext>
            </a:extLst>
          </p:cNvPr>
          <p:cNvSpPr/>
          <p:nvPr/>
        </p:nvSpPr>
        <p:spPr>
          <a:xfrm>
            <a:off x="966786" y="6302661"/>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7" name="TextBox 16">
            <a:extLst>
              <a:ext uri="{FF2B5EF4-FFF2-40B4-BE49-F238E27FC236}">
                <a16:creationId xmlns:a16="http://schemas.microsoft.com/office/drawing/2014/main" id="{246F5A6E-E1F9-4368-96D0-5389AE9A2910}"/>
              </a:ext>
            </a:extLst>
          </p:cNvPr>
          <p:cNvSpPr txBox="1"/>
          <p:nvPr/>
        </p:nvSpPr>
        <p:spPr>
          <a:xfrm>
            <a:off x="1094873" y="6447040"/>
            <a:ext cx="5462337" cy="400110"/>
          </a:xfrm>
          <a:prstGeom prst="rect">
            <a:avLst/>
          </a:prstGeom>
          <a:noFill/>
        </p:spPr>
        <p:txBody>
          <a:bodyPr wrap="square" rtlCol="0">
            <a:spAutoFit/>
          </a:bodyPr>
          <a:lstStyle/>
          <a:p>
            <a:r>
              <a:rPr lang="en-IE" sz="2000" b="1" dirty="0">
                <a:solidFill>
                  <a:schemeClr val="bg1"/>
                </a:solidFill>
              </a:rPr>
              <a:t>SHUTTLEBUS TIMETABLE</a:t>
            </a:r>
          </a:p>
        </p:txBody>
      </p:sp>
      <p:sp>
        <p:nvSpPr>
          <p:cNvPr id="34" name="Rectangle: Rounded Corners 33">
            <a:extLst>
              <a:ext uri="{FF2B5EF4-FFF2-40B4-BE49-F238E27FC236}">
                <a16:creationId xmlns:a16="http://schemas.microsoft.com/office/drawing/2014/main" id="{D57FF83D-6186-42CF-B59C-1D8E32DB818A}"/>
              </a:ext>
            </a:extLst>
          </p:cNvPr>
          <p:cNvSpPr/>
          <p:nvPr/>
        </p:nvSpPr>
        <p:spPr>
          <a:xfrm>
            <a:off x="6037845" y="9835852"/>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Rectangle: Rounded Corners 34">
            <a:extLst>
              <a:ext uri="{FF2B5EF4-FFF2-40B4-BE49-F238E27FC236}">
                <a16:creationId xmlns:a16="http://schemas.microsoft.com/office/drawing/2014/main" id="{719B3977-7C8F-48E8-AE7E-4DFB13F40B4B}"/>
              </a:ext>
            </a:extLst>
          </p:cNvPr>
          <p:cNvSpPr/>
          <p:nvPr/>
        </p:nvSpPr>
        <p:spPr>
          <a:xfrm>
            <a:off x="6069178" y="4591591"/>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338154097"/>
      </p:ext>
    </p:extLst>
  </p:cSld>
  <p:clrMapOvr>
    <a:masterClrMapping/>
  </p:clrMapOvr>
  <p:transition spd="slow" advClick="0">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7" name="Picture 26" descr="A picture containing drawing&#10;&#10;Description automatically generated">
            <a:extLst>
              <a:ext uri="{FF2B5EF4-FFF2-40B4-BE49-F238E27FC236}">
                <a16:creationId xmlns:a16="http://schemas.microsoft.com/office/drawing/2014/main" id="{2B4E4302-F295-4D79-8BE3-8EB98CAB85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8982" y="3038127"/>
            <a:ext cx="5098740" cy="1419379"/>
          </a:xfrm>
          <a:prstGeom prst="rect">
            <a:avLst/>
          </a:prstGeom>
          <a:ln w="38100">
            <a:solidFill>
              <a:schemeClr val="bg1"/>
            </a:solidFill>
          </a:ln>
        </p:spPr>
      </p:pic>
      <p:sp>
        <p:nvSpPr>
          <p:cNvPr id="34" name="TextBox 33">
            <a:hlinkClick r:id="rId8" action="ppaction://hlinksldjump"/>
            <a:extLst>
              <a:ext uri="{FF2B5EF4-FFF2-40B4-BE49-F238E27FC236}">
                <a16:creationId xmlns:a16="http://schemas.microsoft.com/office/drawing/2014/main" id="{B3EA2FF1-2925-434F-83C5-D6B6E250888E}"/>
              </a:ext>
            </a:extLst>
          </p:cNvPr>
          <p:cNvSpPr txBox="1"/>
          <p:nvPr/>
        </p:nvSpPr>
        <p:spPr>
          <a:xfrm>
            <a:off x="3231593" y="4017352"/>
            <a:ext cx="87552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Details</a:t>
            </a:r>
          </a:p>
        </p:txBody>
      </p:sp>
      <p:pic>
        <p:nvPicPr>
          <p:cNvPr id="36" name="Picture 35" descr="A close up of a logo&#10;&#10;Description automatically generated">
            <a:hlinkClick r:id="rId8" action="ppaction://hlinksldjump"/>
            <a:extLst>
              <a:ext uri="{FF2B5EF4-FFF2-40B4-BE49-F238E27FC236}">
                <a16:creationId xmlns:a16="http://schemas.microsoft.com/office/drawing/2014/main" id="{EE710DE4-8068-410E-9642-A64245A5F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0748" y="4060577"/>
            <a:ext cx="252104" cy="252104"/>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31A0EE2A-CE74-4A5F-BAA6-32D9D6B331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8982" y="4938396"/>
            <a:ext cx="5098740" cy="1411705"/>
          </a:xfrm>
          <a:prstGeom prst="rect">
            <a:avLst/>
          </a:prstGeom>
          <a:ln w="38100">
            <a:solidFill>
              <a:schemeClr val="bg1"/>
            </a:solidFill>
          </a:ln>
        </p:spPr>
      </p:pic>
      <p:sp>
        <p:nvSpPr>
          <p:cNvPr id="39" name="TextBox 38">
            <a:hlinkClick r:id="rId11" action="ppaction://hlinksldjump"/>
            <a:extLst>
              <a:ext uri="{FF2B5EF4-FFF2-40B4-BE49-F238E27FC236}">
                <a16:creationId xmlns:a16="http://schemas.microsoft.com/office/drawing/2014/main" id="{DADD1A30-9B97-4FBF-82D2-E2DA44623FFE}"/>
              </a:ext>
            </a:extLst>
          </p:cNvPr>
          <p:cNvSpPr txBox="1"/>
          <p:nvPr/>
        </p:nvSpPr>
        <p:spPr>
          <a:xfrm>
            <a:off x="3231593" y="5873863"/>
            <a:ext cx="87552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Details</a:t>
            </a:r>
          </a:p>
        </p:txBody>
      </p:sp>
      <p:pic>
        <p:nvPicPr>
          <p:cNvPr id="40" name="Picture 39" descr="A close up of a logo&#10;&#10;Description automatically generated">
            <a:hlinkClick r:id="rId11" action="ppaction://hlinksldjump"/>
            <a:extLst>
              <a:ext uri="{FF2B5EF4-FFF2-40B4-BE49-F238E27FC236}">
                <a16:creationId xmlns:a16="http://schemas.microsoft.com/office/drawing/2014/main" id="{7B3E0090-622B-46A2-B7EE-DDEB06F1D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0748" y="5917088"/>
            <a:ext cx="252104" cy="252104"/>
          </a:xfrm>
          <a:prstGeom prst="rect">
            <a:avLst/>
          </a:prstGeom>
        </p:spPr>
      </p:pic>
      <p:pic>
        <p:nvPicPr>
          <p:cNvPr id="42" name="Picture 41" descr="A picture containing drawing&#10;&#10;Description automatically generated">
            <a:extLst>
              <a:ext uri="{FF2B5EF4-FFF2-40B4-BE49-F238E27FC236}">
                <a16:creationId xmlns:a16="http://schemas.microsoft.com/office/drawing/2014/main" id="{760929AA-80AB-470E-AFB9-7A8F89A94F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98982" y="6830991"/>
            <a:ext cx="5098740" cy="1407963"/>
          </a:xfrm>
          <a:prstGeom prst="rect">
            <a:avLst/>
          </a:prstGeom>
          <a:ln w="38100">
            <a:solidFill>
              <a:schemeClr val="bg1"/>
            </a:solidFill>
          </a:ln>
        </p:spPr>
      </p:pic>
      <p:sp>
        <p:nvSpPr>
          <p:cNvPr id="43" name="TextBox 42">
            <a:hlinkClick r:id="rId13" action="ppaction://hlinksldjump"/>
            <a:extLst>
              <a:ext uri="{FF2B5EF4-FFF2-40B4-BE49-F238E27FC236}">
                <a16:creationId xmlns:a16="http://schemas.microsoft.com/office/drawing/2014/main" id="{D6D6FBB1-A51B-420E-B29A-707717C69C95}"/>
              </a:ext>
            </a:extLst>
          </p:cNvPr>
          <p:cNvSpPr txBox="1"/>
          <p:nvPr/>
        </p:nvSpPr>
        <p:spPr>
          <a:xfrm>
            <a:off x="3231593" y="7724456"/>
            <a:ext cx="87552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Details</a:t>
            </a:r>
          </a:p>
        </p:txBody>
      </p:sp>
      <p:pic>
        <p:nvPicPr>
          <p:cNvPr id="44" name="Picture 43" descr="A close up of a logo&#10;&#10;Description automatically generated">
            <a:hlinkClick r:id="rId13" action="ppaction://hlinksldjump"/>
            <a:extLst>
              <a:ext uri="{FF2B5EF4-FFF2-40B4-BE49-F238E27FC236}">
                <a16:creationId xmlns:a16="http://schemas.microsoft.com/office/drawing/2014/main" id="{A37F7624-B987-4B28-B43D-833A3B4369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0748" y="7767681"/>
            <a:ext cx="252104" cy="252104"/>
          </a:xfrm>
          <a:prstGeom prst="rect">
            <a:avLst/>
          </a:prstGeom>
        </p:spPr>
      </p:pic>
      <p:sp>
        <p:nvSpPr>
          <p:cNvPr id="45" name="TextBox 44">
            <a:extLst>
              <a:ext uri="{FF2B5EF4-FFF2-40B4-BE49-F238E27FC236}">
                <a16:creationId xmlns:a16="http://schemas.microsoft.com/office/drawing/2014/main" id="{6FC82531-DF5F-4596-91BE-0D5F53DEC94B}"/>
              </a:ext>
            </a:extLst>
          </p:cNvPr>
          <p:cNvSpPr txBox="1"/>
          <p:nvPr/>
        </p:nvSpPr>
        <p:spPr>
          <a:xfrm>
            <a:off x="930691" y="1791314"/>
            <a:ext cx="5811255" cy="1077218"/>
          </a:xfrm>
          <a:prstGeom prst="rect">
            <a:avLst/>
          </a:prstGeom>
          <a:solidFill>
            <a:srgbClr val="000000">
              <a:alpha val="50196"/>
            </a:srgbClr>
          </a:solidFill>
          <a:ln w="19050">
            <a:noFill/>
          </a:ln>
        </p:spPr>
        <p:txBody>
          <a:bodyPr wrap="square" rtlCol="0">
            <a:spAutoFit/>
          </a:bodyPr>
          <a:lstStyle/>
          <a:p>
            <a:pPr algn="just"/>
            <a:r>
              <a:rPr lang="en-IE" sz="1600" dirty="0">
                <a:solidFill>
                  <a:schemeClr val="bg1"/>
                </a:solidFill>
                <a:cs typeface="Arial" panose="020B0604020202020204" pitchFamily="34" charset="0"/>
              </a:rPr>
              <a:t>At WIT Arena, we have a variety of membership plans. Take a look at our options below to help you choose what’s best for you.</a:t>
            </a:r>
          </a:p>
          <a:p>
            <a:pPr algn="just"/>
            <a:r>
              <a:rPr lang="en-IE" sz="1600" dirty="0">
                <a:solidFill>
                  <a:schemeClr val="bg1"/>
                </a:solidFill>
                <a:cs typeface="Arial" panose="020B0604020202020204" pitchFamily="34" charset="0"/>
              </a:rPr>
              <a:t>If you have any queries or need help making your decision, feel free to contact us here.</a:t>
            </a:r>
          </a:p>
        </p:txBody>
      </p:sp>
      <p:sp>
        <p:nvSpPr>
          <p:cNvPr id="16" name="TextBox 15">
            <a:extLst>
              <a:ext uri="{FF2B5EF4-FFF2-40B4-BE49-F238E27FC236}">
                <a16:creationId xmlns:a16="http://schemas.microsoft.com/office/drawing/2014/main" id="{828037E0-7F32-427D-B0B6-B4C01BC79126}"/>
              </a:ext>
            </a:extLst>
          </p:cNvPr>
          <p:cNvSpPr txBox="1"/>
          <p:nvPr/>
        </p:nvSpPr>
        <p:spPr>
          <a:xfrm>
            <a:off x="942724" y="8719844"/>
            <a:ext cx="5811255" cy="584775"/>
          </a:xfrm>
          <a:prstGeom prst="rect">
            <a:avLst/>
          </a:prstGeom>
          <a:solidFill>
            <a:srgbClr val="000000">
              <a:alpha val="50196"/>
            </a:srgbClr>
          </a:solidFill>
          <a:ln w="19050">
            <a:noFill/>
          </a:ln>
        </p:spPr>
        <p:txBody>
          <a:bodyPr wrap="square" rtlCol="0">
            <a:spAutoFit/>
          </a:bodyPr>
          <a:lstStyle/>
          <a:p>
            <a:pPr algn="just"/>
            <a:r>
              <a:rPr lang="en-IE" sz="1600" dirty="0">
                <a:solidFill>
                  <a:schemeClr val="bg1"/>
                </a:solidFill>
                <a:cs typeface="Arial" panose="020B0604020202020204" pitchFamily="34" charset="0"/>
              </a:rPr>
              <a:t>To renew or manage current membership plans directly from our app, </a:t>
            </a:r>
            <a:r>
              <a:rPr lang="en-IE" sz="1600" b="1" i="1" u="sng" dirty="0">
                <a:solidFill>
                  <a:schemeClr val="bg1"/>
                </a:solidFill>
                <a:cs typeface="Arial" panose="020B0604020202020204" pitchFamily="34" charset="0"/>
              </a:rPr>
              <a:t>create an account with us here.</a:t>
            </a:r>
          </a:p>
        </p:txBody>
      </p:sp>
    </p:spTree>
    <p:extLst>
      <p:ext uri="{BB962C8B-B14F-4D97-AF65-F5344CB8AC3E}">
        <p14:creationId xmlns:p14="http://schemas.microsoft.com/office/powerpoint/2010/main" val="72656565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7" name="Picture 26" descr="A picture containing drawing&#10;&#10;Description automatically generated">
            <a:extLst>
              <a:ext uri="{FF2B5EF4-FFF2-40B4-BE49-F238E27FC236}">
                <a16:creationId xmlns:a16="http://schemas.microsoft.com/office/drawing/2014/main" id="{2B4E4302-F295-4D79-8BE3-8EB98CAB85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4917" y="1943253"/>
            <a:ext cx="5098740" cy="1419379"/>
          </a:xfrm>
          <a:prstGeom prst="rect">
            <a:avLst/>
          </a:prstGeom>
          <a:ln w="38100">
            <a:solidFill>
              <a:schemeClr val="bg1"/>
            </a:solidFill>
          </a:ln>
        </p:spPr>
      </p:pic>
      <p:pic>
        <p:nvPicPr>
          <p:cNvPr id="33" name="Picture 32" descr="A screenshot of a cell phone&#10;&#10;Description automatically generated">
            <a:extLst>
              <a:ext uri="{FF2B5EF4-FFF2-40B4-BE49-F238E27FC236}">
                <a16:creationId xmlns:a16="http://schemas.microsoft.com/office/drawing/2014/main" id="{64D91232-D64C-4757-A3D1-D13A3276AE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5684" y="3252787"/>
            <a:ext cx="4857525" cy="7538387"/>
          </a:xfrm>
          <a:prstGeom prst="rect">
            <a:avLst/>
          </a:prstGeom>
          <a:effectLst>
            <a:outerShdw blurRad="63500" sx="102000" sy="102000" algn="ctr" rotWithShape="0">
              <a:prstClr val="black">
                <a:alpha val="40000"/>
              </a:prstClr>
            </a:outerShdw>
          </a:effectLst>
        </p:spPr>
      </p:pic>
      <p:sp>
        <p:nvSpPr>
          <p:cNvPr id="7" name="TextBox 6">
            <a:hlinkClick r:id="rId9" action="ppaction://hlinksldjump"/>
            <a:extLst>
              <a:ext uri="{FF2B5EF4-FFF2-40B4-BE49-F238E27FC236}">
                <a16:creationId xmlns:a16="http://schemas.microsoft.com/office/drawing/2014/main" id="{409AC8ED-15BC-42AE-B899-720E4F05FEFB}"/>
              </a:ext>
            </a:extLst>
          </p:cNvPr>
          <p:cNvSpPr txBox="1"/>
          <p:nvPr/>
        </p:nvSpPr>
        <p:spPr>
          <a:xfrm>
            <a:off x="3201179" y="2914233"/>
            <a:ext cx="87552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Details</a:t>
            </a:r>
          </a:p>
        </p:txBody>
      </p:sp>
      <p:pic>
        <p:nvPicPr>
          <p:cNvPr id="8" name="Picture 7" descr="A close up of a logo&#10;&#10;Description automatically generated">
            <a:hlinkClick r:id="rId9" action="ppaction://hlinksldjump"/>
            <a:extLst>
              <a:ext uri="{FF2B5EF4-FFF2-40B4-BE49-F238E27FC236}">
                <a16:creationId xmlns:a16="http://schemas.microsoft.com/office/drawing/2014/main" id="{F7D46D46-2391-4458-A294-56796B5A30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0800000">
            <a:off x="4010334" y="2957458"/>
            <a:ext cx="252104" cy="25210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53038144-703F-442E-9323-6E26898046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4917" y="11129728"/>
            <a:ext cx="5098740" cy="1411705"/>
          </a:xfrm>
          <a:prstGeom prst="rect">
            <a:avLst/>
          </a:prstGeom>
          <a:ln w="38100">
            <a:solidFill>
              <a:schemeClr val="bg1"/>
            </a:solidFill>
          </a:ln>
        </p:spPr>
      </p:pic>
      <p:sp>
        <p:nvSpPr>
          <p:cNvPr id="6" name="Rectangle: Rounded Corners 5">
            <a:hlinkClick r:id="rId12" action="ppaction://hlinksldjump"/>
            <a:extLst>
              <a:ext uri="{FF2B5EF4-FFF2-40B4-BE49-F238E27FC236}">
                <a16:creationId xmlns:a16="http://schemas.microsoft.com/office/drawing/2014/main" id="{6076D9C4-CEEE-4DEA-838B-A2A95AB3106C}"/>
              </a:ext>
            </a:extLst>
          </p:cNvPr>
          <p:cNvSpPr/>
          <p:nvPr/>
        </p:nvSpPr>
        <p:spPr>
          <a:xfrm>
            <a:off x="2893325" y="9906837"/>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4" name="TextBox 3">
            <a:hlinkClick r:id="rId12" action="ppaction://hlinksldjump"/>
            <a:extLst>
              <a:ext uri="{FF2B5EF4-FFF2-40B4-BE49-F238E27FC236}">
                <a16:creationId xmlns:a16="http://schemas.microsoft.com/office/drawing/2014/main" id="{160D6734-4D89-4435-8D5A-039122814CAA}"/>
              </a:ext>
            </a:extLst>
          </p:cNvPr>
          <p:cNvSpPr txBox="1"/>
          <p:nvPr/>
        </p:nvSpPr>
        <p:spPr>
          <a:xfrm>
            <a:off x="2964478" y="10089638"/>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START NOW</a:t>
            </a:r>
          </a:p>
        </p:txBody>
      </p:sp>
    </p:spTree>
    <p:extLst>
      <p:ext uri="{BB962C8B-B14F-4D97-AF65-F5344CB8AC3E}">
        <p14:creationId xmlns:p14="http://schemas.microsoft.com/office/powerpoint/2010/main" val="362013239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7" name="Picture 26" descr="A picture containing drawing&#10;&#10;Description automatically generated">
            <a:extLst>
              <a:ext uri="{FF2B5EF4-FFF2-40B4-BE49-F238E27FC236}">
                <a16:creationId xmlns:a16="http://schemas.microsoft.com/office/drawing/2014/main" id="{2B4E4302-F295-4D79-8BE3-8EB98CAB85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4918" y="1943253"/>
            <a:ext cx="5098740" cy="1419379"/>
          </a:xfrm>
          <a:prstGeom prst="rect">
            <a:avLst/>
          </a:prstGeom>
          <a:ln w="38100">
            <a:solidFill>
              <a:schemeClr val="bg1"/>
            </a:solidFill>
          </a:ln>
        </p:spPr>
      </p:pic>
      <p:sp>
        <p:nvSpPr>
          <p:cNvPr id="34" name="TextBox 33">
            <a:hlinkClick r:id="rId8" action="ppaction://hlinksldjump"/>
            <a:extLst>
              <a:ext uri="{FF2B5EF4-FFF2-40B4-BE49-F238E27FC236}">
                <a16:creationId xmlns:a16="http://schemas.microsoft.com/office/drawing/2014/main" id="{B3EA2FF1-2925-434F-83C5-D6B6E250888E}"/>
              </a:ext>
            </a:extLst>
          </p:cNvPr>
          <p:cNvSpPr txBox="1"/>
          <p:nvPr/>
        </p:nvSpPr>
        <p:spPr>
          <a:xfrm>
            <a:off x="3207529" y="2922478"/>
            <a:ext cx="87552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Details</a:t>
            </a:r>
          </a:p>
        </p:txBody>
      </p:sp>
      <p:pic>
        <p:nvPicPr>
          <p:cNvPr id="36" name="Picture 35" descr="A close up of a logo&#10;&#10;Description automatically generated">
            <a:hlinkClick r:id="rId8" action="ppaction://hlinksldjump"/>
            <a:extLst>
              <a:ext uri="{FF2B5EF4-FFF2-40B4-BE49-F238E27FC236}">
                <a16:creationId xmlns:a16="http://schemas.microsoft.com/office/drawing/2014/main" id="{EE710DE4-8068-410E-9642-A64245A5F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6684" y="2965703"/>
            <a:ext cx="252104" cy="252104"/>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31A0EE2A-CE74-4A5F-BAA6-32D9D6B331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4918" y="3843522"/>
            <a:ext cx="5098740" cy="1411705"/>
          </a:xfrm>
          <a:prstGeom prst="rect">
            <a:avLst/>
          </a:prstGeom>
          <a:ln w="38100">
            <a:solidFill>
              <a:schemeClr val="bg1"/>
            </a:solidFill>
          </a:ln>
        </p:spPr>
      </p:pic>
      <p:sp>
        <p:nvSpPr>
          <p:cNvPr id="39" name="TextBox 38">
            <a:hlinkClick r:id="rId11" action="ppaction://hlinksldjump"/>
            <a:extLst>
              <a:ext uri="{FF2B5EF4-FFF2-40B4-BE49-F238E27FC236}">
                <a16:creationId xmlns:a16="http://schemas.microsoft.com/office/drawing/2014/main" id="{DADD1A30-9B97-4FBF-82D2-E2DA44623FFE}"/>
              </a:ext>
            </a:extLst>
          </p:cNvPr>
          <p:cNvSpPr txBox="1"/>
          <p:nvPr/>
        </p:nvSpPr>
        <p:spPr>
          <a:xfrm>
            <a:off x="3207529" y="4778989"/>
            <a:ext cx="87552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Details</a:t>
            </a:r>
          </a:p>
        </p:txBody>
      </p:sp>
      <p:pic>
        <p:nvPicPr>
          <p:cNvPr id="40" name="Picture 39" descr="A close up of a logo&#10;&#10;Description automatically generated">
            <a:hlinkClick r:id="rId11" action="ppaction://hlinksldjump"/>
            <a:extLst>
              <a:ext uri="{FF2B5EF4-FFF2-40B4-BE49-F238E27FC236}">
                <a16:creationId xmlns:a16="http://schemas.microsoft.com/office/drawing/2014/main" id="{7B3E0090-622B-46A2-B7EE-DDEB06F1D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016684" y="4822214"/>
            <a:ext cx="252104" cy="252104"/>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88727488-C2DE-40B0-B50C-08E5D55313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4228" y="5160768"/>
            <a:ext cx="4660120" cy="7618926"/>
          </a:xfrm>
          <a:prstGeom prst="rect">
            <a:avLst/>
          </a:prstGeom>
          <a:effectLst>
            <a:outerShdw blurRad="63500" sx="102000" sy="102000" algn="ctr" rotWithShape="0">
              <a:prstClr val="black">
                <a:alpha val="40000"/>
              </a:prstClr>
            </a:outerShdw>
          </a:effectLst>
        </p:spPr>
      </p:pic>
      <p:sp>
        <p:nvSpPr>
          <p:cNvPr id="13" name="Rectangle: Rounded Corners 12">
            <a:hlinkClick r:id="rId13" action="ppaction://hlinksldjump"/>
            <a:extLst>
              <a:ext uri="{FF2B5EF4-FFF2-40B4-BE49-F238E27FC236}">
                <a16:creationId xmlns:a16="http://schemas.microsoft.com/office/drawing/2014/main" id="{C4027AB1-643F-49EC-B0EC-8656156D0331}"/>
              </a:ext>
            </a:extLst>
          </p:cNvPr>
          <p:cNvSpPr/>
          <p:nvPr/>
        </p:nvSpPr>
        <p:spPr>
          <a:xfrm>
            <a:off x="2906973" y="11809144"/>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14" name="TextBox 13">
            <a:hlinkClick r:id="rId13" action="ppaction://hlinksldjump"/>
            <a:extLst>
              <a:ext uri="{FF2B5EF4-FFF2-40B4-BE49-F238E27FC236}">
                <a16:creationId xmlns:a16="http://schemas.microsoft.com/office/drawing/2014/main" id="{52A56834-0B98-4A32-8FB5-3A9DE90D86AC}"/>
              </a:ext>
            </a:extLst>
          </p:cNvPr>
          <p:cNvSpPr txBox="1"/>
          <p:nvPr/>
        </p:nvSpPr>
        <p:spPr>
          <a:xfrm>
            <a:off x="2978126" y="11991945"/>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START NOW</a:t>
            </a:r>
          </a:p>
        </p:txBody>
      </p:sp>
    </p:spTree>
    <p:extLst>
      <p:ext uri="{BB962C8B-B14F-4D97-AF65-F5344CB8AC3E}">
        <p14:creationId xmlns:p14="http://schemas.microsoft.com/office/powerpoint/2010/main" val="9333387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7" name="Picture 26" descr="A picture containing drawing&#10;&#10;Description automatically generated">
            <a:extLst>
              <a:ext uri="{FF2B5EF4-FFF2-40B4-BE49-F238E27FC236}">
                <a16:creationId xmlns:a16="http://schemas.microsoft.com/office/drawing/2014/main" id="{2B4E4302-F295-4D79-8BE3-8EB98CAB85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4918" y="1943253"/>
            <a:ext cx="5098740" cy="1419379"/>
          </a:xfrm>
          <a:prstGeom prst="rect">
            <a:avLst/>
          </a:prstGeom>
          <a:ln w="38100">
            <a:solidFill>
              <a:schemeClr val="bg1"/>
            </a:solidFill>
          </a:ln>
        </p:spPr>
      </p:pic>
      <p:sp>
        <p:nvSpPr>
          <p:cNvPr id="34" name="TextBox 33">
            <a:hlinkClick r:id="rId8" action="ppaction://hlinksldjump"/>
            <a:extLst>
              <a:ext uri="{FF2B5EF4-FFF2-40B4-BE49-F238E27FC236}">
                <a16:creationId xmlns:a16="http://schemas.microsoft.com/office/drawing/2014/main" id="{B3EA2FF1-2925-434F-83C5-D6B6E250888E}"/>
              </a:ext>
            </a:extLst>
          </p:cNvPr>
          <p:cNvSpPr txBox="1"/>
          <p:nvPr/>
        </p:nvSpPr>
        <p:spPr>
          <a:xfrm>
            <a:off x="3207529" y="2922478"/>
            <a:ext cx="87552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Details</a:t>
            </a:r>
          </a:p>
        </p:txBody>
      </p:sp>
      <p:pic>
        <p:nvPicPr>
          <p:cNvPr id="36" name="Picture 35" descr="A close up of a logo&#10;&#10;Description automatically generated">
            <a:hlinkClick r:id="rId8" action="ppaction://hlinksldjump"/>
            <a:extLst>
              <a:ext uri="{FF2B5EF4-FFF2-40B4-BE49-F238E27FC236}">
                <a16:creationId xmlns:a16="http://schemas.microsoft.com/office/drawing/2014/main" id="{EE710DE4-8068-410E-9642-A64245A5F1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6684" y="2965703"/>
            <a:ext cx="252104" cy="252104"/>
          </a:xfrm>
          <a:prstGeom prst="rect">
            <a:avLst/>
          </a:prstGeom>
        </p:spPr>
      </p:pic>
      <p:pic>
        <p:nvPicPr>
          <p:cNvPr id="38" name="Picture 37" descr="A picture containing drawing&#10;&#10;Description automatically generated">
            <a:extLst>
              <a:ext uri="{FF2B5EF4-FFF2-40B4-BE49-F238E27FC236}">
                <a16:creationId xmlns:a16="http://schemas.microsoft.com/office/drawing/2014/main" id="{31A0EE2A-CE74-4A5F-BAA6-32D9D6B331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4918" y="3843522"/>
            <a:ext cx="5098740" cy="1411705"/>
          </a:xfrm>
          <a:prstGeom prst="rect">
            <a:avLst/>
          </a:prstGeom>
          <a:ln w="38100">
            <a:solidFill>
              <a:schemeClr val="bg1"/>
            </a:solidFill>
          </a:ln>
        </p:spPr>
      </p:pic>
      <p:sp>
        <p:nvSpPr>
          <p:cNvPr id="39" name="TextBox 38">
            <a:hlinkClick r:id="rId11" action="ppaction://hlinksldjump"/>
            <a:extLst>
              <a:ext uri="{FF2B5EF4-FFF2-40B4-BE49-F238E27FC236}">
                <a16:creationId xmlns:a16="http://schemas.microsoft.com/office/drawing/2014/main" id="{DADD1A30-9B97-4FBF-82D2-E2DA44623FFE}"/>
              </a:ext>
            </a:extLst>
          </p:cNvPr>
          <p:cNvSpPr txBox="1"/>
          <p:nvPr/>
        </p:nvSpPr>
        <p:spPr>
          <a:xfrm>
            <a:off x="3207529" y="4778989"/>
            <a:ext cx="87552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Details</a:t>
            </a:r>
          </a:p>
        </p:txBody>
      </p:sp>
      <p:pic>
        <p:nvPicPr>
          <p:cNvPr id="40" name="Picture 39" descr="A close up of a logo&#10;&#10;Description automatically generated">
            <a:hlinkClick r:id="rId11" action="ppaction://hlinksldjump"/>
            <a:extLst>
              <a:ext uri="{FF2B5EF4-FFF2-40B4-BE49-F238E27FC236}">
                <a16:creationId xmlns:a16="http://schemas.microsoft.com/office/drawing/2014/main" id="{7B3E0090-622B-46A2-B7EE-DDEB06F1DD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6684" y="4822214"/>
            <a:ext cx="252104" cy="252104"/>
          </a:xfrm>
          <a:prstGeom prst="rect">
            <a:avLst/>
          </a:prstGeom>
        </p:spPr>
      </p:pic>
      <p:pic>
        <p:nvPicPr>
          <p:cNvPr id="42" name="Picture 41" descr="A picture containing drawing&#10;&#10;Description automatically generated">
            <a:extLst>
              <a:ext uri="{FF2B5EF4-FFF2-40B4-BE49-F238E27FC236}">
                <a16:creationId xmlns:a16="http://schemas.microsoft.com/office/drawing/2014/main" id="{760929AA-80AB-470E-AFB9-7A8F89A94F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4918" y="5736117"/>
            <a:ext cx="5098740" cy="1407963"/>
          </a:xfrm>
          <a:prstGeom prst="rect">
            <a:avLst/>
          </a:prstGeom>
          <a:ln w="38100">
            <a:solidFill>
              <a:schemeClr val="bg1"/>
            </a:solidFill>
          </a:ln>
        </p:spPr>
      </p:pic>
      <p:sp>
        <p:nvSpPr>
          <p:cNvPr id="43" name="TextBox 42">
            <a:hlinkClick r:id="rId13" action="ppaction://hlinksldjump"/>
            <a:extLst>
              <a:ext uri="{FF2B5EF4-FFF2-40B4-BE49-F238E27FC236}">
                <a16:creationId xmlns:a16="http://schemas.microsoft.com/office/drawing/2014/main" id="{D6D6FBB1-A51B-420E-B29A-707717C69C95}"/>
              </a:ext>
            </a:extLst>
          </p:cNvPr>
          <p:cNvSpPr txBox="1"/>
          <p:nvPr/>
        </p:nvSpPr>
        <p:spPr>
          <a:xfrm>
            <a:off x="3207529" y="6629582"/>
            <a:ext cx="87552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Details</a:t>
            </a:r>
          </a:p>
        </p:txBody>
      </p:sp>
      <p:pic>
        <p:nvPicPr>
          <p:cNvPr id="44" name="Picture 43" descr="A close up of a logo&#10;&#10;Description automatically generated">
            <a:hlinkClick r:id="rId13" action="ppaction://hlinksldjump"/>
            <a:extLst>
              <a:ext uri="{FF2B5EF4-FFF2-40B4-BE49-F238E27FC236}">
                <a16:creationId xmlns:a16="http://schemas.microsoft.com/office/drawing/2014/main" id="{A37F7624-B987-4B28-B43D-833A3B4369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016684" y="6672807"/>
            <a:ext cx="252104" cy="252104"/>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62667E91-9899-4F93-8724-D933F1F1687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73368" y="7034910"/>
            <a:ext cx="4701840" cy="4872373"/>
          </a:xfrm>
          <a:prstGeom prst="rect">
            <a:avLst/>
          </a:prstGeom>
          <a:ln w="38100">
            <a:noFill/>
          </a:ln>
          <a:effectLst>
            <a:outerShdw blurRad="63500" sx="102000" sy="102000" algn="ctr" rotWithShape="0">
              <a:prstClr val="black">
                <a:alpha val="40000"/>
              </a:prstClr>
            </a:outerShdw>
          </a:effectLst>
        </p:spPr>
      </p:pic>
      <p:sp>
        <p:nvSpPr>
          <p:cNvPr id="17" name="Rectangle: Rounded Corners 16">
            <a:hlinkClick r:id="rId15" action="ppaction://hlinksldjump"/>
            <a:extLst>
              <a:ext uri="{FF2B5EF4-FFF2-40B4-BE49-F238E27FC236}">
                <a16:creationId xmlns:a16="http://schemas.microsoft.com/office/drawing/2014/main" id="{CEE384B1-360F-4BD5-9768-BA167819BABF}"/>
              </a:ext>
            </a:extLst>
          </p:cNvPr>
          <p:cNvSpPr/>
          <p:nvPr/>
        </p:nvSpPr>
        <p:spPr>
          <a:xfrm>
            <a:off x="2906973" y="10766646"/>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18" name="TextBox 17">
            <a:hlinkClick r:id="rId15" action="ppaction://hlinksldjump"/>
            <a:extLst>
              <a:ext uri="{FF2B5EF4-FFF2-40B4-BE49-F238E27FC236}">
                <a16:creationId xmlns:a16="http://schemas.microsoft.com/office/drawing/2014/main" id="{DFFEF44C-96B3-4BF0-BA20-587E5014E1B1}"/>
              </a:ext>
            </a:extLst>
          </p:cNvPr>
          <p:cNvSpPr txBox="1"/>
          <p:nvPr/>
        </p:nvSpPr>
        <p:spPr>
          <a:xfrm>
            <a:off x="2978126" y="10949447"/>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START NOW</a:t>
            </a:r>
          </a:p>
        </p:txBody>
      </p:sp>
    </p:spTree>
    <p:extLst>
      <p:ext uri="{BB962C8B-B14F-4D97-AF65-F5344CB8AC3E}">
        <p14:creationId xmlns:p14="http://schemas.microsoft.com/office/powerpoint/2010/main" val="25365192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1"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MEMBERSHIP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342054" y="188679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hlinkClick r:id="rId3" action="ppaction://hlinksldjump"/>
            <a:extLst>
              <a:ext uri="{FF2B5EF4-FFF2-40B4-BE49-F238E27FC236}">
                <a16:creationId xmlns:a16="http://schemas.microsoft.com/office/drawing/2014/main" id="{8BD2EFE5-BE2D-46B4-AC1C-D9802E5A3E78}"/>
              </a:ext>
            </a:extLst>
          </p:cNvPr>
          <p:cNvSpPr/>
          <p:nvPr/>
        </p:nvSpPr>
        <p:spPr>
          <a:xfrm>
            <a:off x="3917353" y="7022024"/>
            <a:ext cx="233037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0" name="TextBox 29">
            <a:hlinkClick r:id="" action="ppaction://hlinkshowjump?jump=firstslide"/>
            <a:extLst>
              <a:ext uri="{FF2B5EF4-FFF2-40B4-BE49-F238E27FC236}">
                <a16:creationId xmlns:a16="http://schemas.microsoft.com/office/drawing/2014/main" id="{AB7747F7-8143-43D3-B86E-C00BA9A3457A}"/>
              </a:ext>
            </a:extLst>
          </p:cNvPr>
          <p:cNvSpPr txBox="1"/>
          <p:nvPr/>
        </p:nvSpPr>
        <p:spPr>
          <a:xfrm>
            <a:off x="4138863" y="7207715"/>
            <a:ext cx="1878684"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9" name="TextBox 8">
            <a:extLst>
              <a:ext uri="{FF2B5EF4-FFF2-40B4-BE49-F238E27FC236}">
                <a16:creationId xmlns:a16="http://schemas.microsoft.com/office/drawing/2014/main" id="{821FE232-1D95-4198-AA8E-B93AC3EE37AA}"/>
              </a:ext>
            </a:extLst>
          </p:cNvPr>
          <p:cNvSpPr txBox="1"/>
          <p:nvPr/>
        </p:nvSpPr>
        <p:spPr>
          <a:xfrm>
            <a:off x="295320" y="2193727"/>
            <a:ext cx="6267358"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Please confirm which membership plan you would like:</a:t>
            </a:r>
          </a:p>
        </p:txBody>
      </p:sp>
      <p:sp>
        <p:nvSpPr>
          <p:cNvPr id="4" name="Rectangle 3">
            <a:extLst>
              <a:ext uri="{FF2B5EF4-FFF2-40B4-BE49-F238E27FC236}">
                <a16:creationId xmlns:a16="http://schemas.microsoft.com/office/drawing/2014/main" id="{0616171C-6BA8-43A6-BDEE-FAC713A7FE26}"/>
              </a:ext>
            </a:extLst>
          </p:cNvPr>
          <p:cNvSpPr/>
          <p:nvPr/>
        </p:nvSpPr>
        <p:spPr>
          <a:xfrm>
            <a:off x="295320" y="1072397"/>
            <a:ext cx="6203555" cy="738664"/>
          </a:xfrm>
          <a:prstGeom prst="rect">
            <a:avLst/>
          </a:prstGeom>
        </p:spPr>
        <p:txBody>
          <a:bodyPr wrap="square">
            <a:spAutoFit/>
          </a:bodyPr>
          <a:lstStyle/>
          <a:p>
            <a:pPr lvl="0"/>
            <a:r>
              <a:rPr lang="en-IE" sz="1400" i="1" dirty="0">
                <a:solidFill>
                  <a:prstClr val="black"/>
                </a:solidFill>
                <a:latin typeface="Arial" panose="020B0604020202020204" pitchFamily="34" charset="0"/>
                <a:cs typeface="Arial" panose="020B0604020202020204" pitchFamily="34" charset="0"/>
              </a:rPr>
              <a:t>Become a member of the WIT Arena in a few simple steps! If you have any problems during this process, feel free to check our FAQ page or contact us here. Please note you can cancel your membership plan at any stage.</a:t>
            </a:r>
          </a:p>
        </p:txBody>
      </p:sp>
      <p:sp>
        <p:nvSpPr>
          <p:cNvPr id="15" name="Rectangle: Rounded Corners 14">
            <a:hlinkClick r:id="rId4" action="ppaction://hlinksldjump"/>
            <a:extLst>
              <a:ext uri="{FF2B5EF4-FFF2-40B4-BE49-F238E27FC236}">
                <a16:creationId xmlns:a16="http://schemas.microsoft.com/office/drawing/2014/main" id="{DBF7C084-8CA6-4CE1-A59A-7AB3DF31D393}"/>
              </a:ext>
            </a:extLst>
          </p:cNvPr>
          <p:cNvSpPr/>
          <p:nvPr/>
        </p:nvSpPr>
        <p:spPr>
          <a:xfrm>
            <a:off x="610268" y="7022024"/>
            <a:ext cx="2330378"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hlinkClick r:id="rId4" action="ppaction://hlinksldjump"/>
            <a:extLst>
              <a:ext uri="{FF2B5EF4-FFF2-40B4-BE49-F238E27FC236}">
                <a16:creationId xmlns:a16="http://schemas.microsoft.com/office/drawing/2014/main" id="{F0DCCEA6-F9DE-4E61-8138-57E711994795}"/>
              </a:ext>
            </a:extLst>
          </p:cNvPr>
          <p:cNvSpPr txBox="1"/>
          <p:nvPr/>
        </p:nvSpPr>
        <p:spPr>
          <a:xfrm>
            <a:off x="610267" y="7084603"/>
            <a:ext cx="2330379"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SEE MEMBERSHIP DETAILS</a:t>
            </a:r>
            <a:endParaRPr lang="en-IE" dirty="0">
              <a:solidFill>
                <a:schemeClr val="bg1">
                  <a:lumMod val="50000"/>
                </a:schemeClr>
              </a:solidFill>
              <a:latin typeface="Bahnschrift" panose="020B0502040204020203" pitchFamily="34" charset="0"/>
            </a:endParaRPr>
          </a:p>
        </p:txBody>
      </p:sp>
      <p:sp>
        <p:nvSpPr>
          <p:cNvPr id="31" name="Rectangle: Rounded Corners 30">
            <a:hlinkClick r:id="rId5" action="ppaction://hlinksldjump"/>
            <a:extLst>
              <a:ext uri="{FF2B5EF4-FFF2-40B4-BE49-F238E27FC236}">
                <a16:creationId xmlns:a16="http://schemas.microsoft.com/office/drawing/2014/main" id="{BC6E00BC-BCB7-4111-9BB2-E7EA0E9FCC00}"/>
              </a:ext>
            </a:extLst>
          </p:cNvPr>
          <p:cNvSpPr/>
          <p:nvPr/>
        </p:nvSpPr>
        <p:spPr>
          <a:xfrm>
            <a:off x="1660364" y="2836602"/>
            <a:ext cx="317691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TextBox 31">
            <a:hlinkClick r:id="rId5" action="ppaction://hlinksldjump"/>
            <a:extLst>
              <a:ext uri="{FF2B5EF4-FFF2-40B4-BE49-F238E27FC236}">
                <a16:creationId xmlns:a16="http://schemas.microsoft.com/office/drawing/2014/main" id="{2AC42D54-BA8D-4B4F-9B1D-5BA0DA10427A}"/>
              </a:ext>
            </a:extLst>
          </p:cNvPr>
          <p:cNvSpPr txBox="1"/>
          <p:nvPr/>
        </p:nvSpPr>
        <p:spPr>
          <a:xfrm>
            <a:off x="1845401" y="2899181"/>
            <a:ext cx="2806843"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MONTHLY</a:t>
            </a:r>
          </a:p>
          <a:p>
            <a:pPr algn="ctr"/>
            <a:r>
              <a:rPr lang="en-IE" sz="1600" dirty="0">
                <a:solidFill>
                  <a:schemeClr val="bg1">
                    <a:lumMod val="50000"/>
                  </a:schemeClr>
                </a:solidFill>
                <a:latin typeface="Bahnschrift" panose="020B0502040204020203" pitchFamily="34" charset="0"/>
              </a:rPr>
              <a:t> €39 per month </a:t>
            </a:r>
            <a:endParaRPr lang="en-IE" dirty="0">
              <a:solidFill>
                <a:schemeClr val="bg1">
                  <a:lumMod val="50000"/>
                </a:schemeClr>
              </a:solidFill>
              <a:latin typeface="Bahnschrift" panose="020B0502040204020203" pitchFamily="34" charset="0"/>
            </a:endParaRPr>
          </a:p>
        </p:txBody>
      </p:sp>
      <p:sp>
        <p:nvSpPr>
          <p:cNvPr id="33" name="Rectangle: Rounded Corners 32">
            <a:hlinkClick r:id="rId5" action="ppaction://hlinksldjump"/>
            <a:extLst>
              <a:ext uri="{FF2B5EF4-FFF2-40B4-BE49-F238E27FC236}">
                <a16:creationId xmlns:a16="http://schemas.microsoft.com/office/drawing/2014/main" id="{A3B5C89D-64B8-4F2E-B090-66C216A0C97A}"/>
              </a:ext>
            </a:extLst>
          </p:cNvPr>
          <p:cNvSpPr/>
          <p:nvPr/>
        </p:nvSpPr>
        <p:spPr>
          <a:xfrm>
            <a:off x="1660364" y="3867727"/>
            <a:ext cx="317691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hlinkClick r:id="rId5" action="ppaction://hlinksldjump"/>
            <a:extLst>
              <a:ext uri="{FF2B5EF4-FFF2-40B4-BE49-F238E27FC236}">
                <a16:creationId xmlns:a16="http://schemas.microsoft.com/office/drawing/2014/main" id="{9AEB6ACE-D5AE-431C-B46F-F73E73F51B0D}"/>
              </a:ext>
            </a:extLst>
          </p:cNvPr>
          <p:cNvSpPr txBox="1"/>
          <p:nvPr/>
        </p:nvSpPr>
        <p:spPr>
          <a:xfrm>
            <a:off x="1845401" y="3930306"/>
            <a:ext cx="2806843"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PRIVATE</a:t>
            </a:r>
          </a:p>
          <a:p>
            <a:pPr algn="ctr"/>
            <a:r>
              <a:rPr lang="en-IE" sz="1600" dirty="0">
                <a:solidFill>
                  <a:schemeClr val="bg1">
                    <a:lumMod val="50000"/>
                  </a:schemeClr>
                </a:solidFill>
                <a:latin typeface="Bahnschrift" panose="020B0502040204020203" pitchFamily="34" charset="0"/>
              </a:rPr>
              <a:t> €299 per year </a:t>
            </a:r>
            <a:endParaRPr lang="en-IE" dirty="0">
              <a:solidFill>
                <a:schemeClr val="bg1">
                  <a:lumMod val="50000"/>
                </a:schemeClr>
              </a:solidFill>
              <a:latin typeface="Bahnschrift" panose="020B0502040204020203" pitchFamily="34" charset="0"/>
            </a:endParaRPr>
          </a:p>
        </p:txBody>
      </p:sp>
      <p:sp>
        <p:nvSpPr>
          <p:cNvPr id="35" name="Rectangle: Rounded Corners 34">
            <a:hlinkClick r:id="rId6" action="ppaction://hlinksldjump"/>
            <a:extLst>
              <a:ext uri="{FF2B5EF4-FFF2-40B4-BE49-F238E27FC236}">
                <a16:creationId xmlns:a16="http://schemas.microsoft.com/office/drawing/2014/main" id="{D06C1E82-043D-4D31-BD4E-775805C9109A}"/>
              </a:ext>
            </a:extLst>
          </p:cNvPr>
          <p:cNvSpPr/>
          <p:nvPr/>
        </p:nvSpPr>
        <p:spPr>
          <a:xfrm>
            <a:off x="1660364" y="4903196"/>
            <a:ext cx="317691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TextBox 35">
            <a:hlinkClick r:id="rId6" action="ppaction://hlinksldjump"/>
            <a:extLst>
              <a:ext uri="{FF2B5EF4-FFF2-40B4-BE49-F238E27FC236}">
                <a16:creationId xmlns:a16="http://schemas.microsoft.com/office/drawing/2014/main" id="{6C98E9E2-89A7-4414-8C9F-64B53B0ADC3F}"/>
              </a:ext>
            </a:extLst>
          </p:cNvPr>
          <p:cNvSpPr txBox="1"/>
          <p:nvPr/>
        </p:nvSpPr>
        <p:spPr>
          <a:xfrm>
            <a:off x="1845401" y="4965775"/>
            <a:ext cx="2806843"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STUDENT*</a:t>
            </a:r>
          </a:p>
          <a:p>
            <a:pPr algn="ctr"/>
            <a:r>
              <a:rPr lang="en-IE" sz="1600" dirty="0">
                <a:solidFill>
                  <a:schemeClr val="bg1">
                    <a:lumMod val="50000"/>
                  </a:schemeClr>
                </a:solidFill>
                <a:latin typeface="Bahnschrift" panose="020B0502040204020203" pitchFamily="34" charset="0"/>
              </a:rPr>
              <a:t> €150 per year </a:t>
            </a:r>
            <a:endParaRPr lang="en-IE" dirty="0">
              <a:solidFill>
                <a:schemeClr val="bg1">
                  <a:lumMod val="50000"/>
                </a:schemeClr>
              </a:solidFill>
              <a:latin typeface="Bahnschrift" panose="020B0502040204020203" pitchFamily="34" charset="0"/>
            </a:endParaRPr>
          </a:p>
        </p:txBody>
      </p:sp>
      <p:sp>
        <p:nvSpPr>
          <p:cNvPr id="37" name="Rectangle 36">
            <a:extLst>
              <a:ext uri="{FF2B5EF4-FFF2-40B4-BE49-F238E27FC236}">
                <a16:creationId xmlns:a16="http://schemas.microsoft.com/office/drawing/2014/main" id="{981B9CF8-0D47-4026-AC62-C943E9D8D8E0}"/>
              </a:ext>
            </a:extLst>
          </p:cNvPr>
          <p:cNvSpPr/>
          <p:nvPr/>
        </p:nvSpPr>
        <p:spPr>
          <a:xfrm>
            <a:off x="1171669" y="5646642"/>
            <a:ext cx="4154305" cy="461665"/>
          </a:xfrm>
          <a:prstGeom prst="rect">
            <a:avLst/>
          </a:prstGeom>
        </p:spPr>
        <p:txBody>
          <a:bodyPr wrap="square">
            <a:spAutoFit/>
          </a:bodyPr>
          <a:lstStyle/>
          <a:p>
            <a:pPr lvl="0" algn="ctr"/>
            <a:r>
              <a:rPr lang="en-IE" sz="1200" i="1" dirty="0">
                <a:solidFill>
                  <a:schemeClr val="bg1">
                    <a:lumMod val="50000"/>
                  </a:schemeClr>
                </a:solidFill>
                <a:latin typeface="Arial" panose="020B0604020202020204" pitchFamily="34" charset="0"/>
                <a:cs typeface="Arial" panose="020B0604020202020204" pitchFamily="34" charset="0"/>
              </a:rPr>
              <a:t>*You will be asked to provide your student number and course / institute details for this type of membership</a:t>
            </a:r>
          </a:p>
        </p:txBody>
      </p:sp>
    </p:spTree>
    <p:extLst>
      <p:ext uri="{BB962C8B-B14F-4D97-AF65-F5344CB8AC3E}">
        <p14:creationId xmlns:p14="http://schemas.microsoft.com/office/powerpoint/2010/main" val="147617305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MEMBERSHIP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342054" y="188679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hlinkClick r:id="rId3" action="ppaction://hlinksldjump"/>
            <a:extLst>
              <a:ext uri="{FF2B5EF4-FFF2-40B4-BE49-F238E27FC236}">
                <a16:creationId xmlns:a16="http://schemas.microsoft.com/office/drawing/2014/main" id="{8BD2EFE5-BE2D-46B4-AC1C-D9802E5A3E78}"/>
              </a:ext>
            </a:extLst>
          </p:cNvPr>
          <p:cNvSpPr/>
          <p:nvPr/>
        </p:nvSpPr>
        <p:spPr>
          <a:xfrm>
            <a:off x="4059751" y="8637396"/>
            <a:ext cx="233037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0" name="TextBox 29">
            <a:hlinkClick r:id="" action="ppaction://hlinkshowjump?jump=firstslide"/>
            <a:extLst>
              <a:ext uri="{FF2B5EF4-FFF2-40B4-BE49-F238E27FC236}">
                <a16:creationId xmlns:a16="http://schemas.microsoft.com/office/drawing/2014/main" id="{AB7747F7-8143-43D3-B86E-C00BA9A3457A}"/>
              </a:ext>
            </a:extLst>
          </p:cNvPr>
          <p:cNvSpPr txBox="1"/>
          <p:nvPr/>
        </p:nvSpPr>
        <p:spPr>
          <a:xfrm>
            <a:off x="4281261" y="8823087"/>
            <a:ext cx="1878684"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9" name="TextBox 8">
            <a:extLst>
              <a:ext uri="{FF2B5EF4-FFF2-40B4-BE49-F238E27FC236}">
                <a16:creationId xmlns:a16="http://schemas.microsoft.com/office/drawing/2014/main" id="{821FE232-1D95-4198-AA8E-B93AC3EE37AA}"/>
              </a:ext>
            </a:extLst>
          </p:cNvPr>
          <p:cNvSpPr txBox="1"/>
          <p:nvPr/>
        </p:nvSpPr>
        <p:spPr>
          <a:xfrm>
            <a:off x="295320" y="2085482"/>
            <a:ext cx="6267358" cy="646331"/>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Please enter the following details regarding your current study:</a:t>
            </a:r>
          </a:p>
        </p:txBody>
      </p:sp>
      <p:sp>
        <p:nvSpPr>
          <p:cNvPr id="4" name="Rectangle 3">
            <a:extLst>
              <a:ext uri="{FF2B5EF4-FFF2-40B4-BE49-F238E27FC236}">
                <a16:creationId xmlns:a16="http://schemas.microsoft.com/office/drawing/2014/main" id="{0616171C-6BA8-43A6-BDEE-FAC713A7FE26}"/>
              </a:ext>
            </a:extLst>
          </p:cNvPr>
          <p:cNvSpPr/>
          <p:nvPr/>
        </p:nvSpPr>
        <p:spPr>
          <a:xfrm>
            <a:off x="295320" y="1072397"/>
            <a:ext cx="6203555" cy="738664"/>
          </a:xfrm>
          <a:prstGeom prst="rect">
            <a:avLst/>
          </a:prstGeom>
        </p:spPr>
        <p:txBody>
          <a:bodyPr wrap="square">
            <a:spAutoFit/>
          </a:bodyPr>
          <a:lstStyle/>
          <a:p>
            <a:pPr lvl="0"/>
            <a:r>
              <a:rPr lang="en-IE" sz="1400" i="1" dirty="0">
                <a:solidFill>
                  <a:prstClr val="black"/>
                </a:solidFill>
                <a:latin typeface="Arial" panose="020B0604020202020204" pitchFamily="34" charset="0"/>
                <a:cs typeface="Arial" panose="020B0604020202020204" pitchFamily="34" charset="0"/>
              </a:rPr>
              <a:t>Become a member of the WIT Arena in a few simple steps! If you have any problems during this process, feel free to check our FAQ page or contact us here. Please note you can cancel your membership plan at any stage.</a:t>
            </a:r>
          </a:p>
        </p:txBody>
      </p:sp>
      <p:sp>
        <p:nvSpPr>
          <p:cNvPr id="15" name="Rectangle: Rounded Corners 14">
            <a:hlinkClick r:id="rId4" action="ppaction://hlinksldjump"/>
            <a:extLst>
              <a:ext uri="{FF2B5EF4-FFF2-40B4-BE49-F238E27FC236}">
                <a16:creationId xmlns:a16="http://schemas.microsoft.com/office/drawing/2014/main" id="{DBF7C084-8CA6-4CE1-A59A-7AB3DF31D393}"/>
              </a:ext>
            </a:extLst>
          </p:cNvPr>
          <p:cNvSpPr/>
          <p:nvPr/>
        </p:nvSpPr>
        <p:spPr>
          <a:xfrm>
            <a:off x="752666" y="8637396"/>
            <a:ext cx="2330378"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hlinkClick r:id="rId4" action="ppaction://hlinksldjump"/>
            <a:extLst>
              <a:ext uri="{FF2B5EF4-FFF2-40B4-BE49-F238E27FC236}">
                <a16:creationId xmlns:a16="http://schemas.microsoft.com/office/drawing/2014/main" id="{F0DCCEA6-F9DE-4E61-8138-57E711994795}"/>
              </a:ext>
            </a:extLst>
          </p:cNvPr>
          <p:cNvSpPr txBox="1"/>
          <p:nvPr/>
        </p:nvSpPr>
        <p:spPr>
          <a:xfrm>
            <a:off x="752666" y="8823086"/>
            <a:ext cx="2330379"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PROCEED</a:t>
            </a:r>
            <a:endParaRPr lang="en-IE" dirty="0">
              <a:solidFill>
                <a:schemeClr val="bg1">
                  <a:lumMod val="50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A495CC71-4707-408A-AED0-35A0DCA0E555}"/>
              </a:ext>
            </a:extLst>
          </p:cNvPr>
          <p:cNvSpPr txBox="1"/>
          <p:nvPr/>
        </p:nvSpPr>
        <p:spPr>
          <a:xfrm>
            <a:off x="340857" y="2843517"/>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Name of University / Institute*</a:t>
            </a:r>
          </a:p>
        </p:txBody>
      </p:sp>
      <p:sp>
        <p:nvSpPr>
          <p:cNvPr id="20" name="Rectangle: Rounded Corners 19">
            <a:extLst>
              <a:ext uri="{FF2B5EF4-FFF2-40B4-BE49-F238E27FC236}">
                <a16:creationId xmlns:a16="http://schemas.microsoft.com/office/drawing/2014/main" id="{3CB7CB33-C474-458B-B548-22F4C0F1D650}"/>
              </a:ext>
            </a:extLst>
          </p:cNvPr>
          <p:cNvSpPr/>
          <p:nvPr/>
        </p:nvSpPr>
        <p:spPr>
          <a:xfrm>
            <a:off x="407801" y="3205573"/>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TextBox 24">
            <a:extLst>
              <a:ext uri="{FF2B5EF4-FFF2-40B4-BE49-F238E27FC236}">
                <a16:creationId xmlns:a16="http://schemas.microsoft.com/office/drawing/2014/main" id="{E71E07CA-4688-4082-99C4-5D5D9BAA6731}"/>
              </a:ext>
            </a:extLst>
          </p:cNvPr>
          <p:cNvSpPr txBox="1"/>
          <p:nvPr/>
        </p:nvSpPr>
        <p:spPr>
          <a:xfrm>
            <a:off x="386640" y="3883312"/>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Course Title*</a:t>
            </a:r>
          </a:p>
        </p:txBody>
      </p:sp>
      <p:sp>
        <p:nvSpPr>
          <p:cNvPr id="26" name="Rectangle: Rounded Corners 25">
            <a:extLst>
              <a:ext uri="{FF2B5EF4-FFF2-40B4-BE49-F238E27FC236}">
                <a16:creationId xmlns:a16="http://schemas.microsoft.com/office/drawing/2014/main" id="{788334BC-E545-4837-9AD0-E1A998783B58}"/>
              </a:ext>
            </a:extLst>
          </p:cNvPr>
          <p:cNvSpPr/>
          <p:nvPr/>
        </p:nvSpPr>
        <p:spPr>
          <a:xfrm>
            <a:off x="432423" y="4236247"/>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30">
            <a:extLst>
              <a:ext uri="{FF2B5EF4-FFF2-40B4-BE49-F238E27FC236}">
                <a16:creationId xmlns:a16="http://schemas.microsoft.com/office/drawing/2014/main" id="{CC242851-2273-48F0-9947-F2532A532A70}"/>
              </a:ext>
            </a:extLst>
          </p:cNvPr>
          <p:cNvSpPr txBox="1"/>
          <p:nvPr/>
        </p:nvSpPr>
        <p:spPr>
          <a:xfrm>
            <a:off x="386640" y="4856046"/>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Year of Entry*</a:t>
            </a:r>
          </a:p>
        </p:txBody>
      </p:sp>
      <p:sp>
        <p:nvSpPr>
          <p:cNvPr id="32" name="Rectangle: Rounded Corners 31">
            <a:extLst>
              <a:ext uri="{FF2B5EF4-FFF2-40B4-BE49-F238E27FC236}">
                <a16:creationId xmlns:a16="http://schemas.microsoft.com/office/drawing/2014/main" id="{17AA453E-0330-40C3-9197-CC0D3663C060}"/>
              </a:ext>
            </a:extLst>
          </p:cNvPr>
          <p:cNvSpPr/>
          <p:nvPr/>
        </p:nvSpPr>
        <p:spPr>
          <a:xfrm>
            <a:off x="432423" y="5208981"/>
            <a:ext cx="2881202"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31BADFBB-701D-49C9-8A91-8C7C4EEFFC4C}"/>
              </a:ext>
            </a:extLst>
          </p:cNvPr>
          <p:cNvSpPr txBox="1"/>
          <p:nvPr/>
        </p:nvSpPr>
        <p:spPr>
          <a:xfrm>
            <a:off x="3717758" y="4830726"/>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Expected Year of Graduation*</a:t>
            </a:r>
          </a:p>
        </p:txBody>
      </p:sp>
      <p:sp>
        <p:nvSpPr>
          <p:cNvPr id="34" name="Rectangle: Rounded Corners 33">
            <a:extLst>
              <a:ext uri="{FF2B5EF4-FFF2-40B4-BE49-F238E27FC236}">
                <a16:creationId xmlns:a16="http://schemas.microsoft.com/office/drawing/2014/main" id="{FB632844-29D5-45DC-B520-94E326438B9F}"/>
              </a:ext>
            </a:extLst>
          </p:cNvPr>
          <p:cNvSpPr/>
          <p:nvPr/>
        </p:nvSpPr>
        <p:spPr>
          <a:xfrm>
            <a:off x="3763541" y="5183661"/>
            <a:ext cx="2881202"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TextBox 34">
            <a:extLst>
              <a:ext uri="{FF2B5EF4-FFF2-40B4-BE49-F238E27FC236}">
                <a16:creationId xmlns:a16="http://schemas.microsoft.com/office/drawing/2014/main" id="{F9FBC7C1-E0CE-401F-904E-D95679901A17}"/>
              </a:ext>
            </a:extLst>
          </p:cNvPr>
          <p:cNvSpPr txBox="1"/>
          <p:nvPr/>
        </p:nvSpPr>
        <p:spPr>
          <a:xfrm>
            <a:off x="489032" y="5274880"/>
            <a:ext cx="1916363" cy="338554"/>
          </a:xfrm>
          <a:prstGeom prst="rect">
            <a:avLst/>
          </a:prstGeom>
          <a:noFill/>
        </p:spPr>
        <p:txBody>
          <a:bodyPr wrap="square" rtlCol="0">
            <a:spAutoFit/>
          </a:bodyPr>
          <a:lstStyle/>
          <a:p>
            <a:r>
              <a:rPr lang="en-IE" sz="1600" i="1" dirty="0">
                <a:solidFill>
                  <a:schemeClr val="bg1">
                    <a:lumMod val="65000"/>
                  </a:schemeClr>
                </a:solidFill>
              </a:rPr>
              <a:t>YYYY</a:t>
            </a:r>
          </a:p>
        </p:txBody>
      </p:sp>
      <p:sp>
        <p:nvSpPr>
          <p:cNvPr id="36" name="TextBox 35">
            <a:extLst>
              <a:ext uri="{FF2B5EF4-FFF2-40B4-BE49-F238E27FC236}">
                <a16:creationId xmlns:a16="http://schemas.microsoft.com/office/drawing/2014/main" id="{63B5EF86-2FA6-45D8-A912-DD3728F32994}"/>
              </a:ext>
            </a:extLst>
          </p:cNvPr>
          <p:cNvSpPr txBox="1"/>
          <p:nvPr/>
        </p:nvSpPr>
        <p:spPr>
          <a:xfrm>
            <a:off x="3865933" y="5252558"/>
            <a:ext cx="1916363" cy="338554"/>
          </a:xfrm>
          <a:prstGeom prst="rect">
            <a:avLst/>
          </a:prstGeom>
          <a:noFill/>
        </p:spPr>
        <p:txBody>
          <a:bodyPr wrap="square" rtlCol="0">
            <a:spAutoFit/>
          </a:bodyPr>
          <a:lstStyle/>
          <a:p>
            <a:r>
              <a:rPr lang="en-IE" sz="1600" i="1" dirty="0">
                <a:solidFill>
                  <a:schemeClr val="bg1">
                    <a:lumMod val="65000"/>
                  </a:schemeClr>
                </a:solidFill>
              </a:rPr>
              <a:t>YYYY</a:t>
            </a:r>
          </a:p>
        </p:txBody>
      </p:sp>
      <p:sp>
        <p:nvSpPr>
          <p:cNvPr id="37" name="TextBox 36">
            <a:extLst>
              <a:ext uri="{FF2B5EF4-FFF2-40B4-BE49-F238E27FC236}">
                <a16:creationId xmlns:a16="http://schemas.microsoft.com/office/drawing/2014/main" id="{85C88791-0C57-4EA5-A42B-36895AC35A2C}"/>
              </a:ext>
            </a:extLst>
          </p:cNvPr>
          <p:cNvSpPr txBox="1"/>
          <p:nvPr/>
        </p:nvSpPr>
        <p:spPr>
          <a:xfrm>
            <a:off x="374431" y="5889030"/>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Student Number*</a:t>
            </a:r>
          </a:p>
        </p:txBody>
      </p:sp>
      <p:sp>
        <p:nvSpPr>
          <p:cNvPr id="43" name="Rectangle: Rounded Corners 42">
            <a:extLst>
              <a:ext uri="{FF2B5EF4-FFF2-40B4-BE49-F238E27FC236}">
                <a16:creationId xmlns:a16="http://schemas.microsoft.com/office/drawing/2014/main" id="{658FB7FB-A867-4FD7-B331-56130447C735}"/>
              </a:ext>
            </a:extLst>
          </p:cNvPr>
          <p:cNvSpPr/>
          <p:nvPr/>
        </p:nvSpPr>
        <p:spPr>
          <a:xfrm>
            <a:off x="420214" y="6241965"/>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A7B9B871-29C7-4E7F-B93E-A1982DAB4AA8}"/>
              </a:ext>
            </a:extLst>
          </p:cNvPr>
          <p:cNvSpPr txBox="1"/>
          <p:nvPr/>
        </p:nvSpPr>
        <p:spPr>
          <a:xfrm>
            <a:off x="371706" y="6905890"/>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Student Email Address (if applicable)</a:t>
            </a:r>
          </a:p>
        </p:txBody>
      </p:sp>
      <p:sp>
        <p:nvSpPr>
          <p:cNvPr id="45" name="Rectangle: Rounded Corners 44">
            <a:extLst>
              <a:ext uri="{FF2B5EF4-FFF2-40B4-BE49-F238E27FC236}">
                <a16:creationId xmlns:a16="http://schemas.microsoft.com/office/drawing/2014/main" id="{355192BB-B4C1-45FF-A346-8DA6FB4420F6}"/>
              </a:ext>
            </a:extLst>
          </p:cNvPr>
          <p:cNvSpPr/>
          <p:nvPr/>
        </p:nvSpPr>
        <p:spPr>
          <a:xfrm>
            <a:off x="417489" y="7258825"/>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636525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1"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MEMBERSHIP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342054" y="188679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hlinkClick r:id="rId3" action="ppaction://hlinksldjump"/>
            <a:extLst>
              <a:ext uri="{FF2B5EF4-FFF2-40B4-BE49-F238E27FC236}">
                <a16:creationId xmlns:a16="http://schemas.microsoft.com/office/drawing/2014/main" id="{8BD2EFE5-BE2D-46B4-AC1C-D9802E5A3E78}"/>
              </a:ext>
            </a:extLst>
          </p:cNvPr>
          <p:cNvSpPr/>
          <p:nvPr/>
        </p:nvSpPr>
        <p:spPr>
          <a:xfrm>
            <a:off x="4005095" y="10174965"/>
            <a:ext cx="233037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0" name="TextBox 29">
            <a:hlinkClick r:id="" action="ppaction://hlinkshowjump?jump=firstslide"/>
            <a:extLst>
              <a:ext uri="{FF2B5EF4-FFF2-40B4-BE49-F238E27FC236}">
                <a16:creationId xmlns:a16="http://schemas.microsoft.com/office/drawing/2014/main" id="{AB7747F7-8143-43D3-B86E-C00BA9A3457A}"/>
              </a:ext>
            </a:extLst>
          </p:cNvPr>
          <p:cNvSpPr txBox="1"/>
          <p:nvPr/>
        </p:nvSpPr>
        <p:spPr>
          <a:xfrm>
            <a:off x="4226605" y="10360656"/>
            <a:ext cx="1878684"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9" name="TextBox 8">
            <a:extLst>
              <a:ext uri="{FF2B5EF4-FFF2-40B4-BE49-F238E27FC236}">
                <a16:creationId xmlns:a16="http://schemas.microsoft.com/office/drawing/2014/main" id="{821FE232-1D95-4198-AA8E-B93AC3EE37AA}"/>
              </a:ext>
            </a:extLst>
          </p:cNvPr>
          <p:cNvSpPr txBox="1"/>
          <p:nvPr/>
        </p:nvSpPr>
        <p:spPr>
          <a:xfrm>
            <a:off x="295320" y="2193727"/>
            <a:ext cx="6267358"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Please enter the following details:</a:t>
            </a:r>
          </a:p>
        </p:txBody>
      </p:sp>
      <p:sp>
        <p:nvSpPr>
          <p:cNvPr id="4" name="Rectangle 3">
            <a:extLst>
              <a:ext uri="{FF2B5EF4-FFF2-40B4-BE49-F238E27FC236}">
                <a16:creationId xmlns:a16="http://schemas.microsoft.com/office/drawing/2014/main" id="{0616171C-6BA8-43A6-BDEE-FAC713A7FE26}"/>
              </a:ext>
            </a:extLst>
          </p:cNvPr>
          <p:cNvSpPr/>
          <p:nvPr/>
        </p:nvSpPr>
        <p:spPr>
          <a:xfrm>
            <a:off x="295320" y="1072397"/>
            <a:ext cx="6203555" cy="738664"/>
          </a:xfrm>
          <a:prstGeom prst="rect">
            <a:avLst/>
          </a:prstGeom>
        </p:spPr>
        <p:txBody>
          <a:bodyPr wrap="square">
            <a:spAutoFit/>
          </a:bodyPr>
          <a:lstStyle/>
          <a:p>
            <a:pPr lvl="0"/>
            <a:r>
              <a:rPr lang="en-IE" sz="1400" i="1" dirty="0">
                <a:solidFill>
                  <a:prstClr val="black"/>
                </a:solidFill>
                <a:latin typeface="Arial" panose="020B0604020202020204" pitchFamily="34" charset="0"/>
                <a:cs typeface="Arial" panose="020B0604020202020204" pitchFamily="34" charset="0"/>
              </a:rPr>
              <a:t>Become a member of the WIT Arena in a few simple steps! If you have any problems during this process, feel free to check our FAQ page or contact us here. Please note you can cancel your membership plan at any stage.</a:t>
            </a:r>
          </a:p>
        </p:txBody>
      </p:sp>
      <p:sp>
        <p:nvSpPr>
          <p:cNvPr id="15" name="Rectangle: Rounded Corners 14">
            <a:hlinkClick r:id="rId4" action="ppaction://hlinksldjump"/>
            <a:extLst>
              <a:ext uri="{FF2B5EF4-FFF2-40B4-BE49-F238E27FC236}">
                <a16:creationId xmlns:a16="http://schemas.microsoft.com/office/drawing/2014/main" id="{DBF7C084-8CA6-4CE1-A59A-7AB3DF31D393}"/>
              </a:ext>
            </a:extLst>
          </p:cNvPr>
          <p:cNvSpPr/>
          <p:nvPr/>
        </p:nvSpPr>
        <p:spPr>
          <a:xfrm>
            <a:off x="698010" y="10174965"/>
            <a:ext cx="2330378"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hlinkClick r:id="rId4" action="ppaction://hlinksldjump"/>
            <a:extLst>
              <a:ext uri="{FF2B5EF4-FFF2-40B4-BE49-F238E27FC236}">
                <a16:creationId xmlns:a16="http://schemas.microsoft.com/office/drawing/2014/main" id="{F0DCCEA6-F9DE-4E61-8138-57E711994795}"/>
              </a:ext>
            </a:extLst>
          </p:cNvPr>
          <p:cNvSpPr txBox="1"/>
          <p:nvPr/>
        </p:nvSpPr>
        <p:spPr>
          <a:xfrm>
            <a:off x="698010" y="10360655"/>
            <a:ext cx="2330379"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PROCEED TO PAYMENT</a:t>
            </a:r>
            <a:endParaRPr lang="en-IE" dirty="0">
              <a:solidFill>
                <a:schemeClr val="bg1">
                  <a:lumMod val="50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A495CC71-4707-408A-AED0-35A0DCA0E555}"/>
              </a:ext>
            </a:extLst>
          </p:cNvPr>
          <p:cNvSpPr txBox="1"/>
          <p:nvPr/>
        </p:nvSpPr>
        <p:spPr>
          <a:xfrm>
            <a:off x="342054" y="274874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Full name*</a:t>
            </a:r>
          </a:p>
        </p:txBody>
      </p:sp>
      <p:sp>
        <p:nvSpPr>
          <p:cNvPr id="20" name="Rectangle: Rounded Corners 19">
            <a:extLst>
              <a:ext uri="{FF2B5EF4-FFF2-40B4-BE49-F238E27FC236}">
                <a16:creationId xmlns:a16="http://schemas.microsoft.com/office/drawing/2014/main" id="{3CB7CB33-C474-458B-B548-22F4C0F1D650}"/>
              </a:ext>
            </a:extLst>
          </p:cNvPr>
          <p:cNvSpPr/>
          <p:nvPr/>
        </p:nvSpPr>
        <p:spPr>
          <a:xfrm>
            <a:off x="408998" y="3110805"/>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1" name="TextBox 20">
            <a:extLst>
              <a:ext uri="{FF2B5EF4-FFF2-40B4-BE49-F238E27FC236}">
                <a16:creationId xmlns:a16="http://schemas.microsoft.com/office/drawing/2014/main" id="{C837B3DF-0B39-4BF0-8B12-4B15899656EC}"/>
              </a:ext>
            </a:extLst>
          </p:cNvPr>
          <p:cNvSpPr txBox="1"/>
          <p:nvPr/>
        </p:nvSpPr>
        <p:spPr>
          <a:xfrm>
            <a:off x="342054" y="3819283"/>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Address*</a:t>
            </a:r>
          </a:p>
        </p:txBody>
      </p:sp>
      <p:sp>
        <p:nvSpPr>
          <p:cNvPr id="22" name="Rectangle: Rounded Corners 21">
            <a:extLst>
              <a:ext uri="{FF2B5EF4-FFF2-40B4-BE49-F238E27FC236}">
                <a16:creationId xmlns:a16="http://schemas.microsoft.com/office/drawing/2014/main" id="{01CEF999-38C4-42C8-85F1-E65A8EF0E86C}"/>
              </a:ext>
            </a:extLst>
          </p:cNvPr>
          <p:cNvSpPr/>
          <p:nvPr/>
        </p:nvSpPr>
        <p:spPr>
          <a:xfrm>
            <a:off x="388156" y="4181063"/>
            <a:ext cx="6255390"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3" name="Rectangle: Rounded Corners 22">
            <a:extLst>
              <a:ext uri="{FF2B5EF4-FFF2-40B4-BE49-F238E27FC236}">
                <a16:creationId xmlns:a16="http://schemas.microsoft.com/office/drawing/2014/main" id="{F1F1F5E3-0A34-47C5-BA11-323D4E416E60}"/>
              </a:ext>
            </a:extLst>
          </p:cNvPr>
          <p:cNvSpPr/>
          <p:nvPr/>
        </p:nvSpPr>
        <p:spPr>
          <a:xfrm>
            <a:off x="397220" y="4886891"/>
            <a:ext cx="625797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Rectangle: Rounded Corners 23">
            <a:extLst>
              <a:ext uri="{FF2B5EF4-FFF2-40B4-BE49-F238E27FC236}">
                <a16:creationId xmlns:a16="http://schemas.microsoft.com/office/drawing/2014/main" id="{750B1014-7D7F-491A-9F7B-387AA99F64BE}"/>
              </a:ext>
            </a:extLst>
          </p:cNvPr>
          <p:cNvSpPr/>
          <p:nvPr/>
        </p:nvSpPr>
        <p:spPr>
          <a:xfrm>
            <a:off x="404811" y="5602614"/>
            <a:ext cx="623873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TextBox 24">
            <a:extLst>
              <a:ext uri="{FF2B5EF4-FFF2-40B4-BE49-F238E27FC236}">
                <a16:creationId xmlns:a16="http://schemas.microsoft.com/office/drawing/2014/main" id="{E71E07CA-4688-4082-99C4-5D5D9BAA6731}"/>
              </a:ext>
            </a:extLst>
          </p:cNvPr>
          <p:cNvSpPr txBox="1"/>
          <p:nvPr/>
        </p:nvSpPr>
        <p:spPr>
          <a:xfrm>
            <a:off x="342054" y="630870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County*</a:t>
            </a:r>
          </a:p>
        </p:txBody>
      </p:sp>
      <p:sp>
        <p:nvSpPr>
          <p:cNvPr id="26" name="Rectangle: Rounded Corners 25">
            <a:extLst>
              <a:ext uri="{FF2B5EF4-FFF2-40B4-BE49-F238E27FC236}">
                <a16:creationId xmlns:a16="http://schemas.microsoft.com/office/drawing/2014/main" id="{788334BC-E545-4837-9AD0-E1A998783B58}"/>
              </a:ext>
            </a:extLst>
          </p:cNvPr>
          <p:cNvSpPr/>
          <p:nvPr/>
        </p:nvSpPr>
        <p:spPr>
          <a:xfrm>
            <a:off x="387837" y="6661644"/>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TextBox 26">
            <a:extLst>
              <a:ext uri="{FF2B5EF4-FFF2-40B4-BE49-F238E27FC236}">
                <a16:creationId xmlns:a16="http://schemas.microsoft.com/office/drawing/2014/main" id="{2E279A00-073A-4A61-805F-54B2541005AA}"/>
              </a:ext>
            </a:extLst>
          </p:cNvPr>
          <p:cNvSpPr txBox="1"/>
          <p:nvPr/>
        </p:nvSpPr>
        <p:spPr>
          <a:xfrm>
            <a:off x="342054" y="737070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Phone number*</a:t>
            </a:r>
          </a:p>
        </p:txBody>
      </p:sp>
      <p:sp>
        <p:nvSpPr>
          <p:cNvPr id="38" name="Rectangle: Rounded Corners 37">
            <a:extLst>
              <a:ext uri="{FF2B5EF4-FFF2-40B4-BE49-F238E27FC236}">
                <a16:creationId xmlns:a16="http://schemas.microsoft.com/office/drawing/2014/main" id="{1D30608A-E558-47C8-B61E-6C4C3039184D}"/>
              </a:ext>
            </a:extLst>
          </p:cNvPr>
          <p:cNvSpPr/>
          <p:nvPr/>
        </p:nvSpPr>
        <p:spPr>
          <a:xfrm>
            <a:off x="387838" y="7753486"/>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TextBox 38">
            <a:extLst>
              <a:ext uri="{FF2B5EF4-FFF2-40B4-BE49-F238E27FC236}">
                <a16:creationId xmlns:a16="http://schemas.microsoft.com/office/drawing/2014/main" id="{CFFDA757-7728-4D51-B6F3-B49EE7CBAA7C}"/>
              </a:ext>
            </a:extLst>
          </p:cNvPr>
          <p:cNvSpPr txBox="1"/>
          <p:nvPr/>
        </p:nvSpPr>
        <p:spPr>
          <a:xfrm>
            <a:off x="3717758" y="7366060"/>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Email Address</a:t>
            </a:r>
          </a:p>
        </p:txBody>
      </p:sp>
      <p:sp>
        <p:nvSpPr>
          <p:cNvPr id="40" name="Rectangle: Rounded Corners 39">
            <a:extLst>
              <a:ext uri="{FF2B5EF4-FFF2-40B4-BE49-F238E27FC236}">
                <a16:creationId xmlns:a16="http://schemas.microsoft.com/office/drawing/2014/main" id="{427D789C-A237-4744-B68A-06ECEEF0BDCB}"/>
              </a:ext>
            </a:extLst>
          </p:cNvPr>
          <p:cNvSpPr/>
          <p:nvPr/>
        </p:nvSpPr>
        <p:spPr>
          <a:xfrm>
            <a:off x="3717758" y="7738485"/>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D07AD1A9-F520-4350-BB33-FAECDF374A96}"/>
              </a:ext>
            </a:extLst>
          </p:cNvPr>
          <p:cNvSpPr txBox="1"/>
          <p:nvPr/>
        </p:nvSpPr>
        <p:spPr>
          <a:xfrm>
            <a:off x="340857" y="8419321"/>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Date of Birth*</a:t>
            </a:r>
          </a:p>
        </p:txBody>
      </p:sp>
      <p:sp>
        <p:nvSpPr>
          <p:cNvPr id="42" name="Rectangle: Rounded Corners 41">
            <a:extLst>
              <a:ext uri="{FF2B5EF4-FFF2-40B4-BE49-F238E27FC236}">
                <a16:creationId xmlns:a16="http://schemas.microsoft.com/office/drawing/2014/main" id="{A694AFF0-7D1A-48DC-88B0-95623A63A159}"/>
              </a:ext>
            </a:extLst>
          </p:cNvPr>
          <p:cNvSpPr/>
          <p:nvPr/>
        </p:nvSpPr>
        <p:spPr>
          <a:xfrm>
            <a:off x="386640" y="8802098"/>
            <a:ext cx="292698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0036BC59-590E-48B2-BD79-DEEE32C107C4}"/>
              </a:ext>
            </a:extLst>
          </p:cNvPr>
          <p:cNvSpPr txBox="1"/>
          <p:nvPr/>
        </p:nvSpPr>
        <p:spPr>
          <a:xfrm>
            <a:off x="489032" y="8894615"/>
            <a:ext cx="1916363" cy="338554"/>
          </a:xfrm>
          <a:prstGeom prst="rect">
            <a:avLst/>
          </a:prstGeom>
          <a:noFill/>
        </p:spPr>
        <p:txBody>
          <a:bodyPr wrap="square" rtlCol="0">
            <a:spAutoFit/>
          </a:bodyPr>
          <a:lstStyle/>
          <a:p>
            <a:r>
              <a:rPr lang="en-IE" sz="1600" i="1" dirty="0">
                <a:solidFill>
                  <a:schemeClr val="bg1">
                    <a:lumMod val="65000"/>
                  </a:schemeClr>
                </a:solidFill>
              </a:rPr>
              <a:t>DD/MM/YYYY</a:t>
            </a:r>
          </a:p>
        </p:txBody>
      </p:sp>
    </p:spTree>
    <p:extLst>
      <p:ext uri="{BB962C8B-B14F-4D97-AF65-F5344CB8AC3E}">
        <p14:creationId xmlns:p14="http://schemas.microsoft.com/office/powerpoint/2010/main" val="211213801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1" y="0"/>
            <a:ext cx="689212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MEMBERSHIP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342054" y="188679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hlinkClick r:id="rId3" action="ppaction://hlinksldjump"/>
            <a:extLst>
              <a:ext uri="{FF2B5EF4-FFF2-40B4-BE49-F238E27FC236}">
                <a16:creationId xmlns:a16="http://schemas.microsoft.com/office/drawing/2014/main" id="{8BD2EFE5-BE2D-46B4-AC1C-D9802E5A3E78}"/>
              </a:ext>
            </a:extLst>
          </p:cNvPr>
          <p:cNvSpPr/>
          <p:nvPr/>
        </p:nvSpPr>
        <p:spPr>
          <a:xfrm>
            <a:off x="3909561" y="6906965"/>
            <a:ext cx="233037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0" name="TextBox 29">
            <a:hlinkClick r:id="" action="ppaction://hlinkshowjump?jump=firstslide"/>
            <a:extLst>
              <a:ext uri="{FF2B5EF4-FFF2-40B4-BE49-F238E27FC236}">
                <a16:creationId xmlns:a16="http://schemas.microsoft.com/office/drawing/2014/main" id="{AB7747F7-8143-43D3-B86E-C00BA9A3457A}"/>
              </a:ext>
            </a:extLst>
          </p:cNvPr>
          <p:cNvSpPr txBox="1"/>
          <p:nvPr/>
        </p:nvSpPr>
        <p:spPr>
          <a:xfrm>
            <a:off x="4131071" y="7092656"/>
            <a:ext cx="1878684"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4" name="Rectangle 3">
            <a:extLst>
              <a:ext uri="{FF2B5EF4-FFF2-40B4-BE49-F238E27FC236}">
                <a16:creationId xmlns:a16="http://schemas.microsoft.com/office/drawing/2014/main" id="{0616171C-6BA8-43A6-BDEE-FAC713A7FE26}"/>
              </a:ext>
            </a:extLst>
          </p:cNvPr>
          <p:cNvSpPr/>
          <p:nvPr/>
        </p:nvSpPr>
        <p:spPr>
          <a:xfrm>
            <a:off x="295320" y="1072397"/>
            <a:ext cx="6203555" cy="738664"/>
          </a:xfrm>
          <a:prstGeom prst="rect">
            <a:avLst/>
          </a:prstGeom>
        </p:spPr>
        <p:txBody>
          <a:bodyPr wrap="square">
            <a:spAutoFit/>
          </a:bodyPr>
          <a:lstStyle/>
          <a:p>
            <a:pPr lvl="0"/>
            <a:r>
              <a:rPr lang="en-IE" sz="1400" i="1" dirty="0">
                <a:solidFill>
                  <a:prstClr val="black"/>
                </a:solidFill>
                <a:latin typeface="Arial" panose="020B0604020202020204" pitchFamily="34" charset="0"/>
                <a:cs typeface="Arial" panose="020B0604020202020204" pitchFamily="34" charset="0"/>
              </a:rPr>
              <a:t>Become a member of the WIT Arena in a few simple steps! If you have any problems during this process, feel free to check our FAQ page or contact us here. Please note you can cancel your membership plan at any stage.</a:t>
            </a:r>
          </a:p>
        </p:txBody>
      </p:sp>
      <p:sp>
        <p:nvSpPr>
          <p:cNvPr id="15" name="Rectangle: Rounded Corners 14">
            <a:hlinkClick r:id="rId4" action="ppaction://hlinksldjump"/>
            <a:extLst>
              <a:ext uri="{FF2B5EF4-FFF2-40B4-BE49-F238E27FC236}">
                <a16:creationId xmlns:a16="http://schemas.microsoft.com/office/drawing/2014/main" id="{DBF7C084-8CA6-4CE1-A59A-7AB3DF31D393}"/>
              </a:ext>
            </a:extLst>
          </p:cNvPr>
          <p:cNvSpPr/>
          <p:nvPr/>
        </p:nvSpPr>
        <p:spPr>
          <a:xfrm>
            <a:off x="602476" y="6906965"/>
            <a:ext cx="2330378"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TextBox 15">
            <a:hlinkClick r:id="rId4" action="ppaction://hlinksldjump"/>
            <a:extLst>
              <a:ext uri="{FF2B5EF4-FFF2-40B4-BE49-F238E27FC236}">
                <a16:creationId xmlns:a16="http://schemas.microsoft.com/office/drawing/2014/main" id="{F0DCCEA6-F9DE-4E61-8138-57E711994795}"/>
              </a:ext>
            </a:extLst>
          </p:cNvPr>
          <p:cNvSpPr txBox="1"/>
          <p:nvPr/>
        </p:nvSpPr>
        <p:spPr>
          <a:xfrm>
            <a:off x="602476" y="7092655"/>
            <a:ext cx="2330379"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CONFIRM</a:t>
            </a:r>
            <a:endParaRPr lang="en-IE" dirty="0">
              <a:solidFill>
                <a:schemeClr val="bg1">
                  <a:lumMod val="50000"/>
                </a:schemeClr>
              </a:solidFill>
              <a:latin typeface="Bahnschrift" panose="020B0502040204020203" pitchFamily="34" charset="0"/>
            </a:endParaRPr>
          </a:p>
        </p:txBody>
      </p:sp>
      <p:pic>
        <p:nvPicPr>
          <p:cNvPr id="10" name="Picture 9">
            <a:hlinkClick r:id="rId5" action="ppaction://hlinksldjump"/>
            <a:extLst>
              <a:ext uri="{FF2B5EF4-FFF2-40B4-BE49-F238E27FC236}">
                <a16:creationId xmlns:a16="http://schemas.microsoft.com/office/drawing/2014/main" id="{EF779E86-A3EF-4A89-93BF-8253B0683AA9}"/>
              </a:ext>
            </a:extLst>
          </p:cNvPr>
          <p:cNvPicPr>
            <a:picLocks noChangeAspect="1"/>
          </p:cNvPicPr>
          <p:nvPr/>
        </p:nvPicPr>
        <p:blipFill rotWithShape="1">
          <a:blip r:embed="rId6"/>
          <a:srcRect l="7796" r="36864" b="88517"/>
          <a:stretch/>
        </p:blipFill>
        <p:spPr>
          <a:xfrm>
            <a:off x="2163899" y="2248575"/>
            <a:ext cx="2530202" cy="525024"/>
          </a:xfrm>
          <a:prstGeom prst="rect">
            <a:avLst/>
          </a:prstGeom>
        </p:spPr>
      </p:pic>
      <p:sp>
        <p:nvSpPr>
          <p:cNvPr id="33" name="TextBox 32">
            <a:extLst>
              <a:ext uri="{FF2B5EF4-FFF2-40B4-BE49-F238E27FC236}">
                <a16:creationId xmlns:a16="http://schemas.microsoft.com/office/drawing/2014/main" id="{E0E78E66-2B25-427D-8DCE-9837A27D8B75}"/>
              </a:ext>
            </a:extLst>
          </p:cNvPr>
          <p:cNvSpPr txBox="1"/>
          <p:nvPr/>
        </p:nvSpPr>
        <p:spPr>
          <a:xfrm>
            <a:off x="286639" y="3055834"/>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Or</a:t>
            </a:r>
            <a:r>
              <a:rPr lang="en-IE" dirty="0">
                <a:latin typeface="Arial" panose="020B0604020202020204" pitchFamily="34" charset="0"/>
                <a:cs typeface="Arial" panose="020B0604020202020204" pitchFamily="34" charset="0"/>
              </a:rPr>
              <a:t> enter your Debit/Credit Card details below:</a:t>
            </a:r>
          </a:p>
        </p:txBody>
      </p:sp>
      <p:sp>
        <p:nvSpPr>
          <p:cNvPr id="35" name="TextBox 34">
            <a:extLst>
              <a:ext uri="{FF2B5EF4-FFF2-40B4-BE49-F238E27FC236}">
                <a16:creationId xmlns:a16="http://schemas.microsoft.com/office/drawing/2014/main" id="{25DE691E-AAA3-457A-A608-B9BA65BC9F60}"/>
              </a:ext>
            </a:extLst>
          </p:cNvPr>
          <p:cNvSpPr txBox="1"/>
          <p:nvPr/>
        </p:nvSpPr>
        <p:spPr>
          <a:xfrm>
            <a:off x="2163899" y="2383982"/>
            <a:ext cx="110320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Pay with</a:t>
            </a:r>
          </a:p>
        </p:txBody>
      </p:sp>
      <p:sp>
        <p:nvSpPr>
          <p:cNvPr id="36" name="TextBox 35">
            <a:extLst>
              <a:ext uri="{FF2B5EF4-FFF2-40B4-BE49-F238E27FC236}">
                <a16:creationId xmlns:a16="http://schemas.microsoft.com/office/drawing/2014/main" id="{9EA82EDE-1764-409D-9C0C-BFFBC15E9657}"/>
              </a:ext>
            </a:extLst>
          </p:cNvPr>
          <p:cNvSpPr txBox="1"/>
          <p:nvPr/>
        </p:nvSpPr>
        <p:spPr>
          <a:xfrm>
            <a:off x="286639" y="3774355"/>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Card Number*</a:t>
            </a:r>
          </a:p>
        </p:txBody>
      </p:sp>
      <p:sp>
        <p:nvSpPr>
          <p:cNvPr id="37" name="Rectangle: Rounded Corners 36">
            <a:extLst>
              <a:ext uri="{FF2B5EF4-FFF2-40B4-BE49-F238E27FC236}">
                <a16:creationId xmlns:a16="http://schemas.microsoft.com/office/drawing/2014/main" id="{CA13680B-0927-4608-AC71-CC4F015ACA5A}"/>
              </a:ext>
            </a:extLst>
          </p:cNvPr>
          <p:cNvSpPr/>
          <p:nvPr/>
        </p:nvSpPr>
        <p:spPr>
          <a:xfrm>
            <a:off x="332422" y="4127290"/>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TextBox 42">
            <a:extLst>
              <a:ext uri="{FF2B5EF4-FFF2-40B4-BE49-F238E27FC236}">
                <a16:creationId xmlns:a16="http://schemas.microsoft.com/office/drawing/2014/main" id="{74409F4B-137E-46C8-A712-92E1406BFA89}"/>
              </a:ext>
            </a:extLst>
          </p:cNvPr>
          <p:cNvSpPr txBox="1"/>
          <p:nvPr/>
        </p:nvSpPr>
        <p:spPr>
          <a:xfrm>
            <a:off x="295320" y="4978555"/>
            <a:ext cx="1738195"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Expiry Date*</a:t>
            </a:r>
          </a:p>
        </p:txBody>
      </p:sp>
      <p:sp>
        <p:nvSpPr>
          <p:cNvPr id="44" name="Rectangle: Rounded Corners 43">
            <a:extLst>
              <a:ext uri="{FF2B5EF4-FFF2-40B4-BE49-F238E27FC236}">
                <a16:creationId xmlns:a16="http://schemas.microsoft.com/office/drawing/2014/main" id="{2003574A-EEE6-4064-8609-7BC4ECFB18E8}"/>
              </a:ext>
            </a:extLst>
          </p:cNvPr>
          <p:cNvSpPr/>
          <p:nvPr/>
        </p:nvSpPr>
        <p:spPr>
          <a:xfrm>
            <a:off x="341103" y="5361332"/>
            <a:ext cx="173819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5" name="TextBox 44">
            <a:extLst>
              <a:ext uri="{FF2B5EF4-FFF2-40B4-BE49-F238E27FC236}">
                <a16:creationId xmlns:a16="http://schemas.microsoft.com/office/drawing/2014/main" id="{580A09BD-A8A1-4B1C-AB6F-982B92A2FF6E}"/>
              </a:ext>
            </a:extLst>
          </p:cNvPr>
          <p:cNvSpPr txBox="1"/>
          <p:nvPr/>
        </p:nvSpPr>
        <p:spPr>
          <a:xfrm>
            <a:off x="443495" y="5453849"/>
            <a:ext cx="1916363" cy="400110"/>
          </a:xfrm>
          <a:prstGeom prst="rect">
            <a:avLst/>
          </a:prstGeom>
          <a:noFill/>
        </p:spPr>
        <p:txBody>
          <a:bodyPr wrap="square" rtlCol="0">
            <a:spAutoFit/>
          </a:bodyPr>
          <a:lstStyle/>
          <a:p>
            <a:r>
              <a:rPr lang="en-IE" sz="1600" i="1" dirty="0">
                <a:solidFill>
                  <a:schemeClr val="bg1">
                    <a:lumMod val="65000"/>
                  </a:schemeClr>
                </a:solidFill>
              </a:rPr>
              <a:t>MM</a:t>
            </a:r>
            <a:r>
              <a:rPr lang="en-IE" sz="2000" b="1" dirty="0"/>
              <a:t>/</a:t>
            </a:r>
            <a:r>
              <a:rPr lang="en-IE" sz="1600" i="1" dirty="0">
                <a:solidFill>
                  <a:schemeClr val="bg1">
                    <a:lumMod val="65000"/>
                  </a:schemeClr>
                </a:solidFill>
              </a:rPr>
              <a:t>YYYY</a:t>
            </a:r>
          </a:p>
        </p:txBody>
      </p:sp>
      <p:sp>
        <p:nvSpPr>
          <p:cNvPr id="46" name="TextBox 45">
            <a:extLst>
              <a:ext uri="{FF2B5EF4-FFF2-40B4-BE49-F238E27FC236}">
                <a16:creationId xmlns:a16="http://schemas.microsoft.com/office/drawing/2014/main" id="{60DAD47A-DC3A-4937-9AA8-417105065140}"/>
              </a:ext>
            </a:extLst>
          </p:cNvPr>
          <p:cNvSpPr txBox="1"/>
          <p:nvPr/>
        </p:nvSpPr>
        <p:spPr>
          <a:xfrm>
            <a:off x="3231488" y="4984308"/>
            <a:ext cx="1738195"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Security Code*</a:t>
            </a:r>
          </a:p>
        </p:txBody>
      </p:sp>
      <p:sp>
        <p:nvSpPr>
          <p:cNvPr id="47" name="Rectangle: Rounded Corners 46">
            <a:extLst>
              <a:ext uri="{FF2B5EF4-FFF2-40B4-BE49-F238E27FC236}">
                <a16:creationId xmlns:a16="http://schemas.microsoft.com/office/drawing/2014/main" id="{3FBC5FAD-C46C-4914-A7DB-DB870808F55A}"/>
              </a:ext>
            </a:extLst>
          </p:cNvPr>
          <p:cNvSpPr/>
          <p:nvPr/>
        </p:nvSpPr>
        <p:spPr>
          <a:xfrm>
            <a:off x="3277271" y="5367085"/>
            <a:ext cx="173819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85043965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Picture 6">
            <a:extLst>
              <a:ext uri="{FF2B5EF4-FFF2-40B4-BE49-F238E27FC236}">
                <a16:creationId xmlns:a16="http://schemas.microsoft.com/office/drawing/2014/main" id="{828929E9-5F49-468C-A71A-CCE9B90E8D39}"/>
              </a:ext>
            </a:extLst>
          </p:cNvPr>
          <p:cNvPicPr>
            <a:picLocks noChangeAspect="1"/>
          </p:cNvPicPr>
          <p:nvPr/>
        </p:nvPicPr>
        <p:blipFill rotWithShape="1">
          <a:blip r:embed="rId3"/>
          <a:srcRect l="1" r="16260" b="27642"/>
          <a:stretch/>
        </p:blipFill>
        <p:spPr>
          <a:xfrm>
            <a:off x="0" y="3133077"/>
            <a:ext cx="6858000" cy="5925845"/>
          </a:xfrm>
          <a:prstGeom prst="rect">
            <a:avLst/>
          </a:prstGeom>
        </p:spPr>
      </p:pic>
      <p:sp>
        <p:nvSpPr>
          <p:cNvPr id="9" name="Rectangle 8">
            <a:extLst>
              <a:ext uri="{FF2B5EF4-FFF2-40B4-BE49-F238E27FC236}">
                <a16:creationId xmlns:a16="http://schemas.microsoft.com/office/drawing/2014/main" id="{1EE91930-F117-4015-AC0F-47341D15ABB2}"/>
              </a:ext>
            </a:extLst>
          </p:cNvPr>
          <p:cNvSpPr/>
          <p:nvPr/>
        </p:nvSpPr>
        <p:spPr>
          <a:xfrm>
            <a:off x="491319" y="5445457"/>
            <a:ext cx="1378424" cy="464024"/>
          </a:xfrm>
          <a:prstGeom prst="rect">
            <a:avLst/>
          </a:prstGeom>
          <a:solidFill>
            <a:srgbClr val="FA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extLst>
              <a:ext uri="{FF2B5EF4-FFF2-40B4-BE49-F238E27FC236}">
                <a16:creationId xmlns:a16="http://schemas.microsoft.com/office/drawing/2014/main" id="{2ECAC7E9-F2A9-4E3C-A89C-8415DA0E4E9E}"/>
              </a:ext>
            </a:extLst>
          </p:cNvPr>
          <p:cNvSpPr/>
          <p:nvPr/>
        </p:nvSpPr>
        <p:spPr>
          <a:xfrm>
            <a:off x="491319" y="6364407"/>
            <a:ext cx="1378424" cy="464024"/>
          </a:xfrm>
          <a:prstGeom prst="rect">
            <a:avLst/>
          </a:prstGeom>
          <a:solidFill>
            <a:srgbClr val="FA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Rectangle 10">
            <a:hlinkClick r:id="rId4" action="ppaction://hlinksldjump"/>
            <a:extLst>
              <a:ext uri="{FF2B5EF4-FFF2-40B4-BE49-F238E27FC236}">
                <a16:creationId xmlns:a16="http://schemas.microsoft.com/office/drawing/2014/main" id="{38524957-CB7E-4C0F-B293-1F716D02CA14}"/>
              </a:ext>
            </a:extLst>
          </p:cNvPr>
          <p:cNvSpPr/>
          <p:nvPr/>
        </p:nvSpPr>
        <p:spPr>
          <a:xfrm>
            <a:off x="368490" y="8120418"/>
            <a:ext cx="6182435" cy="723331"/>
          </a:xfrm>
          <a:prstGeom prst="rect">
            <a:avLst/>
          </a:prstGeom>
          <a:solidFill>
            <a:srgbClr val="4472C4">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48169022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8" y="435133"/>
            <a:ext cx="6210301"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MEMBERSHIP SUCCESSFUL</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28599" y="1116316"/>
            <a:ext cx="6210300" cy="307777"/>
          </a:xfrm>
          <a:prstGeom prst="rect">
            <a:avLst/>
          </a:prstGeom>
          <a:noFill/>
        </p:spPr>
        <p:txBody>
          <a:bodyPr wrap="square" rtlCol="0">
            <a:spAutoFit/>
          </a:bodyPr>
          <a:lstStyle/>
          <a:p>
            <a:pPr algn="ctr"/>
            <a:r>
              <a:rPr lang="en-IE" sz="1400" dirty="0">
                <a:latin typeface="Arial" panose="020B0604020202020204" pitchFamily="34" charset="0"/>
                <a:cs typeface="Arial" panose="020B0604020202020204" pitchFamily="34" charset="0"/>
              </a:rPr>
              <a:t>Congratulations - Your membership has been successfully processed!</a:t>
            </a:r>
          </a:p>
        </p:txBody>
      </p:sp>
      <p:sp>
        <p:nvSpPr>
          <p:cNvPr id="39" name="Rectangle: Rounded Corners 38">
            <a:hlinkClick r:id="rId2" action="ppaction://hlinksldjump"/>
            <a:extLst>
              <a:ext uri="{FF2B5EF4-FFF2-40B4-BE49-F238E27FC236}">
                <a16:creationId xmlns:a16="http://schemas.microsoft.com/office/drawing/2014/main" id="{052948EC-F767-453B-B7D4-DE8EA3E834B6}"/>
              </a:ext>
            </a:extLst>
          </p:cNvPr>
          <p:cNvSpPr/>
          <p:nvPr/>
        </p:nvSpPr>
        <p:spPr>
          <a:xfrm>
            <a:off x="2378904" y="184083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2" action="ppaction://hlinksldjump"/>
            <a:extLst>
              <a:ext uri="{FF2B5EF4-FFF2-40B4-BE49-F238E27FC236}">
                <a16:creationId xmlns:a16="http://schemas.microsoft.com/office/drawing/2014/main" id="{D8E98A40-A12E-4931-BA33-CF5C305BFA95}"/>
              </a:ext>
            </a:extLst>
          </p:cNvPr>
          <p:cNvSpPr txBox="1"/>
          <p:nvPr/>
        </p:nvSpPr>
        <p:spPr>
          <a:xfrm>
            <a:off x="2609090" y="201114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364149338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Rectangle 17">
            <a:extLst>
              <a:ext uri="{FF2B5EF4-FFF2-40B4-BE49-F238E27FC236}">
                <a16:creationId xmlns:a16="http://schemas.microsoft.com/office/drawing/2014/main" id="{AF3DADB0-D141-47E4-8C7A-7A5C43D550DF}"/>
              </a:ext>
            </a:extLst>
          </p:cNvPr>
          <p:cNvSpPr/>
          <p:nvPr/>
        </p:nvSpPr>
        <p:spPr>
          <a:xfrm>
            <a:off x="943896" y="1773691"/>
            <a:ext cx="5847735" cy="1020412"/>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 name="Picture 4" descr="A row of people in a room&#10;&#10;Description automatically generated">
            <a:hlinkClick r:id="rId7" action="ppaction://hlinksldjump"/>
            <a:extLst>
              <a:ext uri="{FF2B5EF4-FFF2-40B4-BE49-F238E27FC236}">
                <a16:creationId xmlns:a16="http://schemas.microsoft.com/office/drawing/2014/main" id="{9B3E85C7-7583-4D74-94E4-FF0A7792F4DC}"/>
              </a:ext>
            </a:extLst>
          </p:cNvPr>
          <p:cNvPicPr>
            <a:picLocks noChangeAspect="1"/>
          </p:cNvPicPr>
          <p:nvPr/>
        </p:nvPicPr>
        <p:blipFill rotWithShape="1">
          <a:blip r:embed="rId8">
            <a:extLst>
              <a:ext uri="{28A0092B-C50C-407E-A947-70E740481C1C}">
                <a14:useLocalDpi xmlns:a14="http://schemas.microsoft.com/office/drawing/2010/main" val="0"/>
              </a:ext>
            </a:extLst>
          </a:blip>
          <a:srcRect t="26803" b="15419"/>
          <a:stretch/>
        </p:blipFill>
        <p:spPr>
          <a:xfrm>
            <a:off x="1014663" y="2939853"/>
            <a:ext cx="5715000" cy="2476500"/>
          </a:xfrm>
          <a:prstGeom prst="rect">
            <a:avLst/>
          </a:prstGeom>
        </p:spPr>
      </p:pic>
      <p:sp>
        <p:nvSpPr>
          <p:cNvPr id="6" name="Rectangle 5">
            <a:extLst>
              <a:ext uri="{FF2B5EF4-FFF2-40B4-BE49-F238E27FC236}">
                <a16:creationId xmlns:a16="http://schemas.microsoft.com/office/drawing/2014/main" id="{08BD7473-DB25-4FF5-B86A-47C3BF5225A0}"/>
              </a:ext>
            </a:extLst>
          </p:cNvPr>
          <p:cNvSpPr/>
          <p:nvPr/>
        </p:nvSpPr>
        <p:spPr>
          <a:xfrm>
            <a:off x="1014663" y="474950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CDEB9950-4E45-46F8-9CE1-E8B03843B43B}"/>
              </a:ext>
            </a:extLst>
          </p:cNvPr>
          <p:cNvSpPr txBox="1"/>
          <p:nvPr/>
        </p:nvSpPr>
        <p:spPr>
          <a:xfrm>
            <a:off x="1142750" y="4893885"/>
            <a:ext cx="5462337" cy="400110"/>
          </a:xfrm>
          <a:prstGeom prst="rect">
            <a:avLst/>
          </a:prstGeom>
          <a:noFill/>
        </p:spPr>
        <p:txBody>
          <a:bodyPr wrap="square" rtlCol="0">
            <a:spAutoFit/>
          </a:bodyPr>
          <a:lstStyle/>
          <a:p>
            <a:r>
              <a:rPr lang="en-IE" sz="2000" b="1" dirty="0">
                <a:solidFill>
                  <a:schemeClr val="bg1"/>
                </a:solidFill>
              </a:rPr>
              <a:t>GYM MEMBERSHIP</a:t>
            </a:r>
          </a:p>
        </p:txBody>
      </p:sp>
      <p:pic>
        <p:nvPicPr>
          <p:cNvPr id="10" name="Picture 9" descr="A large empty room with a wooden floor&#10;&#10;Description automatically generated">
            <a:hlinkClick r:id="rId9" action="ppaction://hlinksldjump"/>
            <a:extLst>
              <a:ext uri="{FF2B5EF4-FFF2-40B4-BE49-F238E27FC236}">
                <a16:creationId xmlns:a16="http://schemas.microsoft.com/office/drawing/2014/main" id="{44D3D0B2-2632-4FD5-A87D-4FA4B5BB4F3E}"/>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val="0"/>
              </a:ext>
            </a:extLst>
          </a:blip>
          <a:srcRect t="25441" b="16780"/>
          <a:stretch/>
        </p:blipFill>
        <p:spPr>
          <a:xfrm>
            <a:off x="1014663" y="5526351"/>
            <a:ext cx="5715000" cy="2476500"/>
          </a:xfrm>
          <a:prstGeom prst="rect">
            <a:avLst/>
          </a:prstGeom>
        </p:spPr>
      </p:pic>
      <p:sp>
        <p:nvSpPr>
          <p:cNvPr id="12" name="Rectangle 11">
            <a:extLst>
              <a:ext uri="{FF2B5EF4-FFF2-40B4-BE49-F238E27FC236}">
                <a16:creationId xmlns:a16="http://schemas.microsoft.com/office/drawing/2014/main" id="{05E43262-73DE-40F9-8E42-47CBAF7F0647}"/>
              </a:ext>
            </a:extLst>
          </p:cNvPr>
          <p:cNvSpPr/>
          <p:nvPr/>
        </p:nvSpPr>
        <p:spPr>
          <a:xfrm>
            <a:off x="1014663" y="7332543"/>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extLst>
              <a:ext uri="{FF2B5EF4-FFF2-40B4-BE49-F238E27FC236}">
                <a16:creationId xmlns:a16="http://schemas.microsoft.com/office/drawing/2014/main" id="{9E0565AB-612E-4624-B4FB-59ACB314DD0E}"/>
              </a:ext>
            </a:extLst>
          </p:cNvPr>
          <p:cNvSpPr txBox="1"/>
          <p:nvPr/>
        </p:nvSpPr>
        <p:spPr>
          <a:xfrm>
            <a:off x="1142750" y="7476922"/>
            <a:ext cx="5462337" cy="400110"/>
          </a:xfrm>
          <a:prstGeom prst="rect">
            <a:avLst/>
          </a:prstGeom>
          <a:noFill/>
        </p:spPr>
        <p:txBody>
          <a:bodyPr wrap="square" rtlCol="0">
            <a:spAutoFit/>
          </a:bodyPr>
          <a:lstStyle/>
          <a:p>
            <a:r>
              <a:rPr lang="en-IE" sz="2000" b="1" dirty="0">
                <a:solidFill>
                  <a:schemeClr val="bg1"/>
                </a:solidFill>
              </a:rPr>
              <a:t>FITNESS CLASSES</a:t>
            </a:r>
          </a:p>
        </p:txBody>
      </p:sp>
      <p:pic>
        <p:nvPicPr>
          <p:cNvPr id="8" name="Picture 7">
            <a:hlinkClick r:id="rId12" action="ppaction://hlinksldjump"/>
            <a:extLst>
              <a:ext uri="{FF2B5EF4-FFF2-40B4-BE49-F238E27FC236}">
                <a16:creationId xmlns:a16="http://schemas.microsoft.com/office/drawing/2014/main" id="{17B76CAC-7862-45C7-A8E8-7CA83419F404}"/>
              </a:ext>
            </a:extLst>
          </p:cNvPr>
          <p:cNvPicPr>
            <a:picLocks noChangeAspect="1"/>
          </p:cNvPicPr>
          <p:nvPr/>
        </p:nvPicPr>
        <p:blipFill rotWithShape="1">
          <a:blip r:embed="rId13">
            <a:extLst>
              <a:ext uri="{28A0092B-C50C-407E-A947-70E740481C1C}">
                <a14:useLocalDpi xmlns:a14="http://schemas.microsoft.com/office/drawing/2010/main" val="0"/>
              </a:ext>
            </a:extLst>
          </a:blip>
          <a:srcRect t="2761" b="31001"/>
          <a:stretch/>
        </p:blipFill>
        <p:spPr>
          <a:xfrm>
            <a:off x="1014663" y="8143769"/>
            <a:ext cx="5715000" cy="2476500"/>
          </a:xfrm>
          <a:prstGeom prst="rect">
            <a:avLst/>
          </a:prstGeom>
        </p:spPr>
      </p:pic>
      <p:sp>
        <p:nvSpPr>
          <p:cNvPr id="14" name="Rectangle 13">
            <a:extLst>
              <a:ext uri="{FF2B5EF4-FFF2-40B4-BE49-F238E27FC236}">
                <a16:creationId xmlns:a16="http://schemas.microsoft.com/office/drawing/2014/main" id="{612EB20B-6881-43D7-8022-700511945C74}"/>
              </a:ext>
            </a:extLst>
          </p:cNvPr>
          <p:cNvSpPr/>
          <p:nvPr/>
        </p:nvSpPr>
        <p:spPr>
          <a:xfrm>
            <a:off x="1014663" y="9953422"/>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F863F8B5-1EC9-4134-913D-FA51EB2B5FA4}"/>
              </a:ext>
            </a:extLst>
          </p:cNvPr>
          <p:cNvSpPr txBox="1"/>
          <p:nvPr/>
        </p:nvSpPr>
        <p:spPr>
          <a:xfrm>
            <a:off x="1142750" y="10097801"/>
            <a:ext cx="5462337" cy="400110"/>
          </a:xfrm>
          <a:prstGeom prst="rect">
            <a:avLst/>
          </a:prstGeom>
          <a:noFill/>
        </p:spPr>
        <p:txBody>
          <a:bodyPr wrap="square" rtlCol="0">
            <a:spAutoFit/>
          </a:bodyPr>
          <a:lstStyle/>
          <a:p>
            <a:r>
              <a:rPr lang="en-IE" sz="2000" b="1" dirty="0">
                <a:solidFill>
                  <a:schemeClr val="bg1"/>
                </a:solidFill>
              </a:rPr>
              <a:t>MEET OUR TRAINERS</a:t>
            </a:r>
          </a:p>
        </p:txBody>
      </p:sp>
      <p:sp>
        <p:nvSpPr>
          <p:cNvPr id="19" name="TextBox 18">
            <a:extLst>
              <a:ext uri="{FF2B5EF4-FFF2-40B4-BE49-F238E27FC236}">
                <a16:creationId xmlns:a16="http://schemas.microsoft.com/office/drawing/2014/main" id="{A32B6222-C674-4D57-9E36-25C8C34205DD}"/>
              </a:ext>
            </a:extLst>
          </p:cNvPr>
          <p:cNvSpPr txBox="1"/>
          <p:nvPr/>
        </p:nvSpPr>
        <p:spPr>
          <a:xfrm>
            <a:off x="1093119" y="1895434"/>
            <a:ext cx="5462337" cy="646331"/>
          </a:xfrm>
          <a:prstGeom prst="rect">
            <a:avLst/>
          </a:prstGeom>
          <a:noFill/>
        </p:spPr>
        <p:txBody>
          <a:bodyPr wrap="square" rtlCol="0">
            <a:spAutoFit/>
          </a:bodyPr>
          <a:lstStyle/>
          <a:p>
            <a:r>
              <a:rPr lang="en-IE" sz="2000" b="1" dirty="0">
                <a:solidFill>
                  <a:schemeClr val="bg1"/>
                </a:solidFill>
              </a:rPr>
              <a:t>QUICK ACCESS</a:t>
            </a:r>
          </a:p>
          <a:p>
            <a:r>
              <a:rPr lang="en-IE" sz="1600" i="1" dirty="0">
                <a:solidFill>
                  <a:schemeClr val="bg1"/>
                </a:solidFill>
              </a:rPr>
              <a:t>Pin topics here to access them quicker!</a:t>
            </a:r>
            <a:endParaRPr lang="en-IE" i="1" dirty="0">
              <a:solidFill>
                <a:schemeClr val="bg1"/>
              </a:solidFill>
            </a:endParaRPr>
          </a:p>
        </p:txBody>
      </p:sp>
      <p:pic>
        <p:nvPicPr>
          <p:cNvPr id="21" name="Picture 20" descr="A close up of a logo&#10;&#10;Description automatically generated">
            <a:extLst>
              <a:ext uri="{FF2B5EF4-FFF2-40B4-BE49-F238E27FC236}">
                <a16:creationId xmlns:a16="http://schemas.microsoft.com/office/drawing/2014/main" id="{29E8849E-C8F5-483D-ACA0-B136A4378B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43641" y="1924874"/>
            <a:ext cx="587450" cy="587450"/>
          </a:xfrm>
          <a:prstGeom prst="rect">
            <a:avLst/>
          </a:prstGeom>
        </p:spPr>
      </p:pic>
      <p:sp>
        <p:nvSpPr>
          <p:cNvPr id="23" name="Rectangle: Rounded Corners 22">
            <a:extLst>
              <a:ext uri="{FF2B5EF4-FFF2-40B4-BE49-F238E27FC236}">
                <a16:creationId xmlns:a16="http://schemas.microsoft.com/office/drawing/2014/main" id="{696D586C-8B48-4F75-90FC-E218F4250CAB}"/>
              </a:ext>
            </a:extLst>
          </p:cNvPr>
          <p:cNvSpPr/>
          <p:nvPr/>
        </p:nvSpPr>
        <p:spPr>
          <a:xfrm>
            <a:off x="6117055" y="5607968"/>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Rectangle: Rounded Corners 23">
            <a:extLst>
              <a:ext uri="{FF2B5EF4-FFF2-40B4-BE49-F238E27FC236}">
                <a16:creationId xmlns:a16="http://schemas.microsoft.com/office/drawing/2014/main" id="{6481363F-F4D0-4F61-93BA-777AC39998CD}"/>
              </a:ext>
            </a:extLst>
          </p:cNvPr>
          <p:cNvSpPr/>
          <p:nvPr/>
        </p:nvSpPr>
        <p:spPr>
          <a:xfrm>
            <a:off x="6117055" y="8282054"/>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8" name="Picture 27" descr="A large farm field&#10;&#10;Description automatically generated">
            <a:extLst>
              <a:ext uri="{FF2B5EF4-FFF2-40B4-BE49-F238E27FC236}">
                <a16:creationId xmlns:a16="http://schemas.microsoft.com/office/drawing/2014/main" id="{7664B66C-499B-49DF-883C-DBDD6F696CE3}"/>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14663" y="10766019"/>
            <a:ext cx="5715000" cy="2476500"/>
          </a:xfrm>
          <a:prstGeom prst="rect">
            <a:avLst/>
          </a:prstGeom>
        </p:spPr>
      </p:pic>
      <p:sp>
        <p:nvSpPr>
          <p:cNvPr id="29" name="Rectangle: Rounded Corners 28">
            <a:extLst>
              <a:ext uri="{FF2B5EF4-FFF2-40B4-BE49-F238E27FC236}">
                <a16:creationId xmlns:a16="http://schemas.microsoft.com/office/drawing/2014/main" id="{0E295EAD-3E37-41FC-9ADD-FB6F23157984}"/>
              </a:ext>
            </a:extLst>
          </p:cNvPr>
          <p:cNvSpPr/>
          <p:nvPr/>
        </p:nvSpPr>
        <p:spPr>
          <a:xfrm>
            <a:off x="6120906" y="10937031"/>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Rectangle: Rounded Corners 24">
            <a:hlinkClick r:id="rId17" action="ppaction://hlinksldjump"/>
            <a:extLst>
              <a:ext uri="{FF2B5EF4-FFF2-40B4-BE49-F238E27FC236}">
                <a16:creationId xmlns:a16="http://schemas.microsoft.com/office/drawing/2014/main" id="{AF6506F0-065A-44A3-B5E9-ACC08EFAB8FD}"/>
              </a:ext>
            </a:extLst>
          </p:cNvPr>
          <p:cNvSpPr/>
          <p:nvPr/>
        </p:nvSpPr>
        <p:spPr>
          <a:xfrm>
            <a:off x="6117055" y="3059565"/>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81251294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7" name="Picture 16" descr="A picture containing person, indoor, sitting, table&#10;&#10;Description automatically generated">
            <a:hlinkClick r:id="rId7" action="ppaction://hlinksldjump"/>
            <a:extLst>
              <a:ext uri="{FF2B5EF4-FFF2-40B4-BE49-F238E27FC236}">
                <a16:creationId xmlns:a16="http://schemas.microsoft.com/office/drawing/2014/main" id="{CF65F3B3-5DEB-4FCD-A165-A12B05BFBA7F}"/>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t="15762" b="6589"/>
          <a:stretch/>
        </p:blipFill>
        <p:spPr>
          <a:xfrm>
            <a:off x="948464" y="6237989"/>
            <a:ext cx="5685396" cy="2476501"/>
          </a:xfrm>
          <a:prstGeom prst="rect">
            <a:avLst/>
          </a:prstGeom>
        </p:spPr>
      </p:pic>
      <p:pic>
        <p:nvPicPr>
          <p:cNvPr id="4" name="Picture 3" descr="A picture containing person, indoor, sport, young&#10;&#10;Description automatically generated">
            <a:hlinkClick r:id="rId10" action="ppaction://hlinksldjump"/>
            <a:extLst>
              <a:ext uri="{FF2B5EF4-FFF2-40B4-BE49-F238E27FC236}">
                <a16:creationId xmlns:a16="http://schemas.microsoft.com/office/drawing/2014/main" id="{B9B17898-7CCA-44C7-A441-47E2916DB72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val="0"/>
              </a:ext>
            </a:extLst>
          </a:blip>
          <a:srcRect t="10811" b="20535"/>
          <a:stretch/>
        </p:blipFill>
        <p:spPr>
          <a:xfrm>
            <a:off x="948464" y="3362632"/>
            <a:ext cx="5715000" cy="2476501"/>
          </a:xfrm>
          <a:prstGeom prst="rect">
            <a:avLst/>
          </a:prstGeom>
        </p:spPr>
      </p:pic>
      <p:sp>
        <p:nvSpPr>
          <p:cNvPr id="14" name="Rectangle 13">
            <a:extLst>
              <a:ext uri="{FF2B5EF4-FFF2-40B4-BE49-F238E27FC236}">
                <a16:creationId xmlns:a16="http://schemas.microsoft.com/office/drawing/2014/main" id="{612EB20B-6881-43D7-8022-700511945C74}"/>
              </a:ext>
            </a:extLst>
          </p:cNvPr>
          <p:cNvSpPr/>
          <p:nvPr/>
        </p:nvSpPr>
        <p:spPr>
          <a:xfrm>
            <a:off x="948464" y="517228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14FA2D8F-D8D1-4956-996A-A0B3E9AF1B1B}"/>
              </a:ext>
            </a:extLst>
          </p:cNvPr>
          <p:cNvSpPr/>
          <p:nvPr/>
        </p:nvSpPr>
        <p:spPr>
          <a:xfrm>
            <a:off x="918860" y="804687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2" name="Picture 21" descr="A picture containing person, young, group, child&#10;&#10;Description automatically generated">
            <a:hlinkClick r:id="rId13" action="ppaction://hlinksldjump"/>
            <a:extLst>
              <a:ext uri="{FF2B5EF4-FFF2-40B4-BE49-F238E27FC236}">
                <a16:creationId xmlns:a16="http://schemas.microsoft.com/office/drawing/2014/main" id="{40CDB1B2-369B-4397-9EA2-7B4EA53100D1}"/>
              </a:ext>
            </a:extLst>
          </p:cNvPr>
          <p:cNvPicPr>
            <a:picLocks noChangeAspect="1"/>
          </p:cNvPicPr>
          <p:nvPr/>
        </p:nvPicPr>
        <p:blipFill rotWithShape="1">
          <a:blip r:embed="rId14">
            <a:extLst>
              <a:ext uri="{28A0092B-C50C-407E-A947-70E740481C1C}">
                <a14:useLocalDpi xmlns:a14="http://schemas.microsoft.com/office/drawing/2010/main" val="0"/>
              </a:ext>
            </a:extLst>
          </a:blip>
          <a:srcRect l="3507" t="5776" r="4110" b="24111"/>
          <a:stretch/>
        </p:blipFill>
        <p:spPr>
          <a:xfrm>
            <a:off x="918858" y="9149602"/>
            <a:ext cx="5685396" cy="2428662"/>
          </a:xfrm>
          <a:prstGeom prst="rect">
            <a:avLst/>
          </a:prstGeom>
        </p:spPr>
      </p:pic>
      <p:sp>
        <p:nvSpPr>
          <p:cNvPr id="30" name="Rectangle 29">
            <a:extLst>
              <a:ext uri="{FF2B5EF4-FFF2-40B4-BE49-F238E27FC236}">
                <a16:creationId xmlns:a16="http://schemas.microsoft.com/office/drawing/2014/main" id="{7547E844-5A28-4686-81C6-1349D35D7162}"/>
              </a:ext>
            </a:extLst>
          </p:cNvPr>
          <p:cNvSpPr/>
          <p:nvPr/>
        </p:nvSpPr>
        <p:spPr>
          <a:xfrm>
            <a:off x="918858" y="10913800"/>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30">
            <a:extLst>
              <a:ext uri="{FF2B5EF4-FFF2-40B4-BE49-F238E27FC236}">
                <a16:creationId xmlns:a16="http://schemas.microsoft.com/office/drawing/2014/main" id="{63830F7F-4AF9-428B-8D76-1388754FAF7A}"/>
              </a:ext>
            </a:extLst>
          </p:cNvPr>
          <p:cNvSpPr txBox="1"/>
          <p:nvPr/>
        </p:nvSpPr>
        <p:spPr>
          <a:xfrm>
            <a:off x="1030387" y="11047168"/>
            <a:ext cx="5462337" cy="400110"/>
          </a:xfrm>
          <a:prstGeom prst="rect">
            <a:avLst/>
          </a:prstGeom>
          <a:noFill/>
        </p:spPr>
        <p:txBody>
          <a:bodyPr wrap="square" rtlCol="0">
            <a:spAutoFit/>
          </a:bodyPr>
          <a:lstStyle/>
          <a:p>
            <a:r>
              <a:rPr lang="en-IE" sz="2000" b="1" dirty="0">
                <a:solidFill>
                  <a:schemeClr val="bg1"/>
                </a:solidFill>
              </a:rPr>
              <a:t>SPIN</a:t>
            </a:r>
          </a:p>
        </p:txBody>
      </p:sp>
      <p:sp>
        <p:nvSpPr>
          <p:cNvPr id="32" name="TextBox 31">
            <a:extLst>
              <a:ext uri="{FF2B5EF4-FFF2-40B4-BE49-F238E27FC236}">
                <a16:creationId xmlns:a16="http://schemas.microsoft.com/office/drawing/2014/main" id="{8F2F2C02-4EF9-41D7-8DA5-394E693002B2}"/>
              </a:ext>
            </a:extLst>
          </p:cNvPr>
          <p:cNvSpPr txBox="1"/>
          <p:nvPr/>
        </p:nvSpPr>
        <p:spPr>
          <a:xfrm>
            <a:off x="1030388" y="8180244"/>
            <a:ext cx="5462337" cy="400110"/>
          </a:xfrm>
          <a:prstGeom prst="rect">
            <a:avLst/>
          </a:prstGeom>
          <a:noFill/>
        </p:spPr>
        <p:txBody>
          <a:bodyPr wrap="square" rtlCol="0">
            <a:spAutoFit/>
          </a:bodyPr>
          <a:lstStyle/>
          <a:p>
            <a:r>
              <a:rPr lang="en-IE" sz="2000" b="1" dirty="0">
                <a:solidFill>
                  <a:schemeClr val="bg1"/>
                </a:solidFill>
              </a:rPr>
              <a:t>YOGA</a:t>
            </a:r>
          </a:p>
        </p:txBody>
      </p:sp>
      <p:sp>
        <p:nvSpPr>
          <p:cNvPr id="33" name="TextBox 32">
            <a:extLst>
              <a:ext uri="{FF2B5EF4-FFF2-40B4-BE49-F238E27FC236}">
                <a16:creationId xmlns:a16="http://schemas.microsoft.com/office/drawing/2014/main" id="{00F9081E-7274-496A-B851-0B1BB1423AC6}"/>
              </a:ext>
            </a:extLst>
          </p:cNvPr>
          <p:cNvSpPr txBox="1"/>
          <p:nvPr/>
        </p:nvSpPr>
        <p:spPr>
          <a:xfrm>
            <a:off x="1074795" y="5311932"/>
            <a:ext cx="5462337" cy="400110"/>
          </a:xfrm>
          <a:prstGeom prst="rect">
            <a:avLst/>
          </a:prstGeom>
          <a:noFill/>
        </p:spPr>
        <p:txBody>
          <a:bodyPr wrap="square" rtlCol="0">
            <a:spAutoFit/>
          </a:bodyPr>
          <a:lstStyle/>
          <a:p>
            <a:r>
              <a:rPr lang="en-IE" sz="2000" b="1" dirty="0">
                <a:solidFill>
                  <a:schemeClr val="bg1"/>
                </a:solidFill>
              </a:rPr>
              <a:t>PILATES</a:t>
            </a:r>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1107996"/>
          </a:xfrm>
          <a:prstGeom prst="rect">
            <a:avLst/>
          </a:prstGeom>
          <a:solidFill>
            <a:srgbClr val="000000">
              <a:alpha val="50196"/>
            </a:srgbClr>
          </a:solidFill>
          <a:ln w="19050">
            <a:noFill/>
          </a:ln>
        </p:spPr>
        <p:txBody>
          <a:bodyPr wrap="square" rtlCol="0">
            <a:spAutoFit/>
          </a:bodyPr>
          <a:lstStyle/>
          <a:p>
            <a:pPr algn="just"/>
            <a:r>
              <a:rPr lang="en-IE" sz="1600" dirty="0">
                <a:solidFill>
                  <a:schemeClr val="bg1"/>
                </a:solidFill>
                <a:cs typeface="Arial" panose="020B0604020202020204" pitchFamily="34" charset="0"/>
              </a:rPr>
              <a:t>We offer a range of fitness classes for our members and non-members.</a:t>
            </a:r>
          </a:p>
          <a:p>
            <a:pPr algn="just"/>
            <a:endParaRPr lang="en-IE" sz="1600" dirty="0">
              <a:solidFill>
                <a:schemeClr val="bg1"/>
              </a:solidFill>
              <a:cs typeface="Arial" panose="020B0604020202020204" pitchFamily="34" charset="0"/>
            </a:endParaRPr>
          </a:p>
          <a:p>
            <a:pPr algn="just"/>
            <a:r>
              <a:rPr lang="en-IE" dirty="0">
                <a:solidFill>
                  <a:schemeClr val="bg1"/>
                </a:solidFill>
                <a:cs typeface="Arial" panose="020B0604020202020204" pitchFamily="34" charset="0"/>
              </a:rPr>
              <a:t>Click a class of your choice below to learn more!</a:t>
            </a:r>
          </a:p>
        </p:txBody>
      </p:sp>
    </p:spTree>
    <p:extLst>
      <p:ext uri="{BB962C8B-B14F-4D97-AF65-F5344CB8AC3E}">
        <p14:creationId xmlns:p14="http://schemas.microsoft.com/office/powerpoint/2010/main" val="5383360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2369880"/>
          </a:xfrm>
          <a:prstGeom prst="rect">
            <a:avLst/>
          </a:prstGeom>
          <a:solidFill>
            <a:srgbClr val="000000">
              <a:alpha val="50196"/>
            </a:srgbClr>
          </a:solidFill>
          <a:ln w="19050">
            <a:noFill/>
          </a:ln>
        </p:spPr>
        <p:txBody>
          <a:bodyPr wrap="square" rtlCol="0">
            <a:spAutoFit/>
          </a:bodyPr>
          <a:lstStyle/>
          <a:p>
            <a:pPr algn="just"/>
            <a:r>
              <a:rPr lang="en-IE" sz="2000" b="1" dirty="0">
                <a:solidFill>
                  <a:schemeClr val="bg1"/>
                </a:solidFill>
                <a:cs typeface="Arial" panose="020B0604020202020204" pitchFamily="34" charset="0"/>
              </a:rPr>
              <a:t>PILATES</a:t>
            </a:r>
          </a:p>
          <a:p>
            <a:pPr algn="just"/>
            <a:endParaRPr lang="en-IE" sz="1600" dirty="0">
              <a:solidFill>
                <a:schemeClr val="bg1"/>
              </a:solidFill>
              <a:cs typeface="Arial" panose="020B0604020202020204" pitchFamily="34" charset="0"/>
            </a:endParaRPr>
          </a:p>
          <a:p>
            <a:pPr algn="just"/>
            <a:r>
              <a:rPr lang="en-IE" sz="1600" dirty="0">
                <a:solidFill>
                  <a:schemeClr val="bg1"/>
                </a:solidFill>
                <a:cs typeface="Arial" panose="020B0604020202020204" pitchFamily="34" charset="0"/>
              </a:rPr>
              <a:t>Pilates is a body conditioning routine that helps build flexibility, lean muscles, strength and endurance in the legs, abdominals, arms, hips, and back. This form of exercise will benefit anyone, including all athletes and casual exercisers. Join one of our </a:t>
            </a:r>
            <a:r>
              <a:rPr lang="en-IE" sz="1600" dirty="0" err="1">
                <a:solidFill>
                  <a:schemeClr val="bg1"/>
                </a:solidFill>
                <a:cs typeface="Arial" panose="020B0604020202020204" pitchFamily="34" charset="0"/>
              </a:rPr>
              <a:t>pilates'</a:t>
            </a:r>
            <a:r>
              <a:rPr lang="en-IE" sz="1600" dirty="0">
                <a:solidFill>
                  <a:schemeClr val="bg1"/>
                </a:solidFill>
                <a:cs typeface="Arial" panose="020B0604020202020204" pitchFamily="34" charset="0"/>
              </a:rPr>
              <a:t> classes today to enjoy the benefits of improved posture and a flatter, more toned abdomen along with an upper and lower body to match. </a:t>
            </a:r>
          </a:p>
          <a:p>
            <a:pPr algn="just"/>
            <a:endParaRPr lang="en-IE" sz="1600" dirty="0">
              <a:solidFill>
                <a:schemeClr val="bg1"/>
              </a:solidFill>
              <a:cs typeface="Arial" panose="020B0604020202020204" pitchFamily="34" charset="0"/>
            </a:endParaRPr>
          </a:p>
        </p:txBody>
      </p:sp>
      <p:pic>
        <p:nvPicPr>
          <p:cNvPr id="7" name="Picture 6" descr="A person jumping in the air&#10;&#10;Description automatically generated">
            <a:extLst>
              <a:ext uri="{FF2B5EF4-FFF2-40B4-BE49-F238E27FC236}">
                <a16:creationId xmlns:a16="http://schemas.microsoft.com/office/drawing/2014/main" id="{E32B9EE0-5E21-4376-AA6C-6B429B45F0A8}"/>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10741"/>
          <a:stretch/>
        </p:blipFill>
        <p:spPr>
          <a:xfrm>
            <a:off x="923540" y="6891174"/>
            <a:ext cx="5788052" cy="268254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CA39A9A-F29C-4EEC-8E34-BBE04B4150BB}"/>
              </a:ext>
            </a:extLst>
          </p:cNvPr>
          <p:cNvPicPr>
            <a:picLocks noChangeAspect="1"/>
          </p:cNvPicPr>
          <p:nvPr/>
        </p:nvPicPr>
        <p:blipFill rotWithShape="1">
          <a:blip r:embed="rId9">
            <a:extLst>
              <a:ext uri="{28A0092B-C50C-407E-A947-70E740481C1C}">
                <a14:useLocalDpi xmlns:a14="http://schemas.microsoft.com/office/drawing/2010/main" val="0"/>
              </a:ext>
            </a:extLst>
          </a:blip>
          <a:srcRect t="26173" b="15144"/>
          <a:stretch/>
        </p:blipFill>
        <p:spPr>
          <a:xfrm>
            <a:off x="1056505" y="4058803"/>
            <a:ext cx="5564657" cy="2484046"/>
          </a:xfrm>
          <a:prstGeom prst="rect">
            <a:avLst/>
          </a:prstGeom>
        </p:spPr>
      </p:pic>
      <p:sp>
        <p:nvSpPr>
          <p:cNvPr id="21" name="Rectangle: Rounded Corners 20">
            <a:hlinkClick r:id="rId10" action="ppaction://hlinksldjump"/>
            <a:extLst>
              <a:ext uri="{FF2B5EF4-FFF2-40B4-BE49-F238E27FC236}">
                <a16:creationId xmlns:a16="http://schemas.microsoft.com/office/drawing/2014/main" id="{249A4190-BA0F-4D5C-8071-0D3DF65BFADD}"/>
              </a:ext>
            </a:extLst>
          </p:cNvPr>
          <p:cNvSpPr/>
          <p:nvPr/>
        </p:nvSpPr>
        <p:spPr>
          <a:xfrm>
            <a:off x="1241946" y="1012782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10" action="ppaction://hlinksldjump"/>
            <a:extLst>
              <a:ext uri="{FF2B5EF4-FFF2-40B4-BE49-F238E27FC236}">
                <a16:creationId xmlns:a16="http://schemas.microsoft.com/office/drawing/2014/main" id="{EFB9FAD1-DC4E-4DF1-9166-CC97153D4A45}"/>
              </a:ext>
            </a:extLst>
          </p:cNvPr>
          <p:cNvSpPr txBox="1"/>
          <p:nvPr/>
        </p:nvSpPr>
        <p:spPr>
          <a:xfrm>
            <a:off x="1313099" y="10310629"/>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11" action="ppaction://hlinksldjump"/>
            <a:extLst>
              <a:ext uri="{FF2B5EF4-FFF2-40B4-BE49-F238E27FC236}">
                <a16:creationId xmlns:a16="http://schemas.microsoft.com/office/drawing/2014/main" id="{C944D3C0-660D-4577-A414-E4DE3B35366C}"/>
              </a:ext>
            </a:extLst>
          </p:cNvPr>
          <p:cNvSpPr/>
          <p:nvPr/>
        </p:nvSpPr>
        <p:spPr>
          <a:xfrm>
            <a:off x="4396853" y="1012782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11" action="ppaction://hlinksldjump"/>
            <a:extLst>
              <a:ext uri="{FF2B5EF4-FFF2-40B4-BE49-F238E27FC236}">
                <a16:creationId xmlns:a16="http://schemas.microsoft.com/office/drawing/2014/main" id="{4174701D-D2A8-45E7-8909-191CCD3F403C}"/>
              </a:ext>
            </a:extLst>
          </p:cNvPr>
          <p:cNvSpPr txBox="1"/>
          <p:nvPr/>
        </p:nvSpPr>
        <p:spPr>
          <a:xfrm>
            <a:off x="4451443" y="10156741"/>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sp>
        <p:nvSpPr>
          <p:cNvPr id="3" name="Rectangle 2">
            <a:extLst>
              <a:ext uri="{FF2B5EF4-FFF2-40B4-BE49-F238E27FC236}">
                <a16:creationId xmlns:a16="http://schemas.microsoft.com/office/drawing/2014/main" id="{8D7FF01A-0AC3-4DA6-A94E-0870E88090FF}"/>
              </a:ext>
            </a:extLst>
          </p:cNvPr>
          <p:cNvSpPr/>
          <p:nvPr/>
        </p:nvSpPr>
        <p:spPr>
          <a:xfrm>
            <a:off x="933206" y="11331797"/>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10" action="ppaction://hlinksldjump"/>
            <a:extLst>
              <a:ext uri="{FF2B5EF4-FFF2-40B4-BE49-F238E27FC236}">
                <a16:creationId xmlns:a16="http://schemas.microsoft.com/office/drawing/2014/main" id="{59CBF928-7CFD-48C9-BF61-D54577D3788D}"/>
              </a:ext>
            </a:extLst>
          </p:cNvPr>
          <p:cNvSpPr txBox="1"/>
          <p:nvPr/>
        </p:nvSpPr>
        <p:spPr>
          <a:xfrm>
            <a:off x="1056505" y="11447650"/>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4" name="Rectangle 3">
            <a:extLst>
              <a:ext uri="{FF2B5EF4-FFF2-40B4-BE49-F238E27FC236}">
                <a16:creationId xmlns:a16="http://schemas.microsoft.com/office/drawing/2014/main" id="{A10A7974-F49F-4BE9-BAD0-0B05BAC49F13}"/>
              </a:ext>
            </a:extLst>
          </p:cNvPr>
          <p:cNvSpPr/>
          <p:nvPr/>
        </p:nvSpPr>
        <p:spPr>
          <a:xfrm>
            <a:off x="933206" y="11909326"/>
            <a:ext cx="5811254" cy="37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53128666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Picture 6" descr="A person jumping in the air&#10;&#10;Description automatically generated">
            <a:extLst>
              <a:ext uri="{FF2B5EF4-FFF2-40B4-BE49-F238E27FC236}">
                <a16:creationId xmlns:a16="http://schemas.microsoft.com/office/drawing/2014/main" id="{E32B9EE0-5E21-4376-AA6C-6B429B45F0A8}"/>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10741"/>
          <a:stretch/>
        </p:blipFill>
        <p:spPr>
          <a:xfrm>
            <a:off x="913827" y="1791314"/>
            <a:ext cx="5788052" cy="2682543"/>
          </a:xfrm>
          <a:prstGeom prst="rect">
            <a:avLst/>
          </a:prstGeom>
        </p:spPr>
      </p:pic>
      <p:sp>
        <p:nvSpPr>
          <p:cNvPr id="21" name="Rectangle: Rounded Corners 20">
            <a:hlinkClick r:id="rId9" action="ppaction://hlinksldjump"/>
            <a:extLst>
              <a:ext uri="{FF2B5EF4-FFF2-40B4-BE49-F238E27FC236}">
                <a16:creationId xmlns:a16="http://schemas.microsoft.com/office/drawing/2014/main" id="{249A4190-BA0F-4D5C-8071-0D3DF65BFADD}"/>
              </a:ext>
            </a:extLst>
          </p:cNvPr>
          <p:cNvSpPr/>
          <p:nvPr/>
        </p:nvSpPr>
        <p:spPr>
          <a:xfrm>
            <a:off x="1232233"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9" action="ppaction://hlinksldjump"/>
            <a:extLst>
              <a:ext uri="{FF2B5EF4-FFF2-40B4-BE49-F238E27FC236}">
                <a16:creationId xmlns:a16="http://schemas.microsoft.com/office/drawing/2014/main" id="{EFB9FAD1-DC4E-4DF1-9166-CC97153D4A45}"/>
              </a:ext>
            </a:extLst>
          </p:cNvPr>
          <p:cNvSpPr txBox="1"/>
          <p:nvPr/>
        </p:nvSpPr>
        <p:spPr>
          <a:xfrm>
            <a:off x="1303386" y="5210769"/>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10" action="ppaction://hlinksldjump"/>
            <a:extLst>
              <a:ext uri="{FF2B5EF4-FFF2-40B4-BE49-F238E27FC236}">
                <a16:creationId xmlns:a16="http://schemas.microsoft.com/office/drawing/2014/main" id="{C944D3C0-660D-4577-A414-E4DE3B35366C}"/>
              </a:ext>
            </a:extLst>
          </p:cNvPr>
          <p:cNvSpPr/>
          <p:nvPr/>
        </p:nvSpPr>
        <p:spPr>
          <a:xfrm>
            <a:off x="4387140"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10" action="ppaction://hlinksldjump"/>
            <a:extLst>
              <a:ext uri="{FF2B5EF4-FFF2-40B4-BE49-F238E27FC236}">
                <a16:creationId xmlns:a16="http://schemas.microsoft.com/office/drawing/2014/main" id="{4174701D-D2A8-45E7-8909-191CCD3F403C}"/>
              </a:ext>
            </a:extLst>
          </p:cNvPr>
          <p:cNvSpPr txBox="1"/>
          <p:nvPr/>
        </p:nvSpPr>
        <p:spPr>
          <a:xfrm>
            <a:off x="4441730" y="5056881"/>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sp>
        <p:nvSpPr>
          <p:cNvPr id="3" name="Rectangle 2">
            <a:extLst>
              <a:ext uri="{FF2B5EF4-FFF2-40B4-BE49-F238E27FC236}">
                <a16:creationId xmlns:a16="http://schemas.microsoft.com/office/drawing/2014/main" id="{8D7FF01A-0AC3-4DA6-A94E-0870E88090FF}"/>
              </a:ext>
            </a:extLst>
          </p:cNvPr>
          <p:cNvSpPr/>
          <p:nvPr/>
        </p:nvSpPr>
        <p:spPr>
          <a:xfrm>
            <a:off x="923493" y="6231937"/>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9" action="ppaction://hlinksldjump"/>
            <a:extLst>
              <a:ext uri="{FF2B5EF4-FFF2-40B4-BE49-F238E27FC236}">
                <a16:creationId xmlns:a16="http://schemas.microsoft.com/office/drawing/2014/main" id="{59CBF928-7CFD-48C9-BF61-D54577D3788D}"/>
              </a:ext>
            </a:extLst>
          </p:cNvPr>
          <p:cNvSpPr txBox="1"/>
          <p:nvPr/>
        </p:nvSpPr>
        <p:spPr>
          <a:xfrm>
            <a:off x="1046792" y="6347790"/>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4" name="Rectangle 3">
            <a:extLst>
              <a:ext uri="{FF2B5EF4-FFF2-40B4-BE49-F238E27FC236}">
                <a16:creationId xmlns:a16="http://schemas.microsoft.com/office/drawing/2014/main" id="{11C12C0D-39A8-44C3-8D3A-E44E29EA66C3}"/>
              </a:ext>
            </a:extLst>
          </p:cNvPr>
          <p:cNvSpPr/>
          <p:nvPr/>
        </p:nvSpPr>
        <p:spPr>
          <a:xfrm>
            <a:off x="923493" y="6847489"/>
            <a:ext cx="5811254" cy="4550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 name="Picture 7" descr="A person smiling for the camera&#10;&#10;Description automatically generated">
            <a:extLst>
              <a:ext uri="{FF2B5EF4-FFF2-40B4-BE49-F238E27FC236}">
                <a16:creationId xmlns:a16="http://schemas.microsoft.com/office/drawing/2014/main" id="{B4C3EF88-1882-4A2B-80D5-55F1CEBBDB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4129" y="7025526"/>
            <a:ext cx="601534" cy="6015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drawing, kite&#10;&#10;Description automatically generated">
            <a:extLst>
              <a:ext uri="{FF2B5EF4-FFF2-40B4-BE49-F238E27FC236}">
                <a16:creationId xmlns:a16="http://schemas.microsoft.com/office/drawing/2014/main" id="{BAB2F7D0-B592-4F16-8C84-76640CB42521}"/>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3805" y="7299485"/>
            <a:ext cx="750165" cy="231720"/>
          </a:xfrm>
          <a:prstGeom prst="rect">
            <a:avLst/>
          </a:prstGeom>
        </p:spPr>
      </p:pic>
      <p:pic>
        <p:nvPicPr>
          <p:cNvPr id="19" name="Picture 18" descr="A picture containing drawing, kite&#10;&#10;Description automatically generated">
            <a:extLst>
              <a:ext uri="{FF2B5EF4-FFF2-40B4-BE49-F238E27FC236}">
                <a16:creationId xmlns:a16="http://schemas.microsoft.com/office/drawing/2014/main" id="{68279822-7011-4755-B4EB-CD586742A1CE}"/>
              </a:ext>
            </a:extLst>
          </p:cNvPr>
          <p:cNvPicPr>
            <a:picLocks noChangeAspect="1"/>
          </p:cNvPicPr>
          <p:nvPr/>
        </p:nvPicPr>
        <p:blipFill rotWithShape="1">
          <a:blip r:embed="rId12">
            <a:extLst>
              <a:ext uri="{28A0092B-C50C-407E-A947-70E740481C1C}">
                <a14:useLocalDpi xmlns:a14="http://schemas.microsoft.com/office/drawing/2010/main" val="0"/>
              </a:ext>
            </a:extLst>
          </a:blip>
          <a:srcRect r="59824"/>
          <a:stretch/>
        </p:blipFill>
        <p:spPr>
          <a:xfrm>
            <a:off x="2772761" y="7299485"/>
            <a:ext cx="500483" cy="231720"/>
          </a:xfrm>
          <a:prstGeom prst="rect">
            <a:avLst/>
          </a:prstGeom>
        </p:spPr>
      </p:pic>
      <p:sp>
        <p:nvSpPr>
          <p:cNvPr id="14" name="TextBox 13">
            <a:extLst>
              <a:ext uri="{FF2B5EF4-FFF2-40B4-BE49-F238E27FC236}">
                <a16:creationId xmlns:a16="http://schemas.microsoft.com/office/drawing/2014/main" id="{8AC99009-E787-4713-B1C4-F25C55C681E2}"/>
              </a:ext>
            </a:extLst>
          </p:cNvPr>
          <p:cNvSpPr txBox="1"/>
          <p:nvPr/>
        </p:nvSpPr>
        <p:spPr>
          <a:xfrm>
            <a:off x="1918580" y="7034957"/>
            <a:ext cx="2468560"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Michelle, Arena Member since 2019</a:t>
            </a:r>
          </a:p>
        </p:txBody>
      </p:sp>
      <p:sp>
        <p:nvSpPr>
          <p:cNvPr id="15" name="TextBox 14">
            <a:extLst>
              <a:ext uri="{FF2B5EF4-FFF2-40B4-BE49-F238E27FC236}">
                <a16:creationId xmlns:a16="http://schemas.microsoft.com/office/drawing/2014/main" id="{4F206680-B370-4DB7-9298-FBBDB6458E1F}"/>
              </a:ext>
            </a:extLst>
          </p:cNvPr>
          <p:cNvSpPr txBox="1"/>
          <p:nvPr/>
        </p:nvSpPr>
        <p:spPr>
          <a:xfrm>
            <a:off x="1046792" y="7747005"/>
            <a:ext cx="5558545" cy="461665"/>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I’ve been attending Pilates for 3 months now and I’m in love! My body’s never felt more toned and flexible.</a:t>
            </a:r>
          </a:p>
        </p:txBody>
      </p:sp>
      <p:sp>
        <p:nvSpPr>
          <p:cNvPr id="16" name="Rectangle 15">
            <a:extLst>
              <a:ext uri="{FF2B5EF4-FFF2-40B4-BE49-F238E27FC236}">
                <a16:creationId xmlns:a16="http://schemas.microsoft.com/office/drawing/2014/main" id="{B645779F-EC0B-4889-82E6-F8ED5CAA6C0B}"/>
              </a:ext>
            </a:extLst>
          </p:cNvPr>
          <p:cNvSpPr/>
          <p:nvPr/>
        </p:nvSpPr>
        <p:spPr>
          <a:xfrm>
            <a:off x="923493" y="6847489"/>
            <a:ext cx="5811254" cy="180321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Connector 17">
            <a:extLst>
              <a:ext uri="{FF2B5EF4-FFF2-40B4-BE49-F238E27FC236}">
                <a16:creationId xmlns:a16="http://schemas.microsoft.com/office/drawing/2014/main" id="{714DCFEC-854E-4D90-AB24-6175AD3E787A}"/>
              </a:ext>
            </a:extLst>
          </p:cNvPr>
          <p:cNvCxnSpPr/>
          <p:nvPr/>
        </p:nvCxnSpPr>
        <p:spPr>
          <a:xfrm>
            <a:off x="1232233" y="7697905"/>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hlinkClick r:id="rId13" action="ppaction://hlinksldjump"/>
            <a:extLst>
              <a:ext uri="{FF2B5EF4-FFF2-40B4-BE49-F238E27FC236}">
                <a16:creationId xmlns:a16="http://schemas.microsoft.com/office/drawing/2014/main" id="{81F54E20-5A0E-4842-BE2A-2C2B89F01971}"/>
              </a:ext>
            </a:extLst>
          </p:cNvPr>
          <p:cNvPicPr>
            <a:picLocks noChangeAspect="1"/>
          </p:cNvPicPr>
          <p:nvPr/>
        </p:nvPicPr>
        <p:blipFill rotWithShape="1">
          <a:blip r:embed="rId14">
            <a:extLst>
              <a:ext uri="{28A0092B-C50C-407E-A947-70E740481C1C}">
                <a14:useLocalDpi xmlns:a14="http://schemas.microsoft.com/office/drawing/2010/main" val="0"/>
              </a:ext>
            </a:extLst>
          </a:blip>
          <a:srcRect l="9206" t="5628" r="55011" b="58732"/>
          <a:stretch/>
        </p:blipFill>
        <p:spPr>
          <a:xfrm>
            <a:off x="5361200" y="8308259"/>
            <a:ext cx="276275" cy="275174"/>
          </a:xfrm>
          <a:prstGeom prst="rect">
            <a:avLst/>
          </a:prstGeom>
        </p:spPr>
      </p:pic>
      <p:pic>
        <p:nvPicPr>
          <p:cNvPr id="27" name="Picture 26" descr="A close up of a logo&#10;&#10;Description automatically generated">
            <a:hlinkClick r:id="rId15" action="ppaction://hlinksldjump"/>
            <a:extLst>
              <a:ext uri="{FF2B5EF4-FFF2-40B4-BE49-F238E27FC236}">
                <a16:creationId xmlns:a16="http://schemas.microsoft.com/office/drawing/2014/main" id="{1718A9E1-4DBA-4FEF-A44E-DE8C38D25A26}"/>
              </a:ext>
            </a:extLst>
          </p:cNvPr>
          <p:cNvPicPr>
            <a:picLocks noChangeAspect="1"/>
          </p:cNvPicPr>
          <p:nvPr/>
        </p:nvPicPr>
        <p:blipFill rotWithShape="1">
          <a:blip r:embed="rId14">
            <a:extLst>
              <a:ext uri="{28A0092B-C50C-407E-A947-70E740481C1C}">
                <a14:useLocalDpi xmlns:a14="http://schemas.microsoft.com/office/drawing/2010/main" val="0"/>
              </a:ext>
            </a:extLst>
          </a:blip>
          <a:srcRect l="53526" t="5840" r="10691" b="58520"/>
          <a:stretch/>
        </p:blipFill>
        <p:spPr>
          <a:xfrm>
            <a:off x="6015069" y="8308259"/>
            <a:ext cx="276275" cy="275174"/>
          </a:xfrm>
          <a:prstGeom prst="rect">
            <a:avLst/>
          </a:prstGeom>
        </p:spPr>
      </p:pic>
      <p:sp>
        <p:nvSpPr>
          <p:cNvPr id="26" name="TextBox 25">
            <a:extLst>
              <a:ext uri="{FF2B5EF4-FFF2-40B4-BE49-F238E27FC236}">
                <a16:creationId xmlns:a16="http://schemas.microsoft.com/office/drawing/2014/main" id="{C8C34ED1-A820-497E-ACA4-6A5C24A34B36}"/>
              </a:ext>
            </a:extLst>
          </p:cNvPr>
          <p:cNvSpPr txBox="1"/>
          <p:nvPr/>
        </p:nvSpPr>
        <p:spPr>
          <a:xfrm>
            <a:off x="5582901" y="832168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6</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CE6C162-C2E0-4160-9B85-AB6F8F33FC4B}"/>
              </a:ext>
            </a:extLst>
          </p:cNvPr>
          <p:cNvSpPr txBox="1"/>
          <p:nvPr/>
        </p:nvSpPr>
        <p:spPr>
          <a:xfrm>
            <a:off x="6236770" y="832237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pic>
        <p:nvPicPr>
          <p:cNvPr id="30" name="Picture 29" descr="A picture containing arch, building, mirror&#10;&#10;Description automatically generated">
            <a:extLst>
              <a:ext uri="{FF2B5EF4-FFF2-40B4-BE49-F238E27FC236}">
                <a16:creationId xmlns:a16="http://schemas.microsoft.com/office/drawing/2014/main" id="{4D373F05-BF07-49D1-B1E7-3DB6DD33FE9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5152" y="8882719"/>
            <a:ext cx="709390" cy="687223"/>
          </a:xfrm>
          <a:prstGeom prst="rect">
            <a:avLst/>
          </a:prstGeom>
        </p:spPr>
      </p:pic>
      <p:sp>
        <p:nvSpPr>
          <p:cNvPr id="32" name="TextBox 31">
            <a:extLst>
              <a:ext uri="{FF2B5EF4-FFF2-40B4-BE49-F238E27FC236}">
                <a16:creationId xmlns:a16="http://schemas.microsoft.com/office/drawing/2014/main" id="{E74DB64F-4829-476A-9E81-7C9D5F63864D}"/>
              </a:ext>
            </a:extLst>
          </p:cNvPr>
          <p:cNvSpPr txBox="1"/>
          <p:nvPr/>
        </p:nvSpPr>
        <p:spPr>
          <a:xfrm>
            <a:off x="1918580" y="8897520"/>
            <a:ext cx="2268784"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John, Arena Member since 2017</a:t>
            </a:r>
          </a:p>
        </p:txBody>
      </p:sp>
      <p:pic>
        <p:nvPicPr>
          <p:cNvPr id="33" name="Picture 32" descr="A picture containing drawing, kite&#10;&#10;Description automatically generated">
            <a:extLst>
              <a:ext uri="{FF2B5EF4-FFF2-40B4-BE49-F238E27FC236}">
                <a16:creationId xmlns:a16="http://schemas.microsoft.com/office/drawing/2014/main" id="{EACD3D52-8748-41AD-B382-1CA627F3144D}"/>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1941" y="9151436"/>
            <a:ext cx="750165" cy="231720"/>
          </a:xfrm>
          <a:prstGeom prst="rect">
            <a:avLst/>
          </a:prstGeom>
        </p:spPr>
      </p:pic>
      <p:pic>
        <p:nvPicPr>
          <p:cNvPr id="35" name="Picture 34" descr="A picture containing drawing, kite&#10;&#10;Description automatically generated">
            <a:extLst>
              <a:ext uri="{FF2B5EF4-FFF2-40B4-BE49-F238E27FC236}">
                <a16:creationId xmlns:a16="http://schemas.microsoft.com/office/drawing/2014/main" id="{5E370EFF-4BD4-4CCF-9D89-3802C0888ECA}"/>
              </a:ext>
            </a:extLst>
          </p:cNvPr>
          <p:cNvPicPr>
            <a:picLocks noChangeAspect="1"/>
          </p:cNvPicPr>
          <p:nvPr/>
        </p:nvPicPr>
        <p:blipFill rotWithShape="1">
          <a:blip r:embed="rId12">
            <a:extLst>
              <a:ext uri="{28A0092B-C50C-407E-A947-70E740481C1C}">
                <a14:useLocalDpi xmlns:a14="http://schemas.microsoft.com/office/drawing/2010/main" val="0"/>
              </a:ext>
            </a:extLst>
          </a:blip>
          <a:srcRect l="40738" t="9044" r="19033" b="-833"/>
          <a:stretch/>
        </p:blipFill>
        <p:spPr>
          <a:xfrm>
            <a:off x="2772106" y="9169308"/>
            <a:ext cx="501138" cy="212691"/>
          </a:xfrm>
          <a:prstGeom prst="rect">
            <a:avLst/>
          </a:prstGeom>
        </p:spPr>
      </p:pic>
      <p:cxnSp>
        <p:nvCxnSpPr>
          <p:cNvPr id="36" name="Straight Connector 35">
            <a:extLst>
              <a:ext uri="{FF2B5EF4-FFF2-40B4-BE49-F238E27FC236}">
                <a16:creationId xmlns:a16="http://schemas.microsoft.com/office/drawing/2014/main" id="{4382F635-8D95-4258-9408-7372C4206FA4}"/>
              </a:ext>
            </a:extLst>
          </p:cNvPr>
          <p:cNvCxnSpPr/>
          <p:nvPr/>
        </p:nvCxnSpPr>
        <p:spPr>
          <a:xfrm>
            <a:off x="1232233" y="9613728"/>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B204C15-0F65-4AA5-9F3C-56B0AFC6FBB7}"/>
              </a:ext>
            </a:extLst>
          </p:cNvPr>
          <p:cNvSpPr txBox="1"/>
          <p:nvPr/>
        </p:nvSpPr>
        <p:spPr>
          <a:xfrm>
            <a:off x="1019196" y="9682304"/>
            <a:ext cx="5558545" cy="276999"/>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Good class. Would recommend.</a:t>
            </a:r>
          </a:p>
        </p:txBody>
      </p:sp>
      <p:pic>
        <p:nvPicPr>
          <p:cNvPr id="42" name="Picture 41" descr="A close up of a logo&#10;&#10;Description automatically generated">
            <a:extLst>
              <a:ext uri="{FF2B5EF4-FFF2-40B4-BE49-F238E27FC236}">
                <a16:creationId xmlns:a16="http://schemas.microsoft.com/office/drawing/2014/main" id="{0BEBA881-CCA4-4FEB-B307-3A50A74CA47B}"/>
              </a:ext>
            </a:extLst>
          </p:cNvPr>
          <p:cNvPicPr>
            <a:picLocks noChangeAspect="1"/>
          </p:cNvPicPr>
          <p:nvPr/>
        </p:nvPicPr>
        <p:blipFill rotWithShape="1">
          <a:blip r:embed="rId14">
            <a:extLst>
              <a:ext uri="{28A0092B-C50C-407E-A947-70E740481C1C}">
                <a14:useLocalDpi xmlns:a14="http://schemas.microsoft.com/office/drawing/2010/main" val="0"/>
              </a:ext>
            </a:extLst>
          </a:blip>
          <a:srcRect l="9206" t="5628" r="55011" b="58732"/>
          <a:stretch/>
        </p:blipFill>
        <p:spPr>
          <a:xfrm>
            <a:off x="5340369" y="9897049"/>
            <a:ext cx="276275" cy="27517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BA4BECC-DD04-4B54-9BB5-8C00E55D6422}"/>
              </a:ext>
            </a:extLst>
          </p:cNvPr>
          <p:cNvPicPr>
            <a:picLocks noChangeAspect="1"/>
          </p:cNvPicPr>
          <p:nvPr/>
        </p:nvPicPr>
        <p:blipFill rotWithShape="1">
          <a:blip r:embed="rId14">
            <a:extLst>
              <a:ext uri="{28A0092B-C50C-407E-A947-70E740481C1C}">
                <a14:useLocalDpi xmlns:a14="http://schemas.microsoft.com/office/drawing/2010/main" val="0"/>
              </a:ext>
            </a:extLst>
          </a:blip>
          <a:srcRect l="53526" t="5840" r="10691" b="58520"/>
          <a:stretch/>
        </p:blipFill>
        <p:spPr>
          <a:xfrm>
            <a:off x="5994238" y="9897049"/>
            <a:ext cx="276275" cy="275174"/>
          </a:xfrm>
          <a:prstGeom prst="rect">
            <a:avLst/>
          </a:prstGeom>
        </p:spPr>
      </p:pic>
      <p:sp>
        <p:nvSpPr>
          <p:cNvPr id="44" name="TextBox 43">
            <a:extLst>
              <a:ext uri="{FF2B5EF4-FFF2-40B4-BE49-F238E27FC236}">
                <a16:creationId xmlns:a16="http://schemas.microsoft.com/office/drawing/2014/main" id="{F930066E-BE65-4229-8143-544828829F4E}"/>
              </a:ext>
            </a:extLst>
          </p:cNvPr>
          <p:cNvSpPr txBox="1"/>
          <p:nvPr/>
        </p:nvSpPr>
        <p:spPr>
          <a:xfrm>
            <a:off x="5562070" y="991047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1</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E43DE4F-D999-4CC7-9595-FDC8054A7A8C}"/>
              </a:ext>
            </a:extLst>
          </p:cNvPr>
          <p:cNvSpPr txBox="1"/>
          <p:nvPr/>
        </p:nvSpPr>
        <p:spPr>
          <a:xfrm>
            <a:off x="6215939" y="991116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7B04840E-13A0-4A28-939D-CAD4B24B3EB8}"/>
              </a:ext>
            </a:extLst>
          </p:cNvPr>
          <p:cNvSpPr/>
          <p:nvPr/>
        </p:nvSpPr>
        <p:spPr>
          <a:xfrm>
            <a:off x="923493" y="8650705"/>
            <a:ext cx="5811254" cy="166468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Rectangle 46">
            <a:extLst>
              <a:ext uri="{FF2B5EF4-FFF2-40B4-BE49-F238E27FC236}">
                <a16:creationId xmlns:a16="http://schemas.microsoft.com/office/drawing/2014/main" id="{A1D9DA40-4336-4B06-82B3-22EC141858F2}"/>
              </a:ext>
            </a:extLst>
          </p:cNvPr>
          <p:cNvSpPr/>
          <p:nvPr/>
        </p:nvSpPr>
        <p:spPr>
          <a:xfrm>
            <a:off x="923493" y="10315388"/>
            <a:ext cx="5811254" cy="107915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hlinkClick r:id="rId17" action="ppaction://hlinksldjump"/>
            <a:extLst>
              <a:ext uri="{FF2B5EF4-FFF2-40B4-BE49-F238E27FC236}">
                <a16:creationId xmlns:a16="http://schemas.microsoft.com/office/drawing/2014/main" id="{5A9DC40F-7478-4E9E-ACA2-9B06BE49BC4E}"/>
              </a:ext>
            </a:extLst>
          </p:cNvPr>
          <p:cNvSpPr/>
          <p:nvPr/>
        </p:nvSpPr>
        <p:spPr>
          <a:xfrm>
            <a:off x="923493" y="10359174"/>
            <a:ext cx="5778386" cy="98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17" action="ppaction://hlinksldjump"/>
            <a:extLst>
              <a:ext uri="{FF2B5EF4-FFF2-40B4-BE49-F238E27FC236}">
                <a16:creationId xmlns:a16="http://schemas.microsoft.com/office/drawing/2014/main" id="{6716AB2F-3D85-438A-A9BA-4DE5C23B2C1A}"/>
              </a:ext>
            </a:extLst>
          </p:cNvPr>
          <p:cNvSpPr txBox="1"/>
          <p:nvPr/>
        </p:nvSpPr>
        <p:spPr>
          <a:xfrm>
            <a:off x="2017994" y="10657900"/>
            <a:ext cx="3530171" cy="338554"/>
          </a:xfrm>
          <a:prstGeom prst="rect">
            <a:avLst/>
          </a:prstGeom>
          <a:noFill/>
        </p:spPr>
        <p:txBody>
          <a:bodyPr wrap="square" rtlCol="0">
            <a:spAutoFit/>
          </a:bodyPr>
          <a:lstStyle/>
          <a:p>
            <a:pPr algn="ctr"/>
            <a:r>
              <a:rPr lang="en-IE" sz="1600" dirty="0">
                <a:solidFill>
                  <a:schemeClr val="bg1">
                    <a:lumMod val="50000"/>
                  </a:schemeClr>
                </a:solidFill>
                <a:latin typeface="Arial Nova" panose="020B0504020202020204" pitchFamily="34" charset="0"/>
                <a:cs typeface="Arial" panose="020B0604020202020204" pitchFamily="34" charset="0"/>
              </a:rPr>
              <a:t>Leave your own review</a:t>
            </a:r>
          </a:p>
        </p:txBody>
      </p:sp>
    </p:spTree>
    <p:extLst>
      <p:ext uri="{BB962C8B-B14F-4D97-AF65-F5344CB8AC3E}">
        <p14:creationId xmlns:p14="http://schemas.microsoft.com/office/powerpoint/2010/main" val="2933664743"/>
      </p:ext>
    </p:extLst>
  </p:cSld>
  <p:clrMapOvr>
    <a:masterClrMapping/>
  </p:clrMapOvr>
  <p:transition spd="slow" advClick="0">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Picture 6" descr="A person jumping in the air&#10;&#10;Description automatically generated">
            <a:extLst>
              <a:ext uri="{FF2B5EF4-FFF2-40B4-BE49-F238E27FC236}">
                <a16:creationId xmlns:a16="http://schemas.microsoft.com/office/drawing/2014/main" id="{E32B9EE0-5E21-4376-AA6C-6B429B45F0A8}"/>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10741"/>
          <a:stretch/>
        </p:blipFill>
        <p:spPr>
          <a:xfrm>
            <a:off x="913827" y="1791314"/>
            <a:ext cx="5788052" cy="2682543"/>
          </a:xfrm>
          <a:prstGeom prst="rect">
            <a:avLst/>
          </a:prstGeom>
        </p:spPr>
      </p:pic>
      <p:sp>
        <p:nvSpPr>
          <p:cNvPr id="21" name="Rectangle: Rounded Corners 20">
            <a:hlinkClick r:id="rId9" action="ppaction://hlinksldjump"/>
            <a:extLst>
              <a:ext uri="{FF2B5EF4-FFF2-40B4-BE49-F238E27FC236}">
                <a16:creationId xmlns:a16="http://schemas.microsoft.com/office/drawing/2014/main" id="{249A4190-BA0F-4D5C-8071-0D3DF65BFADD}"/>
              </a:ext>
            </a:extLst>
          </p:cNvPr>
          <p:cNvSpPr/>
          <p:nvPr/>
        </p:nvSpPr>
        <p:spPr>
          <a:xfrm>
            <a:off x="1232233"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9" action="ppaction://hlinksldjump"/>
            <a:extLst>
              <a:ext uri="{FF2B5EF4-FFF2-40B4-BE49-F238E27FC236}">
                <a16:creationId xmlns:a16="http://schemas.microsoft.com/office/drawing/2014/main" id="{EFB9FAD1-DC4E-4DF1-9166-CC97153D4A45}"/>
              </a:ext>
            </a:extLst>
          </p:cNvPr>
          <p:cNvSpPr txBox="1"/>
          <p:nvPr/>
        </p:nvSpPr>
        <p:spPr>
          <a:xfrm>
            <a:off x="1303386" y="5210769"/>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10" action="ppaction://hlinksldjump"/>
            <a:extLst>
              <a:ext uri="{FF2B5EF4-FFF2-40B4-BE49-F238E27FC236}">
                <a16:creationId xmlns:a16="http://schemas.microsoft.com/office/drawing/2014/main" id="{C944D3C0-660D-4577-A414-E4DE3B35366C}"/>
              </a:ext>
            </a:extLst>
          </p:cNvPr>
          <p:cNvSpPr/>
          <p:nvPr/>
        </p:nvSpPr>
        <p:spPr>
          <a:xfrm>
            <a:off x="4387140"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10" action="ppaction://hlinksldjump"/>
            <a:extLst>
              <a:ext uri="{FF2B5EF4-FFF2-40B4-BE49-F238E27FC236}">
                <a16:creationId xmlns:a16="http://schemas.microsoft.com/office/drawing/2014/main" id="{4174701D-D2A8-45E7-8909-191CCD3F403C}"/>
              </a:ext>
            </a:extLst>
          </p:cNvPr>
          <p:cNvSpPr txBox="1"/>
          <p:nvPr/>
        </p:nvSpPr>
        <p:spPr>
          <a:xfrm>
            <a:off x="4441730" y="5056881"/>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sp>
        <p:nvSpPr>
          <p:cNvPr id="3" name="Rectangle 2">
            <a:extLst>
              <a:ext uri="{FF2B5EF4-FFF2-40B4-BE49-F238E27FC236}">
                <a16:creationId xmlns:a16="http://schemas.microsoft.com/office/drawing/2014/main" id="{8D7FF01A-0AC3-4DA6-A94E-0870E88090FF}"/>
              </a:ext>
            </a:extLst>
          </p:cNvPr>
          <p:cNvSpPr/>
          <p:nvPr/>
        </p:nvSpPr>
        <p:spPr>
          <a:xfrm>
            <a:off x="923493" y="6231937"/>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9" action="ppaction://hlinksldjump"/>
            <a:extLst>
              <a:ext uri="{FF2B5EF4-FFF2-40B4-BE49-F238E27FC236}">
                <a16:creationId xmlns:a16="http://schemas.microsoft.com/office/drawing/2014/main" id="{59CBF928-7CFD-48C9-BF61-D54577D3788D}"/>
              </a:ext>
            </a:extLst>
          </p:cNvPr>
          <p:cNvSpPr txBox="1"/>
          <p:nvPr/>
        </p:nvSpPr>
        <p:spPr>
          <a:xfrm>
            <a:off x="1046792" y="6347790"/>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4" name="Rectangle 3">
            <a:extLst>
              <a:ext uri="{FF2B5EF4-FFF2-40B4-BE49-F238E27FC236}">
                <a16:creationId xmlns:a16="http://schemas.microsoft.com/office/drawing/2014/main" id="{11C12C0D-39A8-44C3-8D3A-E44E29EA66C3}"/>
              </a:ext>
            </a:extLst>
          </p:cNvPr>
          <p:cNvSpPr/>
          <p:nvPr/>
        </p:nvSpPr>
        <p:spPr>
          <a:xfrm>
            <a:off x="923493" y="6847489"/>
            <a:ext cx="5811254" cy="4550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 name="Picture 7" descr="A person smiling for the camera&#10;&#10;Description automatically generated">
            <a:extLst>
              <a:ext uri="{FF2B5EF4-FFF2-40B4-BE49-F238E27FC236}">
                <a16:creationId xmlns:a16="http://schemas.microsoft.com/office/drawing/2014/main" id="{B4C3EF88-1882-4A2B-80D5-55F1CEBBDB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4129" y="7025526"/>
            <a:ext cx="601534" cy="6015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drawing, kite&#10;&#10;Description automatically generated">
            <a:extLst>
              <a:ext uri="{FF2B5EF4-FFF2-40B4-BE49-F238E27FC236}">
                <a16:creationId xmlns:a16="http://schemas.microsoft.com/office/drawing/2014/main" id="{BAB2F7D0-B592-4F16-8C84-76640CB42521}"/>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3805" y="7299485"/>
            <a:ext cx="750165" cy="231720"/>
          </a:xfrm>
          <a:prstGeom prst="rect">
            <a:avLst/>
          </a:prstGeom>
        </p:spPr>
      </p:pic>
      <p:pic>
        <p:nvPicPr>
          <p:cNvPr id="19" name="Picture 18" descr="A picture containing drawing, kite&#10;&#10;Description automatically generated">
            <a:extLst>
              <a:ext uri="{FF2B5EF4-FFF2-40B4-BE49-F238E27FC236}">
                <a16:creationId xmlns:a16="http://schemas.microsoft.com/office/drawing/2014/main" id="{68279822-7011-4755-B4EB-CD586742A1CE}"/>
              </a:ext>
            </a:extLst>
          </p:cNvPr>
          <p:cNvPicPr>
            <a:picLocks noChangeAspect="1"/>
          </p:cNvPicPr>
          <p:nvPr/>
        </p:nvPicPr>
        <p:blipFill rotWithShape="1">
          <a:blip r:embed="rId12">
            <a:extLst>
              <a:ext uri="{28A0092B-C50C-407E-A947-70E740481C1C}">
                <a14:useLocalDpi xmlns:a14="http://schemas.microsoft.com/office/drawing/2010/main" val="0"/>
              </a:ext>
            </a:extLst>
          </a:blip>
          <a:srcRect r="59824"/>
          <a:stretch/>
        </p:blipFill>
        <p:spPr>
          <a:xfrm>
            <a:off x="2772761" y="7299485"/>
            <a:ext cx="500483" cy="231720"/>
          </a:xfrm>
          <a:prstGeom prst="rect">
            <a:avLst/>
          </a:prstGeom>
        </p:spPr>
      </p:pic>
      <p:sp>
        <p:nvSpPr>
          <p:cNvPr id="14" name="TextBox 13">
            <a:extLst>
              <a:ext uri="{FF2B5EF4-FFF2-40B4-BE49-F238E27FC236}">
                <a16:creationId xmlns:a16="http://schemas.microsoft.com/office/drawing/2014/main" id="{8AC99009-E787-4713-B1C4-F25C55C681E2}"/>
              </a:ext>
            </a:extLst>
          </p:cNvPr>
          <p:cNvSpPr txBox="1"/>
          <p:nvPr/>
        </p:nvSpPr>
        <p:spPr>
          <a:xfrm>
            <a:off x="1918580" y="7034957"/>
            <a:ext cx="2468560"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Michelle, Arena Member since 2019</a:t>
            </a:r>
          </a:p>
        </p:txBody>
      </p:sp>
      <p:sp>
        <p:nvSpPr>
          <p:cNvPr id="15" name="TextBox 14">
            <a:extLst>
              <a:ext uri="{FF2B5EF4-FFF2-40B4-BE49-F238E27FC236}">
                <a16:creationId xmlns:a16="http://schemas.microsoft.com/office/drawing/2014/main" id="{4F206680-B370-4DB7-9298-FBBDB6458E1F}"/>
              </a:ext>
            </a:extLst>
          </p:cNvPr>
          <p:cNvSpPr txBox="1"/>
          <p:nvPr/>
        </p:nvSpPr>
        <p:spPr>
          <a:xfrm>
            <a:off x="1046792" y="7747005"/>
            <a:ext cx="5558545" cy="461665"/>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I’ve been attending Pilates for 3 months now and I’m in love! My body’s never felt more toned and flexible.</a:t>
            </a:r>
          </a:p>
        </p:txBody>
      </p:sp>
      <p:sp>
        <p:nvSpPr>
          <p:cNvPr id="16" name="Rectangle 15">
            <a:extLst>
              <a:ext uri="{FF2B5EF4-FFF2-40B4-BE49-F238E27FC236}">
                <a16:creationId xmlns:a16="http://schemas.microsoft.com/office/drawing/2014/main" id="{B645779F-EC0B-4889-82E6-F8ED5CAA6C0B}"/>
              </a:ext>
            </a:extLst>
          </p:cNvPr>
          <p:cNvSpPr/>
          <p:nvPr/>
        </p:nvSpPr>
        <p:spPr>
          <a:xfrm>
            <a:off x="923493" y="6847489"/>
            <a:ext cx="5811254" cy="180321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Connector 17">
            <a:extLst>
              <a:ext uri="{FF2B5EF4-FFF2-40B4-BE49-F238E27FC236}">
                <a16:creationId xmlns:a16="http://schemas.microsoft.com/office/drawing/2014/main" id="{714DCFEC-854E-4D90-AB24-6175AD3E787A}"/>
              </a:ext>
            </a:extLst>
          </p:cNvPr>
          <p:cNvCxnSpPr/>
          <p:nvPr/>
        </p:nvCxnSpPr>
        <p:spPr>
          <a:xfrm>
            <a:off x="1232233" y="7697905"/>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81F54E20-5A0E-4842-BE2A-2C2B89F01971}"/>
              </a:ext>
            </a:extLst>
          </p:cNvPr>
          <p:cNvPicPr>
            <a:picLocks noChangeAspect="1"/>
          </p:cNvPicPr>
          <p:nvPr/>
        </p:nvPicPr>
        <p:blipFill rotWithShape="1">
          <a:blip r:embed="rId13">
            <a:duotone>
              <a:prstClr val="black"/>
              <a:schemeClr val="accent5">
                <a:tint val="45000"/>
                <a:satMod val="400000"/>
              </a:schemeClr>
            </a:duotone>
            <a:extLst>
              <a:ext uri="{28A0092B-C50C-407E-A947-70E740481C1C}">
                <a14:useLocalDpi xmlns:a14="http://schemas.microsoft.com/office/drawing/2010/main" val="0"/>
              </a:ext>
            </a:extLst>
          </a:blip>
          <a:srcRect l="9206" t="5628" r="55011" b="58732"/>
          <a:stretch/>
        </p:blipFill>
        <p:spPr>
          <a:xfrm>
            <a:off x="5361200" y="8308259"/>
            <a:ext cx="276275" cy="275174"/>
          </a:xfrm>
          <a:prstGeom prst="rect">
            <a:avLst/>
          </a:prstGeom>
        </p:spPr>
      </p:pic>
      <p:pic>
        <p:nvPicPr>
          <p:cNvPr id="27" name="Picture 26" descr="A close up of a logo&#10;&#10;Description automatically generated">
            <a:extLst>
              <a:ext uri="{FF2B5EF4-FFF2-40B4-BE49-F238E27FC236}">
                <a16:creationId xmlns:a16="http://schemas.microsoft.com/office/drawing/2014/main" id="{1718A9E1-4DBA-4FEF-A44E-DE8C38D25A26}"/>
              </a:ext>
            </a:extLst>
          </p:cNvPr>
          <p:cNvPicPr>
            <a:picLocks noChangeAspect="1"/>
          </p:cNvPicPr>
          <p:nvPr/>
        </p:nvPicPr>
        <p:blipFill rotWithShape="1">
          <a:blip r:embed="rId13">
            <a:extLst>
              <a:ext uri="{28A0092B-C50C-407E-A947-70E740481C1C}">
                <a14:useLocalDpi xmlns:a14="http://schemas.microsoft.com/office/drawing/2010/main" val="0"/>
              </a:ext>
            </a:extLst>
          </a:blip>
          <a:srcRect l="53526" t="5840" r="10691" b="58520"/>
          <a:stretch/>
        </p:blipFill>
        <p:spPr>
          <a:xfrm>
            <a:off x="6015069" y="8308259"/>
            <a:ext cx="276275" cy="275174"/>
          </a:xfrm>
          <a:prstGeom prst="rect">
            <a:avLst/>
          </a:prstGeom>
        </p:spPr>
      </p:pic>
      <p:sp>
        <p:nvSpPr>
          <p:cNvPr id="26" name="TextBox 25">
            <a:extLst>
              <a:ext uri="{FF2B5EF4-FFF2-40B4-BE49-F238E27FC236}">
                <a16:creationId xmlns:a16="http://schemas.microsoft.com/office/drawing/2014/main" id="{C8C34ED1-A820-497E-ACA4-6A5C24A34B36}"/>
              </a:ext>
            </a:extLst>
          </p:cNvPr>
          <p:cNvSpPr txBox="1"/>
          <p:nvPr/>
        </p:nvSpPr>
        <p:spPr>
          <a:xfrm>
            <a:off x="5582901" y="832168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7</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CE6C162-C2E0-4160-9B85-AB6F8F33FC4B}"/>
              </a:ext>
            </a:extLst>
          </p:cNvPr>
          <p:cNvSpPr txBox="1"/>
          <p:nvPr/>
        </p:nvSpPr>
        <p:spPr>
          <a:xfrm>
            <a:off x="6236770" y="832237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pic>
        <p:nvPicPr>
          <p:cNvPr id="30" name="Picture 29" descr="A picture containing arch, building, mirror&#10;&#10;Description automatically generated">
            <a:extLst>
              <a:ext uri="{FF2B5EF4-FFF2-40B4-BE49-F238E27FC236}">
                <a16:creationId xmlns:a16="http://schemas.microsoft.com/office/drawing/2014/main" id="{4D373F05-BF07-49D1-B1E7-3DB6DD33FE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5152" y="8882719"/>
            <a:ext cx="709390" cy="687223"/>
          </a:xfrm>
          <a:prstGeom prst="rect">
            <a:avLst/>
          </a:prstGeom>
        </p:spPr>
      </p:pic>
      <p:sp>
        <p:nvSpPr>
          <p:cNvPr id="32" name="TextBox 31">
            <a:extLst>
              <a:ext uri="{FF2B5EF4-FFF2-40B4-BE49-F238E27FC236}">
                <a16:creationId xmlns:a16="http://schemas.microsoft.com/office/drawing/2014/main" id="{E74DB64F-4829-476A-9E81-7C9D5F63864D}"/>
              </a:ext>
            </a:extLst>
          </p:cNvPr>
          <p:cNvSpPr txBox="1"/>
          <p:nvPr/>
        </p:nvSpPr>
        <p:spPr>
          <a:xfrm>
            <a:off x="1918580" y="8897520"/>
            <a:ext cx="2268784"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John, Arena Member since 2017</a:t>
            </a:r>
          </a:p>
        </p:txBody>
      </p:sp>
      <p:pic>
        <p:nvPicPr>
          <p:cNvPr id="33" name="Picture 32" descr="A picture containing drawing, kite&#10;&#10;Description automatically generated">
            <a:extLst>
              <a:ext uri="{FF2B5EF4-FFF2-40B4-BE49-F238E27FC236}">
                <a16:creationId xmlns:a16="http://schemas.microsoft.com/office/drawing/2014/main" id="{EACD3D52-8748-41AD-B382-1CA627F3144D}"/>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1941" y="9151436"/>
            <a:ext cx="750165" cy="231720"/>
          </a:xfrm>
          <a:prstGeom prst="rect">
            <a:avLst/>
          </a:prstGeom>
        </p:spPr>
      </p:pic>
      <p:pic>
        <p:nvPicPr>
          <p:cNvPr id="35" name="Picture 34" descr="A picture containing drawing, kite&#10;&#10;Description automatically generated">
            <a:extLst>
              <a:ext uri="{FF2B5EF4-FFF2-40B4-BE49-F238E27FC236}">
                <a16:creationId xmlns:a16="http://schemas.microsoft.com/office/drawing/2014/main" id="{5E370EFF-4BD4-4CCF-9D89-3802C0888ECA}"/>
              </a:ext>
            </a:extLst>
          </p:cNvPr>
          <p:cNvPicPr>
            <a:picLocks noChangeAspect="1"/>
          </p:cNvPicPr>
          <p:nvPr/>
        </p:nvPicPr>
        <p:blipFill rotWithShape="1">
          <a:blip r:embed="rId12">
            <a:extLst>
              <a:ext uri="{28A0092B-C50C-407E-A947-70E740481C1C}">
                <a14:useLocalDpi xmlns:a14="http://schemas.microsoft.com/office/drawing/2010/main" val="0"/>
              </a:ext>
            </a:extLst>
          </a:blip>
          <a:srcRect l="40738" t="9044" r="19033" b="-833"/>
          <a:stretch/>
        </p:blipFill>
        <p:spPr>
          <a:xfrm>
            <a:off x="2772106" y="9169308"/>
            <a:ext cx="501138" cy="212691"/>
          </a:xfrm>
          <a:prstGeom prst="rect">
            <a:avLst/>
          </a:prstGeom>
        </p:spPr>
      </p:pic>
      <p:cxnSp>
        <p:nvCxnSpPr>
          <p:cNvPr id="36" name="Straight Connector 35">
            <a:extLst>
              <a:ext uri="{FF2B5EF4-FFF2-40B4-BE49-F238E27FC236}">
                <a16:creationId xmlns:a16="http://schemas.microsoft.com/office/drawing/2014/main" id="{4382F635-8D95-4258-9408-7372C4206FA4}"/>
              </a:ext>
            </a:extLst>
          </p:cNvPr>
          <p:cNvCxnSpPr/>
          <p:nvPr/>
        </p:nvCxnSpPr>
        <p:spPr>
          <a:xfrm>
            <a:off x="1232233" y="9613728"/>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B204C15-0F65-4AA5-9F3C-56B0AFC6FBB7}"/>
              </a:ext>
            </a:extLst>
          </p:cNvPr>
          <p:cNvSpPr txBox="1"/>
          <p:nvPr/>
        </p:nvSpPr>
        <p:spPr>
          <a:xfrm>
            <a:off x="1019196" y="9682304"/>
            <a:ext cx="5558545" cy="276999"/>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Good class. Would recommend.</a:t>
            </a:r>
          </a:p>
        </p:txBody>
      </p:sp>
      <p:pic>
        <p:nvPicPr>
          <p:cNvPr id="42" name="Picture 41" descr="A close up of a logo&#10;&#10;Description automatically generated">
            <a:extLst>
              <a:ext uri="{FF2B5EF4-FFF2-40B4-BE49-F238E27FC236}">
                <a16:creationId xmlns:a16="http://schemas.microsoft.com/office/drawing/2014/main" id="{0BEBA881-CCA4-4FEB-B307-3A50A74CA47B}"/>
              </a:ext>
            </a:extLst>
          </p:cNvPr>
          <p:cNvPicPr>
            <a:picLocks noChangeAspect="1"/>
          </p:cNvPicPr>
          <p:nvPr/>
        </p:nvPicPr>
        <p:blipFill rotWithShape="1">
          <a:blip r:embed="rId13">
            <a:extLst>
              <a:ext uri="{28A0092B-C50C-407E-A947-70E740481C1C}">
                <a14:useLocalDpi xmlns:a14="http://schemas.microsoft.com/office/drawing/2010/main" val="0"/>
              </a:ext>
            </a:extLst>
          </a:blip>
          <a:srcRect l="9206" t="5628" r="55011" b="58732"/>
          <a:stretch/>
        </p:blipFill>
        <p:spPr>
          <a:xfrm>
            <a:off x="5340369" y="9897049"/>
            <a:ext cx="276275" cy="27517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BA4BECC-DD04-4B54-9BB5-8C00E55D6422}"/>
              </a:ext>
            </a:extLst>
          </p:cNvPr>
          <p:cNvPicPr>
            <a:picLocks noChangeAspect="1"/>
          </p:cNvPicPr>
          <p:nvPr/>
        </p:nvPicPr>
        <p:blipFill rotWithShape="1">
          <a:blip r:embed="rId13">
            <a:extLst>
              <a:ext uri="{28A0092B-C50C-407E-A947-70E740481C1C}">
                <a14:useLocalDpi xmlns:a14="http://schemas.microsoft.com/office/drawing/2010/main" val="0"/>
              </a:ext>
            </a:extLst>
          </a:blip>
          <a:srcRect l="53526" t="5840" r="10691" b="58520"/>
          <a:stretch/>
        </p:blipFill>
        <p:spPr>
          <a:xfrm>
            <a:off x="5994238" y="9897049"/>
            <a:ext cx="276275" cy="275174"/>
          </a:xfrm>
          <a:prstGeom prst="rect">
            <a:avLst/>
          </a:prstGeom>
        </p:spPr>
      </p:pic>
      <p:sp>
        <p:nvSpPr>
          <p:cNvPr id="44" name="TextBox 43">
            <a:extLst>
              <a:ext uri="{FF2B5EF4-FFF2-40B4-BE49-F238E27FC236}">
                <a16:creationId xmlns:a16="http://schemas.microsoft.com/office/drawing/2014/main" id="{F930066E-BE65-4229-8143-544828829F4E}"/>
              </a:ext>
            </a:extLst>
          </p:cNvPr>
          <p:cNvSpPr txBox="1"/>
          <p:nvPr/>
        </p:nvSpPr>
        <p:spPr>
          <a:xfrm>
            <a:off x="5562070" y="991047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1</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E43DE4F-D999-4CC7-9595-FDC8054A7A8C}"/>
              </a:ext>
            </a:extLst>
          </p:cNvPr>
          <p:cNvSpPr txBox="1"/>
          <p:nvPr/>
        </p:nvSpPr>
        <p:spPr>
          <a:xfrm>
            <a:off x="6215939" y="991116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7B04840E-13A0-4A28-939D-CAD4B24B3EB8}"/>
              </a:ext>
            </a:extLst>
          </p:cNvPr>
          <p:cNvSpPr/>
          <p:nvPr/>
        </p:nvSpPr>
        <p:spPr>
          <a:xfrm>
            <a:off x="923493" y="8650705"/>
            <a:ext cx="5811254" cy="166468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Rectangle 46">
            <a:extLst>
              <a:ext uri="{FF2B5EF4-FFF2-40B4-BE49-F238E27FC236}">
                <a16:creationId xmlns:a16="http://schemas.microsoft.com/office/drawing/2014/main" id="{A1D9DA40-4336-4B06-82B3-22EC141858F2}"/>
              </a:ext>
            </a:extLst>
          </p:cNvPr>
          <p:cNvSpPr/>
          <p:nvPr/>
        </p:nvSpPr>
        <p:spPr>
          <a:xfrm>
            <a:off x="923493" y="10315388"/>
            <a:ext cx="5811254" cy="107915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hlinkClick r:id="rId15" action="ppaction://hlinksldjump"/>
            <a:extLst>
              <a:ext uri="{FF2B5EF4-FFF2-40B4-BE49-F238E27FC236}">
                <a16:creationId xmlns:a16="http://schemas.microsoft.com/office/drawing/2014/main" id="{5A9DC40F-7478-4E9E-ACA2-9B06BE49BC4E}"/>
              </a:ext>
            </a:extLst>
          </p:cNvPr>
          <p:cNvSpPr/>
          <p:nvPr/>
        </p:nvSpPr>
        <p:spPr>
          <a:xfrm>
            <a:off x="923493" y="10359174"/>
            <a:ext cx="5778386" cy="98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15" action="ppaction://hlinksldjump"/>
            <a:extLst>
              <a:ext uri="{FF2B5EF4-FFF2-40B4-BE49-F238E27FC236}">
                <a16:creationId xmlns:a16="http://schemas.microsoft.com/office/drawing/2014/main" id="{6716AB2F-3D85-438A-A9BA-4DE5C23B2C1A}"/>
              </a:ext>
            </a:extLst>
          </p:cNvPr>
          <p:cNvSpPr txBox="1"/>
          <p:nvPr/>
        </p:nvSpPr>
        <p:spPr>
          <a:xfrm>
            <a:off x="2017994" y="10657900"/>
            <a:ext cx="3530171" cy="338554"/>
          </a:xfrm>
          <a:prstGeom prst="rect">
            <a:avLst/>
          </a:prstGeom>
          <a:noFill/>
        </p:spPr>
        <p:txBody>
          <a:bodyPr wrap="square" rtlCol="0">
            <a:spAutoFit/>
          </a:bodyPr>
          <a:lstStyle/>
          <a:p>
            <a:pPr algn="ctr"/>
            <a:r>
              <a:rPr lang="en-IE" sz="1600" dirty="0">
                <a:solidFill>
                  <a:schemeClr val="bg1">
                    <a:lumMod val="50000"/>
                  </a:schemeClr>
                </a:solidFill>
                <a:latin typeface="Arial Nova" panose="020B0504020202020204" pitchFamily="34" charset="0"/>
                <a:cs typeface="Arial" panose="020B0604020202020204" pitchFamily="34" charset="0"/>
              </a:rPr>
              <a:t>Leave your own review</a:t>
            </a:r>
          </a:p>
        </p:txBody>
      </p:sp>
    </p:spTree>
    <p:extLst>
      <p:ext uri="{BB962C8B-B14F-4D97-AF65-F5344CB8AC3E}">
        <p14:creationId xmlns:p14="http://schemas.microsoft.com/office/powerpoint/2010/main" val="39751955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Picture 6" descr="A person jumping in the air&#10;&#10;Description automatically generated">
            <a:extLst>
              <a:ext uri="{FF2B5EF4-FFF2-40B4-BE49-F238E27FC236}">
                <a16:creationId xmlns:a16="http://schemas.microsoft.com/office/drawing/2014/main" id="{E32B9EE0-5E21-4376-AA6C-6B429B45F0A8}"/>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10741"/>
          <a:stretch/>
        </p:blipFill>
        <p:spPr>
          <a:xfrm>
            <a:off x="913827" y="1791314"/>
            <a:ext cx="5788052" cy="2682543"/>
          </a:xfrm>
          <a:prstGeom prst="rect">
            <a:avLst/>
          </a:prstGeom>
        </p:spPr>
      </p:pic>
      <p:sp>
        <p:nvSpPr>
          <p:cNvPr id="21" name="Rectangle: Rounded Corners 20">
            <a:hlinkClick r:id="rId9" action="ppaction://hlinksldjump"/>
            <a:extLst>
              <a:ext uri="{FF2B5EF4-FFF2-40B4-BE49-F238E27FC236}">
                <a16:creationId xmlns:a16="http://schemas.microsoft.com/office/drawing/2014/main" id="{249A4190-BA0F-4D5C-8071-0D3DF65BFADD}"/>
              </a:ext>
            </a:extLst>
          </p:cNvPr>
          <p:cNvSpPr/>
          <p:nvPr/>
        </p:nvSpPr>
        <p:spPr>
          <a:xfrm>
            <a:off x="1232233"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9" action="ppaction://hlinksldjump"/>
            <a:extLst>
              <a:ext uri="{FF2B5EF4-FFF2-40B4-BE49-F238E27FC236}">
                <a16:creationId xmlns:a16="http://schemas.microsoft.com/office/drawing/2014/main" id="{EFB9FAD1-DC4E-4DF1-9166-CC97153D4A45}"/>
              </a:ext>
            </a:extLst>
          </p:cNvPr>
          <p:cNvSpPr txBox="1"/>
          <p:nvPr/>
        </p:nvSpPr>
        <p:spPr>
          <a:xfrm>
            <a:off x="1303386" y="5210769"/>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10" action="ppaction://hlinksldjump"/>
            <a:extLst>
              <a:ext uri="{FF2B5EF4-FFF2-40B4-BE49-F238E27FC236}">
                <a16:creationId xmlns:a16="http://schemas.microsoft.com/office/drawing/2014/main" id="{C944D3C0-660D-4577-A414-E4DE3B35366C}"/>
              </a:ext>
            </a:extLst>
          </p:cNvPr>
          <p:cNvSpPr/>
          <p:nvPr/>
        </p:nvSpPr>
        <p:spPr>
          <a:xfrm>
            <a:off x="4387140"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10" action="ppaction://hlinksldjump"/>
            <a:extLst>
              <a:ext uri="{FF2B5EF4-FFF2-40B4-BE49-F238E27FC236}">
                <a16:creationId xmlns:a16="http://schemas.microsoft.com/office/drawing/2014/main" id="{4174701D-D2A8-45E7-8909-191CCD3F403C}"/>
              </a:ext>
            </a:extLst>
          </p:cNvPr>
          <p:cNvSpPr txBox="1"/>
          <p:nvPr/>
        </p:nvSpPr>
        <p:spPr>
          <a:xfrm>
            <a:off x="4441730" y="5056881"/>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sp>
        <p:nvSpPr>
          <p:cNvPr id="3" name="Rectangle 2">
            <a:extLst>
              <a:ext uri="{FF2B5EF4-FFF2-40B4-BE49-F238E27FC236}">
                <a16:creationId xmlns:a16="http://schemas.microsoft.com/office/drawing/2014/main" id="{8D7FF01A-0AC3-4DA6-A94E-0870E88090FF}"/>
              </a:ext>
            </a:extLst>
          </p:cNvPr>
          <p:cNvSpPr/>
          <p:nvPr/>
        </p:nvSpPr>
        <p:spPr>
          <a:xfrm>
            <a:off x="923493" y="6231937"/>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9" action="ppaction://hlinksldjump"/>
            <a:extLst>
              <a:ext uri="{FF2B5EF4-FFF2-40B4-BE49-F238E27FC236}">
                <a16:creationId xmlns:a16="http://schemas.microsoft.com/office/drawing/2014/main" id="{59CBF928-7CFD-48C9-BF61-D54577D3788D}"/>
              </a:ext>
            </a:extLst>
          </p:cNvPr>
          <p:cNvSpPr txBox="1"/>
          <p:nvPr/>
        </p:nvSpPr>
        <p:spPr>
          <a:xfrm>
            <a:off x="1046792" y="6347790"/>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4" name="Rectangle 3">
            <a:extLst>
              <a:ext uri="{FF2B5EF4-FFF2-40B4-BE49-F238E27FC236}">
                <a16:creationId xmlns:a16="http://schemas.microsoft.com/office/drawing/2014/main" id="{11C12C0D-39A8-44C3-8D3A-E44E29EA66C3}"/>
              </a:ext>
            </a:extLst>
          </p:cNvPr>
          <p:cNvSpPr/>
          <p:nvPr/>
        </p:nvSpPr>
        <p:spPr>
          <a:xfrm>
            <a:off x="923493" y="6847489"/>
            <a:ext cx="5811254" cy="4550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 name="Picture 7" descr="A person smiling for the camera&#10;&#10;Description automatically generated">
            <a:extLst>
              <a:ext uri="{FF2B5EF4-FFF2-40B4-BE49-F238E27FC236}">
                <a16:creationId xmlns:a16="http://schemas.microsoft.com/office/drawing/2014/main" id="{B4C3EF88-1882-4A2B-80D5-55F1CEBBDB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4129" y="7025526"/>
            <a:ext cx="601534" cy="6015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drawing, kite&#10;&#10;Description automatically generated">
            <a:extLst>
              <a:ext uri="{FF2B5EF4-FFF2-40B4-BE49-F238E27FC236}">
                <a16:creationId xmlns:a16="http://schemas.microsoft.com/office/drawing/2014/main" id="{BAB2F7D0-B592-4F16-8C84-76640CB42521}"/>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3805" y="7299485"/>
            <a:ext cx="750165" cy="231720"/>
          </a:xfrm>
          <a:prstGeom prst="rect">
            <a:avLst/>
          </a:prstGeom>
        </p:spPr>
      </p:pic>
      <p:pic>
        <p:nvPicPr>
          <p:cNvPr id="19" name="Picture 18" descr="A picture containing drawing, kite&#10;&#10;Description automatically generated">
            <a:extLst>
              <a:ext uri="{FF2B5EF4-FFF2-40B4-BE49-F238E27FC236}">
                <a16:creationId xmlns:a16="http://schemas.microsoft.com/office/drawing/2014/main" id="{68279822-7011-4755-B4EB-CD586742A1CE}"/>
              </a:ext>
            </a:extLst>
          </p:cNvPr>
          <p:cNvPicPr>
            <a:picLocks noChangeAspect="1"/>
          </p:cNvPicPr>
          <p:nvPr/>
        </p:nvPicPr>
        <p:blipFill rotWithShape="1">
          <a:blip r:embed="rId12">
            <a:extLst>
              <a:ext uri="{28A0092B-C50C-407E-A947-70E740481C1C}">
                <a14:useLocalDpi xmlns:a14="http://schemas.microsoft.com/office/drawing/2010/main" val="0"/>
              </a:ext>
            </a:extLst>
          </a:blip>
          <a:srcRect r="59824"/>
          <a:stretch/>
        </p:blipFill>
        <p:spPr>
          <a:xfrm>
            <a:off x="2772761" y="7299485"/>
            <a:ext cx="500483" cy="231720"/>
          </a:xfrm>
          <a:prstGeom prst="rect">
            <a:avLst/>
          </a:prstGeom>
        </p:spPr>
      </p:pic>
      <p:sp>
        <p:nvSpPr>
          <p:cNvPr id="14" name="TextBox 13">
            <a:extLst>
              <a:ext uri="{FF2B5EF4-FFF2-40B4-BE49-F238E27FC236}">
                <a16:creationId xmlns:a16="http://schemas.microsoft.com/office/drawing/2014/main" id="{8AC99009-E787-4713-B1C4-F25C55C681E2}"/>
              </a:ext>
            </a:extLst>
          </p:cNvPr>
          <p:cNvSpPr txBox="1"/>
          <p:nvPr/>
        </p:nvSpPr>
        <p:spPr>
          <a:xfrm>
            <a:off x="1918580" y="7034957"/>
            <a:ext cx="2468560"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Michelle, Arena Member since 2019</a:t>
            </a:r>
          </a:p>
        </p:txBody>
      </p:sp>
      <p:sp>
        <p:nvSpPr>
          <p:cNvPr id="15" name="TextBox 14">
            <a:extLst>
              <a:ext uri="{FF2B5EF4-FFF2-40B4-BE49-F238E27FC236}">
                <a16:creationId xmlns:a16="http://schemas.microsoft.com/office/drawing/2014/main" id="{4F206680-B370-4DB7-9298-FBBDB6458E1F}"/>
              </a:ext>
            </a:extLst>
          </p:cNvPr>
          <p:cNvSpPr txBox="1"/>
          <p:nvPr/>
        </p:nvSpPr>
        <p:spPr>
          <a:xfrm>
            <a:off x="1046792" y="7747005"/>
            <a:ext cx="5558545" cy="461665"/>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I’ve been attending Pilates for 3 months now and I’m in love! My body’s never felt more toned and flexible.</a:t>
            </a:r>
          </a:p>
        </p:txBody>
      </p:sp>
      <p:sp>
        <p:nvSpPr>
          <p:cNvPr id="16" name="Rectangle 15">
            <a:extLst>
              <a:ext uri="{FF2B5EF4-FFF2-40B4-BE49-F238E27FC236}">
                <a16:creationId xmlns:a16="http://schemas.microsoft.com/office/drawing/2014/main" id="{B645779F-EC0B-4889-82E6-F8ED5CAA6C0B}"/>
              </a:ext>
            </a:extLst>
          </p:cNvPr>
          <p:cNvSpPr/>
          <p:nvPr/>
        </p:nvSpPr>
        <p:spPr>
          <a:xfrm>
            <a:off x="923493" y="6847489"/>
            <a:ext cx="5811254" cy="180321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Connector 17">
            <a:extLst>
              <a:ext uri="{FF2B5EF4-FFF2-40B4-BE49-F238E27FC236}">
                <a16:creationId xmlns:a16="http://schemas.microsoft.com/office/drawing/2014/main" id="{714DCFEC-854E-4D90-AB24-6175AD3E787A}"/>
              </a:ext>
            </a:extLst>
          </p:cNvPr>
          <p:cNvCxnSpPr/>
          <p:nvPr/>
        </p:nvCxnSpPr>
        <p:spPr>
          <a:xfrm>
            <a:off x="1232233" y="7697905"/>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81F54E20-5A0E-4842-BE2A-2C2B89F01971}"/>
              </a:ext>
            </a:extLst>
          </p:cNvPr>
          <p:cNvPicPr>
            <a:picLocks noChangeAspect="1"/>
          </p:cNvPicPr>
          <p:nvPr/>
        </p:nvPicPr>
        <p:blipFill rotWithShape="1">
          <a:blip r:embed="rId13">
            <a:extLst>
              <a:ext uri="{28A0092B-C50C-407E-A947-70E740481C1C}">
                <a14:useLocalDpi xmlns:a14="http://schemas.microsoft.com/office/drawing/2010/main" val="0"/>
              </a:ext>
            </a:extLst>
          </a:blip>
          <a:srcRect l="9206" t="5628" r="55011" b="58732"/>
          <a:stretch/>
        </p:blipFill>
        <p:spPr>
          <a:xfrm>
            <a:off x="5361200" y="8308259"/>
            <a:ext cx="276275" cy="275174"/>
          </a:xfrm>
          <a:prstGeom prst="rect">
            <a:avLst/>
          </a:prstGeom>
        </p:spPr>
      </p:pic>
      <p:pic>
        <p:nvPicPr>
          <p:cNvPr id="27" name="Picture 26" descr="A close up of a logo&#10;&#10;Description automatically generated">
            <a:extLst>
              <a:ext uri="{FF2B5EF4-FFF2-40B4-BE49-F238E27FC236}">
                <a16:creationId xmlns:a16="http://schemas.microsoft.com/office/drawing/2014/main" id="{1718A9E1-4DBA-4FEF-A44E-DE8C38D25A26}"/>
              </a:ext>
            </a:extLst>
          </p:cNvPr>
          <p:cNvPicPr>
            <a:picLocks noChangeAspect="1"/>
          </p:cNvPicPr>
          <p:nvPr/>
        </p:nvPicPr>
        <p:blipFill rotWithShape="1">
          <a:blip r:embed="rId13">
            <a:duotone>
              <a:prstClr val="black"/>
              <a:schemeClr val="accent5">
                <a:tint val="45000"/>
                <a:satMod val="400000"/>
              </a:schemeClr>
            </a:duotone>
            <a:extLst>
              <a:ext uri="{28A0092B-C50C-407E-A947-70E740481C1C}">
                <a14:useLocalDpi xmlns:a14="http://schemas.microsoft.com/office/drawing/2010/main" val="0"/>
              </a:ext>
            </a:extLst>
          </a:blip>
          <a:srcRect l="53526" t="5840" r="10691" b="58520"/>
          <a:stretch/>
        </p:blipFill>
        <p:spPr>
          <a:xfrm>
            <a:off x="6015069" y="8308259"/>
            <a:ext cx="276275" cy="275174"/>
          </a:xfrm>
          <a:prstGeom prst="rect">
            <a:avLst/>
          </a:prstGeom>
        </p:spPr>
      </p:pic>
      <p:sp>
        <p:nvSpPr>
          <p:cNvPr id="26" name="TextBox 25">
            <a:extLst>
              <a:ext uri="{FF2B5EF4-FFF2-40B4-BE49-F238E27FC236}">
                <a16:creationId xmlns:a16="http://schemas.microsoft.com/office/drawing/2014/main" id="{C8C34ED1-A820-497E-ACA4-6A5C24A34B36}"/>
              </a:ext>
            </a:extLst>
          </p:cNvPr>
          <p:cNvSpPr txBox="1"/>
          <p:nvPr/>
        </p:nvSpPr>
        <p:spPr>
          <a:xfrm>
            <a:off x="5582901" y="832168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6</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CE6C162-C2E0-4160-9B85-AB6F8F33FC4B}"/>
              </a:ext>
            </a:extLst>
          </p:cNvPr>
          <p:cNvSpPr txBox="1"/>
          <p:nvPr/>
        </p:nvSpPr>
        <p:spPr>
          <a:xfrm>
            <a:off x="6236770" y="8322373"/>
            <a:ext cx="276275" cy="230832"/>
          </a:xfrm>
          <a:prstGeom prst="rect">
            <a:avLst/>
          </a:prstGeom>
          <a:noFill/>
        </p:spPr>
        <p:txBody>
          <a:bodyPr wrap="square" rtlCol="0">
            <a:spAutoFit/>
          </a:bodyPr>
          <a:lstStyle/>
          <a:p>
            <a:r>
              <a:rPr lang="en-IE" sz="900" b="1" dirty="0">
                <a:solidFill>
                  <a:schemeClr val="bg1">
                    <a:lumMod val="65000"/>
                  </a:schemeClr>
                </a:solidFill>
                <a:latin typeface="Arial" panose="020B0604020202020204" pitchFamily="34" charset="0"/>
                <a:cs typeface="Arial" panose="020B0604020202020204" pitchFamily="34" charset="0"/>
              </a:rPr>
              <a:t>1</a:t>
            </a:r>
          </a:p>
        </p:txBody>
      </p:sp>
      <p:pic>
        <p:nvPicPr>
          <p:cNvPr id="30" name="Picture 29" descr="A picture containing arch, building, mirror&#10;&#10;Description automatically generated">
            <a:extLst>
              <a:ext uri="{FF2B5EF4-FFF2-40B4-BE49-F238E27FC236}">
                <a16:creationId xmlns:a16="http://schemas.microsoft.com/office/drawing/2014/main" id="{4D373F05-BF07-49D1-B1E7-3DB6DD33FE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5152" y="8882719"/>
            <a:ext cx="709390" cy="687223"/>
          </a:xfrm>
          <a:prstGeom prst="rect">
            <a:avLst/>
          </a:prstGeom>
        </p:spPr>
      </p:pic>
      <p:sp>
        <p:nvSpPr>
          <p:cNvPr id="32" name="TextBox 31">
            <a:extLst>
              <a:ext uri="{FF2B5EF4-FFF2-40B4-BE49-F238E27FC236}">
                <a16:creationId xmlns:a16="http://schemas.microsoft.com/office/drawing/2014/main" id="{E74DB64F-4829-476A-9E81-7C9D5F63864D}"/>
              </a:ext>
            </a:extLst>
          </p:cNvPr>
          <p:cNvSpPr txBox="1"/>
          <p:nvPr/>
        </p:nvSpPr>
        <p:spPr>
          <a:xfrm>
            <a:off x="1918580" y="8897520"/>
            <a:ext cx="2268784"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John, Arena Member since 2017</a:t>
            </a:r>
          </a:p>
        </p:txBody>
      </p:sp>
      <p:pic>
        <p:nvPicPr>
          <p:cNvPr id="33" name="Picture 32" descr="A picture containing drawing, kite&#10;&#10;Description automatically generated">
            <a:extLst>
              <a:ext uri="{FF2B5EF4-FFF2-40B4-BE49-F238E27FC236}">
                <a16:creationId xmlns:a16="http://schemas.microsoft.com/office/drawing/2014/main" id="{EACD3D52-8748-41AD-B382-1CA627F3144D}"/>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1941" y="9151436"/>
            <a:ext cx="750165" cy="231720"/>
          </a:xfrm>
          <a:prstGeom prst="rect">
            <a:avLst/>
          </a:prstGeom>
        </p:spPr>
      </p:pic>
      <p:pic>
        <p:nvPicPr>
          <p:cNvPr id="35" name="Picture 34" descr="A picture containing drawing, kite&#10;&#10;Description automatically generated">
            <a:extLst>
              <a:ext uri="{FF2B5EF4-FFF2-40B4-BE49-F238E27FC236}">
                <a16:creationId xmlns:a16="http://schemas.microsoft.com/office/drawing/2014/main" id="{5E370EFF-4BD4-4CCF-9D89-3802C0888ECA}"/>
              </a:ext>
            </a:extLst>
          </p:cNvPr>
          <p:cNvPicPr>
            <a:picLocks noChangeAspect="1"/>
          </p:cNvPicPr>
          <p:nvPr/>
        </p:nvPicPr>
        <p:blipFill rotWithShape="1">
          <a:blip r:embed="rId12">
            <a:extLst>
              <a:ext uri="{28A0092B-C50C-407E-A947-70E740481C1C}">
                <a14:useLocalDpi xmlns:a14="http://schemas.microsoft.com/office/drawing/2010/main" val="0"/>
              </a:ext>
            </a:extLst>
          </a:blip>
          <a:srcRect l="40738" t="9044" r="19033" b="-833"/>
          <a:stretch/>
        </p:blipFill>
        <p:spPr>
          <a:xfrm>
            <a:off x="2772106" y="9169308"/>
            <a:ext cx="501138" cy="212691"/>
          </a:xfrm>
          <a:prstGeom prst="rect">
            <a:avLst/>
          </a:prstGeom>
        </p:spPr>
      </p:pic>
      <p:cxnSp>
        <p:nvCxnSpPr>
          <p:cNvPr id="36" name="Straight Connector 35">
            <a:extLst>
              <a:ext uri="{FF2B5EF4-FFF2-40B4-BE49-F238E27FC236}">
                <a16:creationId xmlns:a16="http://schemas.microsoft.com/office/drawing/2014/main" id="{4382F635-8D95-4258-9408-7372C4206FA4}"/>
              </a:ext>
            </a:extLst>
          </p:cNvPr>
          <p:cNvCxnSpPr/>
          <p:nvPr/>
        </p:nvCxnSpPr>
        <p:spPr>
          <a:xfrm>
            <a:off x="1232233" y="9613728"/>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B204C15-0F65-4AA5-9F3C-56B0AFC6FBB7}"/>
              </a:ext>
            </a:extLst>
          </p:cNvPr>
          <p:cNvSpPr txBox="1"/>
          <p:nvPr/>
        </p:nvSpPr>
        <p:spPr>
          <a:xfrm>
            <a:off x="1019196" y="9682304"/>
            <a:ext cx="5558545" cy="276999"/>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Good class. Would recommend.</a:t>
            </a:r>
          </a:p>
        </p:txBody>
      </p:sp>
      <p:pic>
        <p:nvPicPr>
          <p:cNvPr id="42" name="Picture 41" descr="A close up of a logo&#10;&#10;Description automatically generated">
            <a:extLst>
              <a:ext uri="{FF2B5EF4-FFF2-40B4-BE49-F238E27FC236}">
                <a16:creationId xmlns:a16="http://schemas.microsoft.com/office/drawing/2014/main" id="{0BEBA881-CCA4-4FEB-B307-3A50A74CA47B}"/>
              </a:ext>
            </a:extLst>
          </p:cNvPr>
          <p:cNvPicPr>
            <a:picLocks noChangeAspect="1"/>
          </p:cNvPicPr>
          <p:nvPr/>
        </p:nvPicPr>
        <p:blipFill rotWithShape="1">
          <a:blip r:embed="rId13">
            <a:extLst>
              <a:ext uri="{28A0092B-C50C-407E-A947-70E740481C1C}">
                <a14:useLocalDpi xmlns:a14="http://schemas.microsoft.com/office/drawing/2010/main" val="0"/>
              </a:ext>
            </a:extLst>
          </a:blip>
          <a:srcRect l="9206" t="5628" r="55011" b="58732"/>
          <a:stretch/>
        </p:blipFill>
        <p:spPr>
          <a:xfrm>
            <a:off x="5340369" y="9897049"/>
            <a:ext cx="276275" cy="27517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BA4BECC-DD04-4B54-9BB5-8C00E55D6422}"/>
              </a:ext>
            </a:extLst>
          </p:cNvPr>
          <p:cNvPicPr>
            <a:picLocks noChangeAspect="1"/>
          </p:cNvPicPr>
          <p:nvPr/>
        </p:nvPicPr>
        <p:blipFill rotWithShape="1">
          <a:blip r:embed="rId13">
            <a:extLst>
              <a:ext uri="{28A0092B-C50C-407E-A947-70E740481C1C}">
                <a14:useLocalDpi xmlns:a14="http://schemas.microsoft.com/office/drawing/2010/main" val="0"/>
              </a:ext>
            </a:extLst>
          </a:blip>
          <a:srcRect l="53526" t="5840" r="10691" b="58520"/>
          <a:stretch/>
        </p:blipFill>
        <p:spPr>
          <a:xfrm>
            <a:off x="5994238" y="9897049"/>
            <a:ext cx="276275" cy="275174"/>
          </a:xfrm>
          <a:prstGeom prst="rect">
            <a:avLst/>
          </a:prstGeom>
        </p:spPr>
      </p:pic>
      <p:sp>
        <p:nvSpPr>
          <p:cNvPr id="44" name="TextBox 43">
            <a:extLst>
              <a:ext uri="{FF2B5EF4-FFF2-40B4-BE49-F238E27FC236}">
                <a16:creationId xmlns:a16="http://schemas.microsoft.com/office/drawing/2014/main" id="{F930066E-BE65-4229-8143-544828829F4E}"/>
              </a:ext>
            </a:extLst>
          </p:cNvPr>
          <p:cNvSpPr txBox="1"/>
          <p:nvPr/>
        </p:nvSpPr>
        <p:spPr>
          <a:xfrm>
            <a:off x="5562070" y="991047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1</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E43DE4F-D999-4CC7-9595-FDC8054A7A8C}"/>
              </a:ext>
            </a:extLst>
          </p:cNvPr>
          <p:cNvSpPr txBox="1"/>
          <p:nvPr/>
        </p:nvSpPr>
        <p:spPr>
          <a:xfrm>
            <a:off x="6215939" y="991116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7B04840E-13A0-4A28-939D-CAD4B24B3EB8}"/>
              </a:ext>
            </a:extLst>
          </p:cNvPr>
          <p:cNvSpPr/>
          <p:nvPr/>
        </p:nvSpPr>
        <p:spPr>
          <a:xfrm>
            <a:off x="923493" y="8650705"/>
            <a:ext cx="5811254" cy="166468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Rectangle 46">
            <a:extLst>
              <a:ext uri="{FF2B5EF4-FFF2-40B4-BE49-F238E27FC236}">
                <a16:creationId xmlns:a16="http://schemas.microsoft.com/office/drawing/2014/main" id="{A1D9DA40-4336-4B06-82B3-22EC141858F2}"/>
              </a:ext>
            </a:extLst>
          </p:cNvPr>
          <p:cNvSpPr/>
          <p:nvPr/>
        </p:nvSpPr>
        <p:spPr>
          <a:xfrm>
            <a:off x="923493" y="10315388"/>
            <a:ext cx="5811254" cy="107915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hlinkClick r:id="rId15" action="ppaction://hlinksldjump"/>
            <a:extLst>
              <a:ext uri="{FF2B5EF4-FFF2-40B4-BE49-F238E27FC236}">
                <a16:creationId xmlns:a16="http://schemas.microsoft.com/office/drawing/2014/main" id="{5A9DC40F-7478-4E9E-ACA2-9B06BE49BC4E}"/>
              </a:ext>
            </a:extLst>
          </p:cNvPr>
          <p:cNvSpPr/>
          <p:nvPr/>
        </p:nvSpPr>
        <p:spPr>
          <a:xfrm>
            <a:off x="923493" y="10359174"/>
            <a:ext cx="5778386" cy="98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15" action="ppaction://hlinksldjump"/>
            <a:extLst>
              <a:ext uri="{FF2B5EF4-FFF2-40B4-BE49-F238E27FC236}">
                <a16:creationId xmlns:a16="http://schemas.microsoft.com/office/drawing/2014/main" id="{6716AB2F-3D85-438A-A9BA-4DE5C23B2C1A}"/>
              </a:ext>
            </a:extLst>
          </p:cNvPr>
          <p:cNvSpPr txBox="1"/>
          <p:nvPr/>
        </p:nvSpPr>
        <p:spPr>
          <a:xfrm>
            <a:off x="2017994" y="10657900"/>
            <a:ext cx="3530171" cy="338554"/>
          </a:xfrm>
          <a:prstGeom prst="rect">
            <a:avLst/>
          </a:prstGeom>
          <a:noFill/>
        </p:spPr>
        <p:txBody>
          <a:bodyPr wrap="square" rtlCol="0">
            <a:spAutoFit/>
          </a:bodyPr>
          <a:lstStyle/>
          <a:p>
            <a:pPr algn="ctr"/>
            <a:r>
              <a:rPr lang="en-IE" sz="1600" dirty="0">
                <a:solidFill>
                  <a:schemeClr val="bg1">
                    <a:lumMod val="50000"/>
                  </a:schemeClr>
                </a:solidFill>
                <a:latin typeface="Arial Nova" panose="020B0504020202020204" pitchFamily="34" charset="0"/>
                <a:cs typeface="Arial" panose="020B0604020202020204" pitchFamily="34" charset="0"/>
              </a:rPr>
              <a:t>Leave your own review</a:t>
            </a:r>
          </a:p>
        </p:txBody>
      </p:sp>
    </p:spTree>
    <p:extLst>
      <p:ext uri="{BB962C8B-B14F-4D97-AF65-F5344CB8AC3E}">
        <p14:creationId xmlns:p14="http://schemas.microsoft.com/office/powerpoint/2010/main" val="824067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Picture 6" descr="A person jumping in the air&#10;&#10;Description automatically generated">
            <a:extLst>
              <a:ext uri="{FF2B5EF4-FFF2-40B4-BE49-F238E27FC236}">
                <a16:creationId xmlns:a16="http://schemas.microsoft.com/office/drawing/2014/main" id="{E32B9EE0-5E21-4376-AA6C-6B429B45F0A8}"/>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10741"/>
          <a:stretch/>
        </p:blipFill>
        <p:spPr>
          <a:xfrm>
            <a:off x="913827" y="1791314"/>
            <a:ext cx="5788052" cy="2682543"/>
          </a:xfrm>
          <a:prstGeom prst="rect">
            <a:avLst/>
          </a:prstGeom>
        </p:spPr>
      </p:pic>
      <p:sp>
        <p:nvSpPr>
          <p:cNvPr id="21" name="Rectangle: Rounded Corners 20">
            <a:hlinkClick r:id="rId9" action="ppaction://hlinksldjump"/>
            <a:extLst>
              <a:ext uri="{FF2B5EF4-FFF2-40B4-BE49-F238E27FC236}">
                <a16:creationId xmlns:a16="http://schemas.microsoft.com/office/drawing/2014/main" id="{249A4190-BA0F-4D5C-8071-0D3DF65BFADD}"/>
              </a:ext>
            </a:extLst>
          </p:cNvPr>
          <p:cNvSpPr/>
          <p:nvPr/>
        </p:nvSpPr>
        <p:spPr>
          <a:xfrm>
            <a:off x="1232233"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9" action="ppaction://hlinksldjump"/>
            <a:extLst>
              <a:ext uri="{FF2B5EF4-FFF2-40B4-BE49-F238E27FC236}">
                <a16:creationId xmlns:a16="http://schemas.microsoft.com/office/drawing/2014/main" id="{EFB9FAD1-DC4E-4DF1-9166-CC97153D4A45}"/>
              </a:ext>
            </a:extLst>
          </p:cNvPr>
          <p:cNvSpPr txBox="1"/>
          <p:nvPr/>
        </p:nvSpPr>
        <p:spPr>
          <a:xfrm>
            <a:off x="1303386" y="5210769"/>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10" action="ppaction://hlinksldjump"/>
            <a:extLst>
              <a:ext uri="{FF2B5EF4-FFF2-40B4-BE49-F238E27FC236}">
                <a16:creationId xmlns:a16="http://schemas.microsoft.com/office/drawing/2014/main" id="{C944D3C0-660D-4577-A414-E4DE3B35366C}"/>
              </a:ext>
            </a:extLst>
          </p:cNvPr>
          <p:cNvSpPr/>
          <p:nvPr/>
        </p:nvSpPr>
        <p:spPr>
          <a:xfrm>
            <a:off x="4387140"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10" action="ppaction://hlinksldjump"/>
            <a:extLst>
              <a:ext uri="{FF2B5EF4-FFF2-40B4-BE49-F238E27FC236}">
                <a16:creationId xmlns:a16="http://schemas.microsoft.com/office/drawing/2014/main" id="{4174701D-D2A8-45E7-8909-191CCD3F403C}"/>
              </a:ext>
            </a:extLst>
          </p:cNvPr>
          <p:cNvSpPr txBox="1"/>
          <p:nvPr/>
        </p:nvSpPr>
        <p:spPr>
          <a:xfrm>
            <a:off x="4441730" y="5056881"/>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sp>
        <p:nvSpPr>
          <p:cNvPr id="3" name="Rectangle 2">
            <a:extLst>
              <a:ext uri="{FF2B5EF4-FFF2-40B4-BE49-F238E27FC236}">
                <a16:creationId xmlns:a16="http://schemas.microsoft.com/office/drawing/2014/main" id="{8D7FF01A-0AC3-4DA6-A94E-0870E88090FF}"/>
              </a:ext>
            </a:extLst>
          </p:cNvPr>
          <p:cNvSpPr/>
          <p:nvPr/>
        </p:nvSpPr>
        <p:spPr>
          <a:xfrm>
            <a:off x="923493" y="6231937"/>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9" action="ppaction://hlinksldjump"/>
            <a:extLst>
              <a:ext uri="{FF2B5EF4-FFF2-40B4-BE49-F238E27FC236}">
                <a16:creationId xmlns:a16="http://schemas.microsoft.com/office/drawing/2014/main" id="{59CBF928-7CFD-48C9-BF61-D54577D3788D}"/>
              </a:ext>
            </a:extLst>
          </p:cNvPr>
          <p:cNvSpPr txBox="1"/>
          <p:nvPr/>
        </p:nvSpPr>
        <p:spPr>
          <a:xfrm>
            <a:off x="1046792" y="6347790"/>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4" name="Rectangle 3">
            <a:extLst>
              <a:ext uri="{FF2B5EF4-FFF2-40B4-BE49-F238E27FC236}">
                <a16:creationId xmlns:a16="http://schemas.microsoft.com/office/drawing/2014/main" id="{11C12C0D-39A8-44C3-8D3A-E44E29EA66C3}"/>
              </a:ext>
            </a:extLst>
          </p:cNvPr>
          <p:cNvSpPr/>
          <p:nvPr/>
        </p:nvSpPr>
        <p:spPr>
          <a:xfrm>
            <a:off x="923493" y="6847489"/>
            <a:ext cx="5811254" cy="4550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 name="Picture 7" descr="A person smiling for the camera&#10;&#10;Description automatically generated">
            <a:extLst>
              <a:ext uri="{FF2B5EF4-FFF2-40B4-BE49-F238E27FC236}">
                <a16:creationId xmlns:a16="http://schemas.microsoft.com/office/drawing/2014/main" id="{B4C3EF88-1882-4A2B-80D5-55F1CEBBDB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4129" y="7025526"/>
            <a:ext cx="601534" cy="6015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drawing, kite&#10;&#10;Description automatically generated">
            <a:extLst>
              <a:ext uri="{FF2B5EF4-FFF2-40B4-BE49-F238E27FC236}">
                <a16:creationId xmlns:a16="http://schemas.microsoft.com/office/drawing/2014/main" id="{BAB2F7D0-B592-4F16-8C84-76640CB42521}"/>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3805" y="7299485"/>
            <a:ext cx="750165" cy="231720"/>
          </a:xfrm>
          <a:prstGeom prst="rect">
            <a:avLst/>
          </a:prstGeom>
        </p:spPr>
      </p:pic>
      <p:pic>
        <p:nvPicPr>
          <p:cNvPr id="19" name="Picture 18" descr="A picture containing drawing, kite&#10;&#10;Description automatically generated">
            <a:extLst>
              <a:ext uri="{FF2B5EF4-FFF2-40B4-BE49-F238E27FC236}">
                <a16:creationId xmlns:a16="http://schemas.microsoft.com/office/drawing/2014/main" id="{68279822-7011-4755-B4EB-CD586742A1CE}"/>
              </a:ext>
            </a:extLst>
          </p:cNvPr>
          <p:cNvPicPr>
            <a:picLocks noChangeAspect="1"/>
          </p:cNvPicPr>
          <p:nvPr/>
        </p:nvPicPr>
        <p:blipFill rotWithShape="1">
          <a:blip r:embed="rId12">
            <a:extLst>
              <a:ext uri="{28A0092B-C50C-407E-A947-70E740481C1C}">
                <a14:useLocalDpi xmlns:a14="http://schemas.microsoft.com/office/drawing/2010/main" val="0"/>
              </a:ext>
            </a:extLst>
          </a:blip>
          <a:srcRect r="59824"/>
          <a:stretch/>
        </p:blipFill>
        <p:spPr>
          <a:xfrm>
            <a:off x="2772761" y="7299485"/>
            <a:ext cx="500483" cy="231720"/>
          </a:xfrm>
          <a:prstGeom prst="rect">
            <a:avLst/>
          </a:prstGeom>
        </p:spPr>
      </p:pic>
      <p:sp>
        <p:nvSpPr>
          <p:cNvPr id="14" name="TextBox 13">
            <a:extLst>
              <a:ext uri="{FF2B5EF4-FFF2-40B4-BE49-F238E27FC236}">
                <a16:creationId xmlns:a16="http://schemas.microsoft.com/office/drawing/2014/main" id="{8AC99009-E787-4713-B1C4-F25C55C681E2}"/>
              </a:ext>
            </a:extLst>
          </p:cNvPr>
          <p:cNvSpPr txBox="1"/>
          <p:nvPr/>
        </p:nvSpPr>
        <p:spPr>
          <a:xfrm>
            <a:off x="1918580" y="7034957"/>
            <a:ext cx="2468560"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Michelle, Arena Member since 2019</a:t>
            </a:r>
          </a:p>
        </p:txBody>
      </p:sp>
      <p:sp>
        <p:nvSpPr>
          <p:cNvPr id="15" name="TextBox 14">
            <a:extLst>
              <a:ext uri="{FF2B5EF4-FFF2-40B4-BE49-F238E27FC236}">
                <a16:creationId xmlns:a16="http://schemas.microsoft.com/office/drawing/2014/main" id="{4F206680-B370-4DB7-9298-FBBDB6458E1F}"/>
              </a:ext>
            </a:extLst>
          </p:cNvPr>
          <p:cNvSpPr txBox="1"/>
          <p:nvPr/>
        </p:nvSpPr>
        <p:spPr>
          <a:xfrm>
            <a:off x="1046792" y="7747005"/>
            <a:ext cx="5558545" cy="461665"/>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I’ve been attending Pilates for 3 months now and I’m in love! My body’s never felt more toned and flexible.</a:t>
            </a:r>
          </a:p>
        </p:txBody>
      </p:sp>
      <p:sp>
        <p:nvSpPr>
          <p:cNvPr id="16" name="Rectangle 15">
            <a:extLst>
              <a:ext uri="{FF2B5EF4-FFF2-40B4-BE49-F238E27FC236}">
                <a16:creationId xmlns:a16="http://schemas.microsoft.com/office/drawing/2014/main" id="{B645779F-EC0B-4889-82E6-F8ED5CAA6C0B}"/>
              </a:ext>
            </a:extLst>
          </p:cNvPr>
          <p:cNvSpPr/>
          <p:nvPr/>
        </p:nvSpPr>
        <p:spPr>
          <a:xfrm>
            <a:off x="923493" y="6847489"/>
            <a:ext cx="5811254" cy="180321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Connector 17">
            <a:extLst>
              <a:ext uri="{FF2B5EF4-FFF2-40B4-BE49-F238E27FC236}">
                <a16:creationId xmlns:a16="http://schemas.microsoft.com/office/drawing/2014/main" id="{714DCFEC-854E-4D90-AB24-6175AD3E787A}"/>
              </a:ext>
            </a:extLst>
          </p:cNvPr>
          <p:cNvCxnSpPr/>
          <p:nvPr/>
        </p:nvCxnSpPr>
        <p:spPr>
          <a:xfrm>
            <a:off x="1232233" y="7697905"/>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81F54E20-5A0E-4842-BE2A-2C2B89F01971}"/>
              </a:ext>
            </a:extLst>
          </p:cNvPr>
          <p:cNvPicPr>
            <a:picLocks noChangeAspect="1"/>
          </p:cNvPicPr>
          <p:nvPr/>
        </p:nvPicPr>
        <p:blipFill rotWithShape="1">
          <a:blip r:embed="rId13">
            <a:extLst>
              <a:ext uri="{28A0092B-C50C-407E-A947-70E740481C1C}">
                <a14:useLocalDpi xmlns:a14="http://schemas.microsoft.com/office/drawing/2010/main" val="0"/>
              </a:ext>
            </a:extLst>
          </a:blip>
          <a:srcRect l="9206" t="5628" r="55011" b="58732"/>
          <a:stretch/>
        </p:blipFill>
        <p:spPr>
          <a:xfrm>
            <a:off x="5361200" y="8308259"/>
            <a:ext cx="276275" cy="275174"/>
          </a:xfrm>
          <a:prstGeom prst="rect">
            <a:avLst/>
          </a:prstGeom>
        </p:spPr>
      </p:pic>
      <p:pic>
        <p:nvPicPr>
          <p:cNvPr id="27" name="Picture 26" descr="A close up of a logo&#10;&#10;Description automatically generated">
            <a:extLst>
              <a:ext uri="{FF2B5EF4-FFF2-40B4-BE49-F238E27FC236}">
                <a16:creationId xmlns:a16="http://schemas.microsoft.com/office/drawing/2014/main" id="{1718A9E1-4DBA-4FEF-A44E-DE8C38D25A26}"/>
              </a:ext>
            </a:extLst>
          </p:cNvPr>
          <p:cNvPicPr>
            <a:picLocks noChangeAspect="1"/>
          </p:cNvPicPr>
          <p:nvPr/>
        </p:nvPicPr>
        <p:blipFill rotWithShape="1">
          <a:blip r:embed="rId13">
            <a:extLst>
              <a:ext uri="{28A0092B-C50C-407E-A947-70E740481C1C}">
                <a14:useLocalDpi xmlns:a14="http://schemas.microsoft.com/office/drawing/2010/main" val="0"/>
              </a:ext>
            </a:extLst>
          </a:blip>
          <a:srcRect l="53526" t="5840" r="10691" b="58520"/>
          <a:stretch/>
        </p:blipFill>
        <p:spPr>
          <a:xfrm>
            <a:off x="6015069" y="8308259"/>
            <a:ext cx="276275" cy="275174"/>
          </a:xfrm>
          <a:prstGeom prst="rect">
            <a:avLst/>
          </a:prstGeom>
        </p:spPr>
      </p:pic>
      <p:sp>
        <p:nvSpPr>
          <p:cNvPr id="26" name="TextBox 25">
            <a:extLst>
              <a:ext uri="{FF2B5EF4-FFF2-40B4-BE49-F238E27FC236}">
                <a16:creationId xmlns:a16="http://schemas.microsoft.com/office/drawing/2014/main" id="{C8C34ED1-A820-497E-ACA4-6A5C24A34B36}"/>
              </a:ext>
            </a:extLst>
          </p:cNvPr>
          <p:cNvSpPr txBox="1"/>
          <p:nvPr/>
        </p:nvSpPr>
        <p:spPr>
          <a:xfrm>
            <a:off x="5582901" y="832168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6</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CE6C162-C2E0-4160-9B85-AB6F8F33FC4B}"/>
              </a:ext>
            </a:extLst>
          </p:cNvPr>
          <p:cNvSpPr txBox="1"/>
          <p:nvPr/>
        </p:nvSpPr>
        <p:spPr>
          <a:xfrm>
            <a:off x="6236770" y="832237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pic>
        <p:nvPicPr>
          <p:cNvPr id="30" name="Picture 29" descr="A picture containing arch, building, mirror&#10;&#10;Description automatically generated">
            <a:extLst>
              <a:ext uri="{FF2B5EF4-FFF2-40B4-BE49-F238E27FC236}">
                <a16:creationId xmlns:a16="http://schemas.microsoft.com/office/drawing/2014/main" id="{4D373F05-BF07-49D1-B1E7-3DB6DD33FE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5152" y="8882719"/>
            <a:ext cx="709390" cy="687223"/>
          </a:xfrm>
          <a:prstGeom prst="rect">
            <a:avLst/>
          </a:prstGeom>
        </p:spPr>
      </p:pic>
      <p:sp>
        <p:nvSpPr>
          <p:cNvPr id="32" name="TextBox 31">
            <a:extLst>
              <a:ext uri="{FF2B5EF4-FFF2-40B4-BE49-F238E27FC236}">
                <a16:creationId xmlns:a16="http://schemas.microsoft.com/office/drawing/2014/main" id="{E74DB64F-4829-476A-9E81-7C9D5F63864D}"/>
              </a:ext>
            </a:extLst>
          </p:cNvPr>
          <p:cNvSpPr txBox="1"/>
          <p:nvPr/>
        </p:nvSpPr>
        <p:spPr>
          <a:xfrm>
            <a:off x="1918580" y="8897520"/>
            <a:ext cx="2268784"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John, Arena Member since 2017</a:t>
            </a:r>
          </a:p>
        </p:txBody>
      </p:sp>
      <p:pic>
        <p:nvPicPr>
          <p:cNvPr id="33" name="Picture 32" descr="A picture containing drawing, kite&#10;&#10;Description automatically generated">
            <a:extLst>
              <a:ext uri="{FF2B5EF4-FFF2-40B4-BE49-F238E27FC236}">
                <a16:creationId xmlns:a16="http://schemas.microsoft.com/office/drawing/2014/main" id="{EACD3D52-8748-41AD-B382-1CA627F3144D}"/>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1941" y="9151436"/>
            <a:ext cx="750165" cy="231720"/>
          </a:xfrm>
          <a:prstGeom prst="rect">
            <a:avLst/>
          </a:prstGeom>
        </p:spPr>
      </p:pic>
      <p:pic>
        <p:nvPicPr>
          <p:cNvPr id="35" name="Picture 34" descr="A picture containing drawing, kite&#10;&#10;Description automatically generated">
            <a:extLst>
              <a:ext uri="{FF2B5EF4-FFF2-40B4-BE49-F238E27FC236}">
                <a16:creationId xmlns:a16="http://schemas.microsoft.com/office/drawing/2014/main" id="{5E370EFF-4BD4-4CCF-9D89-3802C0888ECA}"/>
              </a:ext>
            </a:extLst>
          </p:cNvPr>
          <p:cNvPicPr>
            <a:picLocks noChangeAspect="1"/>
          </p:cNvPicPr>
          <p:nvPr/>
        </p:nvPicPr>
        <p:blipFill rotWithShape="1">
          <a:blip r:embed="rId12">
            <a:extLst>
              <a:ext uri="{28A0092B-C50C-407E-A947-70E740481C1C}">
                <a14:useLocalDpi xmlns:a14="http://schemas.microsoft.com/office/drawing/2010/main" val="0"/>
              </a:ext>
            </a:extLst>
          </a:blip>
          <a:srcRect l="40738" t="9044" r="19033" b="-833"/>
          <a:stretch/>
        </p:blipFill>
        <p:spPr>
          <a:xfrm>
            <a:off x="2772106" y="9169308"/>
            <a:ext cx="501138" cy="212691"/>
          </a:xfrm>
          <a:prstGeom prst="rect">
            <a:avLst/>
          </a:prstGeom>
        </p:spPr>
      </p:pic>
      <p:cxnSp>
        <p:nvCxnSpPr>
          <p:cNvPr id="36" name="Straight Connector 35">
            <a:extLst>
              <a:ext uri="{FF2B5EF4-FFF2-40B4-BE49-F238E27FC236}">
                <a16:creationId xmlns:a16="http://schemas.microsoft.com/office/drawing/2014/main" id="{4382F635-8D95-4258-9408-7372C4206FA4}"/>
              </a:ext>
            </a:extLst>
          </p:cNvPr>
          <p:cNvCxnSpPr/>
          <p:nvPr/>
        </p:nvCxnSpPr>
        <p:spPr>
          <a:xfrm>
            <a:off x="1232233" y="9613728"/>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B204C15-0F65-4AA5-9F3C-56B0AFC6FBB7}"/>
              </a:ext>
            </a:extLst>
          </p:cNvPr>
          <p:cNvSpPr txBox="1"/>
          <p:nvPr/>
        </p:nvSpPr>
        <p:spPr>
          <a:xfrm>
            <a:off x="1019196" y="9682304"/>
            <a:ext cx="5558545" cy="276999"/>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Good class. Would recommend.</a:t>
            </a:r>
          </a:p>
        </p:txBody>
      </p:sp>
      <p:pic>
        <p:nvPicPr>
          <p:cNvPr id="42" name="Picture 41" descr="A close up of a logo&#10;&#10;Description automatically generated">
            <a:extLst>
              <a:ext uri="{FF2B5EF4-FFF2-40B4-BE49-F238E27FC236}">
                <a16:creationId xmlns:a16="http://schemas.microsoft.com/office/drawing/2014/main" id="{0BEBA881-CCA4-4FEB-B307-3A50A74CA47B}"/>
              </a:ext>
            </a:extLst>
          </p:cNvPr>
          <p:cNvPicPr>
            <a:picLocks noChangeAspect="1"/>
          </p:cNvPicPr>
          <p:nvPr/>
        </p:nvPicPr>
        <p:blipFill rotWithShape="1">
          <a:blip r:embed="rId13">
            <a:extLst>
              <a:ext uri="{28A0092B-C50C-407E-A947-70E740481C1C}">
                <a14:useLocalDpi xmlns:a14="http://schemas.microsoft.com/office/drawing/2010/main" val="0"/>
              </a:ext>
            </a:extLst>
          </a:blip>
          <a:srcRect l="9206" t="5628" r="55011" b="58732"/>
          <a:stretch/>
        </p:blipFill>
        <p:spPr>
          <a:xfrm>
            <a:off x="5340369" y="9897049"/>
            <a:ext cx="276275" cy="27517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BA4BECC-DD04-4B54-9BB5-8C00E55D6422}"/>
              </a:ext>
            </a:extLst>
          </p:cNvPr>
          <p:cNvPicPr>
            <a:picLocks noChangeAspect="1"/>
          </p:cNvPicPr>
          <p:nvPr/>
        </p:nvPicPr>
        <p:blipFill rotWithShape="1">
          <a:blip r:embed="rId13">
            <a:extLst>
              <a:ext uri="{28A0092B-C50C-407E-A947-70E740481C1C}">
                <a14:useLocalDpi xmlns:a14="http://schemas.microsoft.com/office/drawing/2010/main" val="0"/>
              </a:ext>
            </a:extLst>
          </a:blip>
          <a:srcRect l="53526" t="5840" r="10691" b="58520"/>
          <a:stretch/>
        </p:blipFill>
        <p:spPr>
          <a:xfrm>
            <a:off x="5994238" y="9897049"/>
            <a:ext cx="276275" cy="275174"/>
          </a:xfrm>
          <a:prstGeom prst="rect">
            <a:avLst/>
          </a:prstGeom>
        </p:spPr>
      </p:pic>
      <p:sp>
        <p:nvSpPr>
          <p:cNvPr id="44" name="TextBox 43">
            <a:extLst>
              <a:ext uri="{FF2B5EF4-FFF2-40B4-BE49-F238E27FC236}">
                <a16:creationId xmlns:a16="http://schemas.microsoft.com/office/drawing/2014/main" id="{F930066E-BE65-4229-8143-544828829F4E}"/>
              </a:ext>
            </a:extLst>
          </p:cNvPr>
          <p:cNvSpPr txBox="1"/>
          <p:nvPr/>
        </p:nvSpPr>
        <p:spPr>
          <a:xfrm>
            <a:off x="5562070" y="991047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1</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E43DE4F-D999-4CC7-9595-FDC8054A7A8C}"/>
              </a:ext>
            </a:extLst>
          </p:cNvPr>
          <p:cNvSpPr txBox="1"/>
          <p:nvPr/>
        </p:nvSpPr>
        <p:spPr>
          <a:xfrm>
            <a:off x="6215939" y="991116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7B04840E-13A0-4A28-939D-CAD4B24B3EB8}"/>
              </a:ext>
            </a:extLst>
          </p:cNvPr>
          <p:cNvSpPr/>
          <p:nvPr/>
        </p:nvSpPr>
        <p:spPr>
          <a:xfrm>
            <a:off x="923493" y="8650705"/>
            <a:ext cx="5811254" cy="166468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Rectangle 46">
            <a:extLst>
              <a:ext uri="{FF2B5EF4-FFF2-40B4-BE49-F238E27FC236}">
                <a16:creationId xmlns:a16="http://schemas.microsoft.com/office/drawing/2014/main" id="{A1D9DA40-4336-4B06-82B3-22EC141858F2}"/>
              </a:ext>
            </a:extLst>
          </p:cNvPr>
          <p:cNvSpPr/>
          <p:nvPr/>
        </p:nvSpPr>
        <p:spPr>
          <a:xfrm>
            <a:off x="923493" y="10315388"/>
            <a:ext cx="5811254" cy="107915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extLst>
              <a:ext uri="{FF2B5EF4-FFF2-40B4-BE49-F238E27FC236}">
                <a16:creationId xmlns:a16="http://schemas.microsoft.com/office/drawing/2014/main" id="{6716AB2F-3D85-438A-A9BA-4DE5C23B2C1A}"/>
              </a:ext>
            </a:extLst>
          </p:cNvPr>
          <p:cNvSpPr txBox="1"/>
          <p:nvPr/>
        </p:nvSpPr>
        <p:spPr>
          <a:xfrm>
            <a:off x="2017994" y="10657900"/>
            <a:ext cx="3530171" cy="338554"/>
          </a:xfrm>
          <a:prstGeom prst="rect">
            <a:avLst/>
          </a:prstGeom>
          <a:noFill/>
        </p:spPr>
        <p:txBody>
          <a:bodyPr wrap="square" rtlCol="0">
            <a:spAutoFit/>
          </a:bodyPr>
          <a:lstStyle/>
          <a:p>
            <a:pPr algn="ctr"/>
            <a:r>
              <a:rPr lang="en-IE" sz="1600" dirty="0">
                <a:solidFill>
                  <a:schemeClr val="bg1">
                    <a:lumMod val="50000"/>
                  </a:schemeClr>
                </a:solidFill>
                <a:latin typeface="Arial Nova" panose="020B0504020202020204" pitchFamily="34" charset="0"/>
                <a:cs typeface="Arial" panose="020B0604020202020204" pitchFamily="34" charset="0"/>
              </a:rPr>
              <a:t>Leave your own review</a:t>
            </a:r>
          </a:p>
        </p:txBody>
      </p:sp>
      <p:sp>
        <p:nvSpPr>
          <p:cNvPr id="5" name="Rectangle 4">
            <a:extLst>
              <a:ext uri="{FF2B5EF4-FFF2-40B4-BE49-F238E27FC236}">
                <a16:creationId xmlns:a16="http://schemas.microsoft.com/office/drawing/2014/main" id="{B7399A82-6360-431C-B91B-00D5A6D10BCF}"/>
              </a:ext>
            </a:extLst>
          </p:cNvPr>
          <p:cNvSpPr/>
          <p:nvPr/>
        </p:nvSpPr>
        <p:spPr>
          <a:xfrm>
            <a:off x="-28575" y="0"/>
            <a:ext cx="6886575" cy="12192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a:extLst>
              <a:ext uri="{FF2B5EF4-FFF2-40B4-BE49-F238E27FC236}">
                <a16:creationId xmlns:a16="http://schemas.microsoft.com/office/drawing/2014/main" id="{11C61EC3-B464-4164-87BE-BE60423A90DA}"/>
              </a:ext>
            </a:extLst>
          </p:cNvPr>
          <p:cNvSpPr/>
          <p:nvPr/>
        </p:nvSpPr>
        <p:spPr>
          <a:xfrm>
            <a:off x="0" y="2347415"/>
            <a:ext cx="6858000" cy="8273267"/>
          </a:xfrm>
          <a:prstGeom prst="rect">
            <a:avLst/>
          </a:prstGeom>
          <a:solidFill>
            <a:schemeClr val="bg1"/>
          </a:solidFill>
          <a:ln>
            <a:noFill/>
          </a:ln>
          <a:effectLst>
            <a:outerShdw blurRad="50800" dist="508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pic>
        <p:nvPicPr>
          <p:cNvPr id="20" name="Picture 19" descr="A picture containing arch, building, mirror&#10;&#10;Description automatically generated">
            <a:extLst>
              <a:ext uri="{FF2B5EF4-FFF2-40B4-BE49-F238E27FC236}">
                <a16:creationId xmlns:a16="http://schemas.microsoft.com/office/drawing/2014/main" id="{CA1D7EBB-ECAB-43BB-BC4B-70FB5FE8B17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5069" y="2642893"/>
            <a:ext cx="1308253" cy="1267370"/>
          </a:xfrm>
          <a:prstGeom prst="rect">
            <a:avLst/>
          </a:prstGeom>
        </p:spPr>
      </p:pic>
      <p:pic>
        <p:nvPicPr>
          <p:cNvPr id="49" name="Picture 48" descr="A picture containing drawing, kite&#10;&#10;Description automatically generated">
            <a:extLst>
              <a:ext uri="{FF2B5EF4-FFF2-40B4-BE49-F238E27FC236}">
                <a16:creationId xmlns:a16="http://schemas.microsoft.com/office/drawing/2014/main" id="{5DA95F3D-6E3A-489A-A81C-0E1543153498}"/>
              </a:ext>
            </a:extLst>
          </p:cNvPr>
          <p:cNvPicPr>
            <a:picLocks noChangeAspect="1"/>
          </p:cNvPicPr>
          <p:nvPr/>
        </p:nvPicPr>
        <p:blipFill rotWithShape="1">
          <a:blip r:embed="rId12">
            <a:extLst>
              <a:ext uri="{28A0092B-C50C-407E-A947-70E740481C1C}">
                <a14:useLocalDpi xmlns:a14="http://schemas.microsoft.com/office/drawing/2010/main" val="0"/>
              </a:ext>
            </a:extLst>
          </a:blip>
          <a:srcRect l="59860" t="3908" r="-89" b="-2996"/>
          <a:stretch/>
        </p:blipFill>
        <p:spPr>
          <a:xfrm>
            <a:off x="1876129" y="3175280"/>
            <a:ext cx="1308253" cy="599396"/>
          </a:xfrm>
          <a:prstGeom prst="rect">
            <a:avLst/>
          </a:prstGeom>
        </p:spPr>
      </p:pic>
      <p:sp>
        <p:nvSpPr>
          <p:cNvPr id="50" name="TextBox 49">
            <a:extLst>
              <a:ext uri="{FF2B5EF4-FFF2-40B4-BE49-F238E27FC236}">
                <a16:creationId xmlns:a16="http://schemas.microsoft.com/office/drawing/2014/main" id="{4F8AD37A-116C-45C2-B192-2E2430BB0C13}"/>
              </a:ext>
            </a:extLst>
          </p:cNvPr>
          <p:cNvSpPr txBox="1"/>
          <p:nvPr/>
        </p:nvSpPr>
        <p:spPr>
          <a:xfrm>
            <a:off x="1796573" y="2747153"/>
            <a:ext cx="4296266" cy="338554"/>
          </a:xfrm>
          <a:prstGeom prst="rect">
            <a:avLst/>
          </a:prstGeom>
          <a:noFill/>
        </p:spPr>
        <p:txBody>
          <a:bodyPr wrap="square" rtlCol="0">
            <a:spAutoFit/>
          </a:bodyPr>
          <a:lstStyle/>
          <a:p>
            <a:r>
              <a:rPr lang="en-IE" sz="1600" dirty="0">
                <a:solidFill>
                  <a:schemeClr val="bg1">
                    <a:lumMod val="50000"/>
                  </a:schemeClr>
                </a:solidFill>
                <a:latin typeface="Arial" panose="020B0604020202020204" pitchFamily="34" charset="0"/>
                <a:cs typeface="Arial" panose="020B0604020202020204" pitchFamily="34" charset="0"/>
              </a:rPr>
              <a:t>Username, member / non member [since ….]</a:t>
            </a:r>
          </a:p>
        </p:txBody>
      </p:sp>
      <p:pic>
        <p:nvPicPr>
          <p:cNvPr id="51" name="Picture 50" descr="A picture containing drawing, kite&#10;&#10;Description automatically generated">
            <a:extLst>
              <a:ext uri="{FF2B5EF4-FFF2-40B4-BE49-F238E27FC236}">
                <a16:creationId xmlns:a16="http://schemas.microsoft.com/office/drawing/2014/main" id="{D1DD5740-1230-48D1-BA1B-ED3E2635F8A3}"/>
              </a:ext>
            </a:extLst>
          </p:cNvPr>
          <p:cNvPicPr>
            <a:picLocks noChangeAspect="1"/>
          </p:cNvPicPr>
          <p:nvPr/>
        </p:nvPicPr>
        <p:blipFill rotWithShape="1">
          <a:blip r:embed="rId12">
            <a:extLst>
              <a:ext uri="{28A0092B-C50C-407E-A947-70E740481C1C}">
                <a14:useLocalDpi xmlns:a14="http://schemas.microsoft.com/office/drawing/2010/main" val="0"/>
              </a:ext>
            </a:extLst>
          </a:blip>
          <a:srcRect l="59860" t="3908" r="-89" b="-2996"/>
          <a:stretch/>
        </p:blipFill>
        <p:spPr>
          <a:xfrm>
            <a:off x="3184382" y="3167818"/>
            <a:ext cx="1359815" cy="623020"/>
          </a:xfrm>
          <a:prstGeom prst="rect">
            <a:avLst/>
          </a:prstGeom>
        </p:spPr>
      </p:pic>
      <p:pic>
        <p:nvPicPr>
          <p:cNvPr id="52" name="Picture 51" descr="A picture containing drawing, kite&#10;&#10;Description automatically generated">
            <a:extLst>
              <a:ext uri="{FF2B5EF4-FFF2-40B4-BE49-F238E27FC236}">
                <a16:creationId xmlns:a16="http://schemas.microsoft.com/office/drawing/2014/main" id="{78DCF90A-9130-4829-B234-64384BE4DBE1}"/>
              </a:ext>
            </a:extLst>
          </p:cNvPr>
          <p:cNvPicPr>
            <a:picLocks noChangeAspect="1"/>
          </p:cNvPicPr>
          <p:nvPr/>
        </p:nvPicPr>
        <p:blipFill rotWithShape="1">
          <a:blip r:embed="rId12">
            <a:extLst>
              <a:ext uri="{28A0092B-C50C-407E-A947-70E740481C1C}">
                <a14:useLocalDpi xmlns:a14="http://schemas.microsoft.com/office/drawing/2010/main" val="0"/>
              </a:ext>
            </a:extLst>
          </a:blip>
          <a:srcRect l="59860" t="3908" r="19740" b="4398"/>
          <a:stretch/>
        </p:blipFill>
        <p:spPr>
          <a:xfrm>
            <a:off x="4544198" y="3175280"/>
            <a:ext cx="689540" cy="576526"/>
          </a:xfrm>
          <a:prstGeom prst="rect">
            <a:avLst/>
          </a:prstGeom>
        </p:spPr>
      </p:pic>
      <p:sp>
        <p:nvSpPr>
          <p:cNvPr id="53" name="Rectangle 52">
            <a:extLst>
              <a:ext uri="{FF2B5EF4-FFF2-40B4-BE49-F238E27FC236}">
                <a16:creationId xmlns:a16="http://schemas.microsoft.com/office/drawing/2014/main" id="{660DC990-630D-4FC9-9B2A-CE78648EFE17}"/>
              </a:ext>
            </a:extLst>
          </p:cNvPr>
          <p:cNvSpPr/>
          <p:nvPr/>
        </p:nvSpPr>
        <p:spPr>
          <a:xfrm>
            <a:off x="27090" y="4229213"/>
            <a:ext cx="6830909" cy="1676542"/>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extLst>
              <a:ext uri="{FF2B5EF4-FFF2-40B4-BE49-F238E27FC236}">
                <a16:creationId xmlns:a16="http://schemas.microsoft.com/office/drawing/2014/main" id="{F1B9C757-7E6D-4213-8301-12B5CFBFCC2E}"/>
              </a:ext>
            </a:extLst>
          </p:cNvPr>
          <p:cNvSpPr txBox="1"/>
          <p:nvPr/>
        </p:nvSpPr>
        <p:spPr>
          <a:xfrm>
            <a:off x="252908" y="4447745"/>
            <a:ext cx="3934456" cy="400110"/>
          </a:xfrm>
          <a:prstGeom prst="rect">
            <a:avLst/>
          </a:prstGeom>
          <a:noFill/>
        </p:spPr>
        <p:txBody>
          <a:bodyPr wrap="square" rtlCol="0">
            <a:spAutoFit/>
          </a:bodyPr>
          <a:lstStyle/>
          <a:p>
            <a:r>
              <a:rPr lang="en-IE" sz="2000" dirty="0">
                <a:solidFill>
                  <a:schemeClr val="bg1">
                    <a:lumMod val="75000"/>
                  </a:schemeClr>
                </a:solidFill>
                <a:latin typeface="Arial Nova" panose="020B0504020202020204" pitchFamily="34" charset="0"/>
                <a:cs typeface="Arial" panose="020B0604020202020204" pitchFamily="34" charset="0"/>
              </a:rPr>
              <a:t>Add an additional comment …</a:t>
            </a:r>
          </a:p>
        </p:txBody>
      </p:sp>
      <p:sp>
        <p:nvSpPr>
          <p:cNvPr id="55" name="Rectangle: Rounded Corners 54">
            <a:hlinkClick r:id="rId15" action="ppaction://hlinksldjump"/>
            <a:extLst>
              <a:ext uri="{FF2B5EF4-FFF2-40B4-BE49-F238E27FC236}">
                <a16:creationId xmlns:a16="http://schemas.microsoft.com/office/drawing/2014/main" id="{DE1362EC-0522-4723-9B22-C5FD6077C045}"/>
              </a:ext>
            </a:extLst>
          </p:cNvPr>
          <p:cNvSpPr/>
          <p:nvPr/>
        </p:nvSpPr>
        <p:spPr>
          <a:xfrm>
            <a:off x="2079042" y="8790826"/>
            <a:ext cx="2837532" cy="611935"/>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6" name="TextBox 55">
            <a:hlinkClick r:id="rId15" action="ppaction://hlinksldjump"/>
            <a:extLst>
              <a:ext uri="{FF2B5EF4-FFF2-40B4-BE49-F238E27FC236}">
                <a16:creationId xmlns:a16="http://schemas.microsoft.com/office/drawing/2014/main" id="{7B8A7EB0-DFB7-4E07-B6A6-2520EBCDE95E}"/>
              </a:ext>
            </a:extLst>
          </p:cNvPr>
          <p:cNvSpPr txBox="1"/>
          <p:nvPr/>
        </p:nvSpPr>
        <p:spPr>
          <a:xfrm>
            <a:off x="2777770" y="8918366"/>
            <a:ext cx="1777034" cy="338554"/>
          </a:xfrm>
          <a:prstGeom prst="rect">
            <a:avLst/>
          </a:prstGeom>
          <a:noFill/>
        </p:spPr>
        <p:txBody>
          <a:bodyPr wrap="square" rtlCol="0">
            <a:spAutoFit/>
          </a:bodyPr>
          <a:lstStyle/>
          <a:p>
            <a:r>
              <a:rPr lang="en-IE" sz="1600" b="1" dirty="0">
                <a:solidFill>
                  <a:schemeClr val="bg1"/>
                </a:solidFill>
                <a:cs typeface="Arial" panose="020B0604020202020204" pitchFamily="34" charset="0"/>
              </a:rPr>
              <a:t>Share to Twitter</a:t>
            </a:r>
          </a:p>
        </p:txBody>
      </p:sp>
      <p:pic>
        <p:nvPicPr>
          <p:cNvPr id="57" name="Picture 56" descr="A close up of a logo&#10;&#10;Description automatically generated">
            <a:hlinkClick r:id="rId15" action="ppaction://hlinksldjump"/>
            <a:extLst>
              <a:ext uri="{FF2B5EF4-FFF2-40B4-BE49-F238E27FC236}">
                <a16:creationId xmlns:a16="http://schemas.microsoft.com/office/drawing/2014/main" id="{D19E3A41-5725-433D-9469-90ACC18022AB}"/>
              </a:ext>
            </a:extLst>
          </p:cNvPr>
          <p:cNvPicPr>
            <a:picLocks noChangeAspect="1"/>
          </p:cNvPicPr>
          <p:nvPr/>
        </p:nvPicPr>
        <p:blipFill rotWithShape="1">
          <a:blip r:embed="rId16">
            <a:extLst>
              <a:ext uri="{28A0092B-C50C-407E-A947-70E740481C1C}">
                <a14:useLocalDpi xmlns:a14="http://schemas.microsoft.com/office/drawing/2010/main" val="0"/>
              </a:ext>
            </a:extLst>
          </a:blip>
          <a:srcRect l="30197" t="12303" r="24536" b="11657"/>
          <a:stretch/>
        </p:blipFill>
        <p:spPr>
          <a:xfrm>
            <a:off x="2284428" y="8952238"/>
            <a:ext cx="298533" cy="291874"/>
          </a:xfrm>
          <a:prstGeom prst="rect">
            <a:avLst/>
          </a:prstGeom>
        </p:spPr>
      </p:pic>
      <p:sp>
        <p:nvSpPr>
          <p:cNvPr id="58" name="Rectangle: Rounded Corners 57">
            <a:hlinkClick r:id="rId15" action="ppaction://hlinksldjump"/>
            <a:extLst>
              <a:ext uri="{FF2B5EF4-FFF2-40B4-BE49-F238E27FC236}">
                <a16:creationId xmlns:a16="http://schemas.microsoft.com/office/drawing/2014/main" id="{9D86D782-64B5-40B6-B7A4-2C8F85EA0FED}"/>
              </a:ext>
            </a:extLst>
          </p:cNvPr>
          <p:cNvSpPr/>
          <p:nvPr/>
        </p:nvSpPr>
        <p:spPr>
          <a:xfrm>
            <a:off x="2079042" y="7755424"/>
            <a:ext cx="2837532" cy="611935"/>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9" name="TextBox 58">
            <a:hlinkClick r:id="rId15" action="ppaction://hlinksldjump"/>
            <a:extLst>
              <a:ext uri="{FF2B5EF4-FFF2-40B4-BE49-F238E27FC236}">
                <a16:creationId xmlns:a16="http://schemas.microsoft.com/office/drawing/2014/main" id="{09B4220C-7067-48E7-BA58-18BFB01B4BCB}"/>
              </a:ext>
            </a:extLst>
          </p:cNvPr>
          <p:cNvSpPr txBox="1"/>
          <p:nvPr/>
        </p:nvSpPr>
        <p:spPr>
          <a:xfrm>
            <a:off x="2689213" y="7883941"/>
            <a:ext cx="1954147" cy="338554"/>
          </a:xfrm>
          <a:prstGeom prst="rect">
            <a:avLst/>
          </a:prstGeom>
          <a:noFill/>
        </p:spPr>
        <p:txBody>
          <a:bodyPr wrap="square" rtlCol="0">
            <a:spAutoFit/>
          </a:bodyPr>
          <a:lstStyle/>
          <a:p>
            <a:r>
              <a:rPr lang="en-IE" sz="1600" b="1" dirty="0">
                <a:solidFill>
                  <a:schemeClr val="bg1"/>
                </a:solidFill>
                <a:cs typeface="Arial" panose="020B0604020202020204" pitchFamily="34" charset="0"/>
              </a:rPr>
              <a:t>Share to Facebook</a:t>
            </a:r>
          </a:p>
        </p:txBody>
      </p:sp>
      <p:pic>
        <p:nvPicPr>
          <p:cNvPr id="60" name="Picture 59" descr="A picture containing drawing&#10;&#10;Description automatically generated">
            <a:hlinkClick r:id="rId15" action="ppaction://hlinksldjump"/>
            <a:extLst>
              <a:ext uri="{FF2B5EF4-FFF2-40B4-BE49-F238E27FC236}">
                <a16:creationId xmlns:a16="http://schemas.microsoft.com/office/drawing/2014/main" id="{CD99F421-D61C-404B-A95C-253919B444C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02224" y="7899638"/>
            <a:ext cx="268145" cy="268145"/>
          </a:xfrm>
          <a:prstGeom prst="rect">
            <a:avLst/>
          </a:prstGeom>
        </p:spPr>
      </p:pic>
      <p:sp>
        <p:nvSpPr>
          <p:cNvPr id="61" name="Rectangle: Rounded Corners 60">
            <a:hlinkClick r:id="rId15" action="ppaction://hlinksldjump"/>
            <a:extLst>
              <a:ext uri="{FF2B5EF4-FFF2-40B4-BE49-F238E27FC236}">
                <a16:creationId xmlns:a16="http://schemas.microsoft.com/office/drawing/2014/main" id="{B5931C7F-F40E-45CB-94D8-4A19406F1CB6}"/>
              </a:ext>
            </a:extLst>
          </p:cNvPr>
          <p:cNvSpPr/>
          <p:nvPr/>
        </p:nvSpPr>
        <p:spPr>
          <a:xfrm>
            <a:off x="2444005" y="6496874"/>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2" name="TextBox 61">
            <a:hlinkClick r:id="rId15" action="ppaction://hlinksldjump"/>
            <a:extLst>
              <a:ext uri="{FF2B5EF4-FFF2-40B4-BE49-F238E27FC236}">
                <a16:creationId xmlns:a16="http://schemas.microsoft.com/office/drawing/2014/main" id="{6A0989FC-21D5-4A3C-9BA7-4441CF9DE76C}"/>
              </a:ext>
            </a:extLst>
          </p:cNvPr>
          <p:cNvSpPr txBox="1"/>
          <p:nvPr/>
        </p:nvSpPr>
        <p:spPr>
          <a:xfrm>
            <a:off x="2674191" y="6667175"/>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POST</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125193602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Picture 6" descr="A person jumping in the air&#10;&#10;Description automatically generated">
            <a:extLst>
              <a:ext uri="{FF2B5EF4-FFF2-40B4-BE49-F238E27FC236}">
                <a16:creationId xmlns:a16="http://schemas.microsoft.com/office/drawing/2014/main" id="{E32B9EE0-5E21-4376-AA6C-6B429B45F0A8}"/>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10741"/>
          <a:stretch/>
        </p:blipFill>
        <p:spPr>
          <a:xfrm>
            <a:off x="913827" y="1791314"/>
            <a:ext cx="5788052" cy="2682543"/>
          </a:xfrm>
          <a:prstGeom prst="rect">
            <a:avLst/>
          </a:prstGeom>
        </p:spPr>
      </p:pic>
      <p:sp>
        <p:nvSpPr>
          <p:cNvPr id="21" name="Rectangle: Rounded Corners 20">
            <a:hlinkClick r:id="rId9" action="ppaction://hlinksldjump"/>
            <a:extLst>
              <a:ext uri="{FF2B5EF4-FFF2-40B4-BE49-F238E27FC236}">
                <a16:creationId xmlns:a16="http://schemas.microsoft.com/office/drawing/2014/main" id="{249A4190-BA0F-4D5C-8071-0D3DF65BFADD}"/>
              </a:ext>
            </a:extLst>
          </p:cNvPr>
          <p:cNvSpPr/>
          <p:nvPr/>
        </p:nvSpPr>
        <p:spPr>
          <a:xfrm>
            <a:off x="1232233"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9" action="ppaction://hlinksldjump"/>
            <a:extLst>
              <a:ext uri="{FF2B5EF4-FFF2-40B4-BE49-F238E27FC236}">
                <a16:creationId xmlns:a16="http://schemas.microsoft.com/office/drawing/2014/main" id="{EFB9FAD1-DC4E-4DF1-9166-CC97153D4A45}"/>
              </a:ext>
            </a:extLst>
          </p:cNvPr>
          <p:cNvSpPr txBox="1"/>
          <p:nvPr/>
        </p:nvSpPr>
        <p:spPr>
          <a:xfrm>
            <a:off x="1303386" y="5210769"/>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10" action="ppaction://hlinksldjump"/>
            <a:extLst>
              <a:ext uri="{FF2B5EF4-FFF2-40B4-BE49-F238E27FC236}">
                <a16:creationId xmlns:a16="http://schemas.microsoft.com/office/drawing/2014/main" id="{C944D3C0-660D-4577-A414-E4DE3B35366C}"/>
              </a:ext>
            </a:extLst>
          </p:cNvPr>
          <p:cNvSpPr/>
          <p:nvPr/>
        </p:nvSpPr>
        <p:spPr>
          <a:xfrm>
            <a:off x="4387140"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10" action="ppaction://hlinksldjump"/>
            <a:extLst>
              <a:ext uri="{FF2B5EF4-FFF2-40B4-BE49-F238E27FC236}">
                <a16:creationId xmlns:a16="http://schemas.microsoft.com/office/drawing/2014/main" id="{4174701D-D2A8-45E7-8909-191CCD3F403C}"/>
              </a:ext>
            </a:extLst>
          </p:cNvPr>
          <p:cNvSpPr txBox="1"/>
          <p:nvPr/>
        </p:nvSpPr>
        <p:spPr>
          <a:xfrm>
            <a:off x="4441730" y="5056881"/>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sp>
        <p:nvSpPr>
          <p:cNvPr id="3" name="Rectangle 2">
            <a:extLst>
              <a:ext uri="{FF2B5EF4-FFF2-40B4-BE49-F238E27FC236}">
                <a16:creationId xmlns:a16="http://schemas.microsoft.com/office/drawing/2014/main" id="{8D7FF01A-0AC3-4DA6-A94E-0870E88090FF}"/>
              </a:ext>
            </a:extLst>
          </p:cNvPr>
          <p:cNvSpPr/>
          <p:nvPr/>
        </p:nvSpPr>
        <p:spPr>
          <a:xfrm>
            <a:off x="923493" y="6231937"/>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9" action="ppaction://hlinksldjump"/>
            <a:extLst>
              <a:ext uri="{FF2B5EF4-FFF2-40B4-BE49-F238E27FC236}">
                <a16:creationId xmlns:a16="http://schemas.microsoft.com/office/drawing/2014/main" id="{59CBF928-7CFD-48C9-BF61-D54577D3788D}"/>
              </a:ext>
            </a:extLst>
          </p:cNvPr>
          <p:cNvSpPr txBox="1"/>
          <p:nvPr/>
        </p:nvSpPr>
        <p:spPr>
          <a:xfrm>
            <a:off x="1046792" y="6347790"/>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4" name="Rectangle 3">
            <a:extLst>
              <a:ext uri="{FF2B5EF4-FFF2-40B4-BE49-F238E27FC236}">
                <a16:creationId xmlns:a16="http://schemas.microsoft.com/office/drawing/2014/main" id="{11C12C0D-39A8-44C3-8D3A-E44E29EA66C3}"/>
              </a:ext>
            </a:extLst>
          </p:cNvPr>
          <p:cNvSpPr/>
          <p:nvPr/>
        </p:nvSpPr>
        <p:spPr>
          <a:xfrm>
            <a:off x="923493" y="6847489"/>
            <a:ext cx="5811254" cy="4550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 name="Picture 7" descr="A person smiling for the camera&#10;&#10;Description automatically generated">
            <a:extLst>
              <a:ext uri="{FF2B5EF4-FFF2-40B4-BE49-F238E27FC236}">
                <a16:creationId xmlns:a16="http://schemas.microsoft.com/office/drawing/2014/main" id="{B4C3EF88-1882-4A2B-80D5-55F1CEBBDB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4129" y="7025526"/>
            <a:ext cx="601534" cy="6015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drawing, kite&#10;&#10;Description automatically generated">
            <a:extLst>
              <a:ext uri="{FF2B5EF4-FFF2-40B4-BE49-F238E27FC236}">
                <a16:creationId xmlns:a16="http://schemas.microsoft.com/office/drawing/2014/main" id="{BAB2F7D0-B592-4F16-8C84-76640CB42521}"/>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3805" y="7299485"/>
            <a:ext cx="750165" cy="231720"/>
          </a:xfrm>
          <a:prstGeom prst="rect">
            <a:avLst/>
          </a:prstGeom>
        </p:spPr>
      </p:pic>
      <p:pic>
        <p:nvPicPr>
          <p:cNvPr id="19" name="Picture 18" descr="A picture containing drawing, kite&#10;&#10;Description automatically generated">
            <a:extLst>
              <a:ext uri="{FF2B5EF4-FFF2-40B4-BE49-F238E27FC236}">
                <a16:creationId xmlns:a16="http://schemas.microsoft.com/office/drawing/2014/main" id="{68279822-7011-4755-B4EB-CD586742A1CE}"/>
              </a:ext>
            </a:extLst>
          </p:cNvPr>
          <p:cNvPicPr>
            <a:picLocks noChangeAspect="1"/>
          </p:cNvPicPr>
          <p:nvPr/>
        </p:nvPicPr>
        <p:blipFill rotWithShape="1">
          <a:blip r:embed="rId12">
            <a:extLst>
              <a:ext uri="{28A0092B-C50C-407E-A947-70E740481C1C}">
                <a14:useLocalDpi xmlns:a14="http://schemas.microsoft.com/office/drawing/2010/main" val="0"/>
              </a:ext>
            </a:extLst>
          </a:blip>
          <a:srcRect r="59824"/>
          <a:stretch/>
        </p:blipFill>
        <p:spPr>
          <a:xfrm>
            <a:off x="2772761" y="7299485"/>
            <a:ext cx="500483" cy="231720"/>
          </a:xfrm>
          <a:prstGeom prst="rect">
            <a:avLst/>
          </a:prstGeom>
        </p:spPr>
      </p:pic>
      <p:sp>
        <p:nvSpPr>
          <p:cNvPr id="14" name="TextBox 13">
            <a:extLst>
              <a:ext uri="{FF2B5EF4-FFF2-40B4-BE49-F238E27FC236}">
                <a16:creationId xmlns:a16="http://schemas.microsoft.com/office/drawing/2014/main" id="{8AC99009-E787-4713-B1C4-F25C55C681E2}"/>
              </a:ext>
            </a:extLst>
          </p:cNvPr>
          <p:cNvSpPr txBox="1"/>
          <p:nvPr/>
        </p:nvSpPr>
        <p:spPr>
          <a:xfrm>
            <a:off x="1918580" y="7034957"/>
            <a:ext cx="2468560"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Michelle, Arena Member since 2019</a:t>
            </a:r>
          </a:p>
        </p:txBody>
      </p:sp>
      <p:sp>
        <p:nvSpPr>
          <p:cNvPr id="15" name="TextBox 14">
            <a:extLst>
              <a:ext uri="{FF2B5EF4-FFF2-40B4-BE49-F238E27FC236}">
                <a16:creationId xmlns:a16="http://schemas.microsoft.com/office/drawing/2014/main" id="{4F206680-B370-4DB7-9298-FBBDB6458E1F}"/>
              </a:ext>
            </a:extLst>
          </p:cNvPr>
          <p:cNvSpPr txBox="1"/>
          <p:nvPr/>
        </p:nvSpPr>
        <p:spPr>
          <a:xfrm>
            <a:off x="1046792" y="7747005"/>
            <a:ext cx="5558545" cy="461665"/>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I’ve been attending Pilates for 3 months now and I’m in love! My body’s never felt more toned and flexible.</a:t>
            </a:r>
          </a:p>
        </p:txBody>
      </p:sp>
      <p:sp>
        <p:nvSpPr>
          <p:cNvPr id="16" name="Rectangle 15">
            <a:extLst>
              <a:ext uri="{FF2B5EF4-FFF2-40B4-BE49-F238E27FC236}">
                <a16:creationId xmlns:a16="http://schemas.microsoft.com/office/drawing/2014/main" id="{B645779F-EC0B-4889-82E6-F8ED5CAA6C0B}"/>
              </a:ext>
            </a:extLst>
          </p:cNvPr>
          <p:cNvSpPr/>
          <p:nvPr/>
        </p:nvSpPr>
        <p:spPr>
          <a:xfrm>
            <a:off x="923493" y="6847489"/>
            <a:ext cx="5811254" cy="180321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Connector 17">
            <a:extLst>
              <a:ext uri="{FF2B5EF4-FFF2-40B4-BE49-F238E27FC236}">
                <a16:creationId xmlns:a16="http://schemas.microsoft.com/office/drawing/2014/main" id="{714DCFEC-854E-4D90-AB24-6175AD3E787A}"/>
              </a:ext>
            </a:extLst>
          </p:cNvPr>
          <p:cNvCxnSpPr/>
          <p:nvPr/>
        </p:nvCxnSpPr>
        <p:spPr>
          <a:xfrm>
            <a:off x="1232233" y="7697905"/>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81F54E20-5A0E-4842-BE2A-2C2B89F01971}"/>
              </a:ext>
            </a:extLst>
          </p:cNvPr>
          <p:cNvPicPr>
            <a:picLocks noChangeAspect="1"/>
          </p:cNvPicPr>
          <p:nvPr/>
        </p:nvPicPr>
        <p:blipFill rotWithShape="1">
          <a:blip r:embed="rId13">
            <a:extLst>
              <a:ext uri="{28A0092B-C50C-407E-A947-70E740481C1C}">
                <a14:useLocalDpi xmlns:a14="http://schemas.microsoft.com/office/drawing/2010/main" val="0"/>
              </a:ext>
            </a:extLst>
          </a:blip>
          <a:srcRect l="9206" t="5628" r="55011" b="58732"/>
          <a:stretch/>
        </p:blipFill>
        <p:spPr>
          <a:xfrm>
            <a:off x="5361200" y="8308259"/>
            <a:ext cx="276275" cy="275174"/>
          </a:xfrm>
          <a:prstGeom prst="rect">
            <a:avLst/>
          </a:prstGeom>
        </p:spPr>
      </p:pic>
      <p:pic>
        <p:nvPicPr>
          <p:cNvPr id="27" name="Picture 26" descr="A close up of a logo&#10;&#10;Description automatically generated">
            <a:extLst>
              <a:ext uri="{FF2B5EF4-FFF2-40B4-BE49-F238E27FC236}">
                <a16:creationId xmlns:a16="http://schemas.microsoft.com/office/drawing/2014/main" id="{1718A9E1-4DBA-4FEF-A44E-DE8C38D25A26}"/>
              </a:ext>
            </a:extLst>
          </p:cNvPr>
          <p:cNvPicPr>
            <a:picLocks noChangeAspect="1"/>
          </p:cNvPicPr>
          <p:nvPr/>
        </p:nvPicPr>
        <p:blipFill rotWithShape="1">
          <a:blip r:embed="rId13">
            <a:extLst>
              <a:ext uri="{28A0092B-C50C-407E-A947-70E740481C1C}">
                <a14:useLocalDpi xmlns:a14="http://schemas.microsoft.com/office/drawing/2010/main" val="0"/>
              </a:ext>
            </a:extLst>
          </a:blip>
          <a:srcRect l="53526" t="5840" r="10691" b="58520"/>
          <a:stretch/>
        </p:blipFill>
        <p:spPr>
          <a:xfrm>
            <a:off x="6015069" y="8308259"/>
            <a:ext cx="276275" cy="275174"/>
          </a:xfrm>
          <a:prstGeom prst="rect">
            <a:avLst/>
          </a:prstGeom>
        </p:spPr>
      </p:pic>
      <p:sp>
        <p:nvSpPr>
          <p:cNvPr id="26" name="TextBox 25">
            <a:extLst>
              <a:ext uri="{FF2B5EF4-FFF2-40B4-BE49-F238E27FC236}">
                <a16:creationId xmlns:a16="http://schemas.microsoft.com/office/drawing/2014/main" id="{C8C34ED1-A820-497E-ACA4-6A5C24A34B36}"/>
              </a:ext>
            </a:extLst>
          </p:cNvPr>
          <p:cNvSpPr txBox="1"/>
          <p:nvPr/>
        </p:nvSpPr>
        <p:spPr>
          <a:xfrm>
            <a:off x="5582901" y="832168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6</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CE6C162-C2E0-4160-9B85-AB6F8F33FC4B}"/>
              </a:ext>
            </a:extLst>
          </p:cNvPr>
          <p:cNvSpPr txBox="1"/>
          <p:nvPr/>
        </p:nvSpPr>
        <p:spPr>
          <a:xfrm>
            <a:off x="6236770" y="832237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pic>
        <p:nvPicPr>
          <p:cNvPr id="30" name="Picture 29" descr="A picture containing arch, building, mirror&#10;&#10;Description automatically generated">
            <a:extLst>
              <a:ext uri="{FF2B5EF4-FFF2-40B4-BE49-F238E27FC236}">
                <a16:creationId xmlns:a16="http://schemas.microsoft.com/office/drawing/2014/main" id="{4D373F05-BF07-49D1-B1E7-3DB6DD33FE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5152" y="8882719"/>
            <a:ext cx="709390" cy="687223"/>
          </a:xfrm>
          <a:prstGeom prst="rect">
            <a:avLst/>
          </a:prstGeom>
        </p:spPr>
      </p:pic>
      <p:sp>
        <p:nvSpPr>
          <p:cNvPr id="32" name="TextBox 31">
            <a:extLst>
              <a:ext uri="{FF2B5EF4-FFF2-40B4-BE49-F238E27FC236}">
                <a16:creationId xmlns:a16="http://schemas.microsoft.com/office/drawing/2014/main" id="{E74DB64F-4829-476A-9E81-7C9D5F63864D}"/>
              </a:ext>
            </a:extLst>
          </p:cNvPr>
          <p:cNvSpPr txBox="1"/>
          <p:nvPr/>
        </p:nvSpPr>
        <p:spPr>
          <a:xfrm>
            <a:off x="1918580" y="8897520"/>
            <a:ext cx="2268784"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John, Arena Member since 2017</a:t>
            </a:r>
          </a:p>
        </p:txBody>
      </p:sp>
      <p:pic>
        <p:nvPicPr>
          <p:cNvPr id="33" name="Picture 32" descr="A picture containing drawing, kite&#10;&#10;Description automatically generated">
            <a:extLst>
              <a:ext uri="{FF2B5EF4-FFF2-40B4-BE49-F238E27FC236}">
                <a16:creationId xmlns:a16="http://schemas.microsoft.com/office/drawing/2014/main" id="{EACD3D52-8748-41AD-B382-1CA627F3144D}"/>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1941" y="9151436"/>
            <a:ext cx="750165" cy="231720"/>
          </a:xfrm>
          <a:prstGeom prst="rect">
            <a:avLst/>
          </a:prstGeom>
        </p:spPr>
      </p:pic>
      <p:pic>
        <p:nvPicPr>
          <p:cNvPr id="35" name="Picture 34" descr="A picture containing drawing, kite&#10;&#10;Description automatically generated">
            <a:extLst>
              <a:ext uri="{FF2B5EF4-FFF2-40B4-BE49-F238E27FC236}">
                <a16:creationId xmlns:a16="http://schemas.microsoft.com/office/drawing/2014/main" id="{5E370EFF-4BD4-4CCF-9D89-3802C0888ECA}"/>
              </a:ext>
            </a:extLst>
          </p:cNvPr>
          <p:cNvPicPr>
            <a:picLocks noChangeAspect="1"/>
          </p:cNvPicPr>
          <p:nvPr/>
        </p:nvPicPr>
        <p:blipFill rotWithShape="1">
          <a:blip r:embed="rId12">
            <a:extLst>
              <a:ext uri="{28A0092B-C50C-407E-A947-70E740481C1C}">
                <a14:useLocalDpi xmlns:a14="http://schemas.microsoft.com/office/drawing/2010/main" val="0"/>
              </a:ext>
            </a:extLst>
          </a:blip>
          <a:srcRect l="40738" t="9044" r="19033" b="-833"/>
          <a:stretch/>
        </p:blipFill>
        <p:spPr>
          <a:xfrm>
            <a:off x="2772106" y="9169308"/>
            <a:ext cx="501138" cy="212691"/>
          </a:xfrm>
          <a:prstGeom prst="rect">
            <a:avLst/>
          </a:prstGeom>
        </p:spPr>
      </p:pic>
      <p:cxnSp>
        <p:nvCxnSpPr>
          <p:cNvPr id="36" name="Straight Connector 35">
            <a:extLst>
              <a:ext uri="{FF2B5EF4-FFF2-40B4-BE49-F238E27FC236}">
                <a16:creationId xmlns:a16="http://schemas.microsoft.com/office/drawing/2014/main" id="{4382F635-8D95-4258-9408-7372C4206FA4}"/>
              </a:ext>
            </a:extLst>
          </p:cNvPr>
          <p:cNvCxnSpPr/>
          <p:nvPr/>
        </p:nvCxnSpPr>
        <p:spPr>
          <a:xfrm>
            <a:off x="1232233" y="9613728"/>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B204C15-0F65-4AA5-9F3C-56B0AFC6FBB7}"/>
              </a:ext>
            </a:extLst>
          </p:cNvPr>
          <p:cNvSpPr txBox="1"/>
          <p:nvPr/>
        </p:nvSpPr>
        <p:spPr>
          <a:xfrm>
            <a:off x="1019196" y="9682304"/>
            <a:ext cx="5558545" cy="276999"/>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Good class. Would recommend.</a:t>
            </a:r>
          </a:p>
        </p:txBody>
      </p:sp>
      <p:pic>
        <p:nvPicPr>
          <p:cNvPr id="42" name="Picture 41" descr="A close up of a logo&#10;&#10;Description automatically generated">
            <a:extLst>
              <a:ext uri="{FF2B5EF4-FFF2-40B4-BE49-F238E27FC236}">
                <a16:creationId xmlns:a16="http://schemas.microsoft.com/office/drawing/2014/main" id="{0BEBA881-CCA4-4FEB-B307-3A50A74CA47B}"/>
              </a:ext>
            </a:extLst>
          </p:cNvPr>
          <p:cNvPicPr>
            <a:picLocks noChangeAspect="1"/>
          </p:cNvPicPr>
          <p:nvPr/>
        </p:nvPicPr>
        <p:blipFill rotWithShape="1">
          <a:blip r:embed="rId13">
            <a:extLst>
              <a:ext uri="{28A0092B-C50C-407E-A947-70E740481C1C}">
                <a14:useLocalDpi xmlns:a14="http://schemas.microsoft.com/office/drawing/2010/main" val="0"/>
              </a:ext>
            </a:extLst>
          </a:blip>
          <a:srcRect l="9206" t="5628" r="55011" b="58732"/>
          <a:stretch/>
        </p:blipFill>
        <p:spPr>
          <a:xfrm>
            <a:off x="5340369" y="9897049"/>
            <a:ext cx="276275" cy="27517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BA4BECC-DD04-4B54-9BB5-8C00E55D6422}"/>
              </a:ext>
            </a:extLst>
          </p:cNvPr>
          <p:cNvPicPr>
            <a:picLocks noChangeAspect="1"/>
          </p:cNvPicPr>
          <p:nvPr/>
        </p:nvPicPr>
        <p:blipFill rotWithShape="1">
          <a:blip r:embed="rId13">
            <a:extLst>
              <a:ext uri="{28A0092B-C50C-407E-A947-70E740481C1C}">
                <a14:useLocalDpi xmlns:a14="http://schemas.microsoft.com/office/drawing/2010/main" val="0"/>
              </a:ext>
            </a:extLst>
          </a:blip>
          <a:srcRect l="53526" t="5840" r="10691" b="58520"/>
          <a:stretch/>
        </p:blipFill>
        <p:spPr>
          <a:xfrm>
            <a:off x="5994238" y="9897049"/>
            <a:ext cx="276275" cy="275174"/>
          </a:xfrm>
          <a:prstGeom prst="rect">
            <a:avLst/>
          </a:prstGeom>
        </p:spPr>
      </p:pic>
      <p:sp>
        <p:nvSpPr>
          <p:cNvPr id="44" name="TextBox 43">
            <a:extLst>
              <a:ext uri="{FF2B5EF4-FFF2-40B4-BE49-F238E27FC236}">
                <a16:creationId xmlns:a16="http://schemas.microsoft.com/office/drawing/2014/main" id="{F930066E-BE65-4229-8143-544828829F4E}"/>
              </a:ext>
            </a:extLst>
          </p:cNvPr>
          <p:cNvSpPr txBox="1"/>
          <p:nvPr/>
        </p:nvSpPr>
        <p:spPr>
          <a:xfrm>
            <a:off x="5562070" y="991047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1</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E43DE4F-D999-4CC7-9595-FDC8054A7A8C}"/>
              </a:ext>
            </a:extLst>
          </p:cNvPr>
          <p:cNvSpPr txBox="1"/>
          <p:nvPr/>
        </p:nvSpPr>
        <p:spPr>
          <a:xfrm>
            <a:off x="6215939" y="991116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7B04840E-13A0-4A28-939D-CAD4B24B3EB8}"/>
              </a:ext>
            </a:extLst>
          </p:cNvPr>
          <p:cNvSpPr/>
          <p:nvPr/>
        </p:nvSpPr>
        <p:spPr>
          <a:xfrm>
            <a:off x="923493" y="8650705"/>
            <a:ext cx="5811254" cy="166468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Rectangle 46">
            <a:extLst>
              <a:ext uri="{FF2B5EF4-FFF2-40B4-BE49-F238E27FC236}">
                <a16:creationId xmlns:a16="http://schemas.microsoft.com/office/drawing/2014/main" id="{A1D9DA40-4336-4B06-82B3-22EC141858F2}"/>
              </a:ext>
            </a:extLst>
          </p:cNvPr>
          <p:cNvSpPr/>
          <p:nvPr/>
        </p:nvSpPr>
        <p:spPr>
          <a:xfrm>
            <a:off x="923493" y="10315388"/>
            <a:ext cx="5811254" cy="107915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extLst>
              <a:ext uri="{FF2B5EF4-FFF2-40B4-BE49-F238E27FC236}">
                <a16:creationId xmlns:a16="http://schemas.microsoft.com/office/drawing/2014/main" id="{6716AB2F-3D85-438A-A9BA-4DE5C23B2C1A}"/>
              </a:ext>
            </a:extLst>
          </p:cNvPr>
          <p:cNvSpPr txBox="1"/>
          <p:nvPr/>
        </p:nvSpPr>
        <p:spPr>
          <a:xfrm>
            <a:off x="2017994" y="10657900"/>
            <a:ext cx="3530171" cy="338554"/>
          </a:xfrm>
          <a:prstGeom prst="rect">
            <a:avLst/>
          </a:prstGeom>
          <a:noFill/>
        </p:spPr>
        <p:txBody>
          <a:bodyPr wrap="square" rtlCol="0">
            <a:spAutoFit/>
          </a:bodyPr>
          <a:lstStyle/>
          <a:p>
            <a:pPr algn="ctr"/>
            <a:r>
              <a:rPr lang="en-IE" sz="1600" dirty="0">
                <a:solidFill>
                  <a:schemeClr val="bg1">
                    <a:lumMod val="50000"/>
                  </a:schemeClr>
                </a:solidFill>
                <a:latin typeface="Arial Nova" panose="020B0504020202020204" pitchFamily="34" charset="0"/>
                <a:cs typeface="Arial" panose="020B0604020202020204" pitchFamily="34" charset="0"/>
              </a:rPr>
              <a:t>Leave your own review</a:t>
            </a:r>
          </a:p>
        </p:txBody>
      </p:sp>
      <p:sp>
        <p:nvSpPr>
          <p:cNvPr id="5" name="Rectangle 4">
            <a:extLst>
              <a:ext uri="{FF2B5EF4-FFF2-40B4-BE49-F238E27FC236}">
                <a16:creationId xmlns:a16="http://schemas.microsoft.com/office/drawing/2014/main" id="{B7399A82-6360-431C-B91B-00D5A6D10BCF}"/>
              </a:ext>
            </a:extLst>
          </p:cNvPr>
          <p:cNvSpPr/>
          <p:nvPr/>
        </p:nvSpPr>
        <p:spPr>
          <a:xfrm>
            <a:off x="-28575" y="0"/>
            <a:ext cx="6886575" cy="12192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a:extLst>
              <a:ext uri="{FF2B5EF4-FFF2-40B4-BE49-F238E27FC236}">
                <a16:creationId xmlns:a16="http://schemas.microsoft.com/office/drawing/2014/main" id="{11C61EC3-B464-4164-87BE-BE60423A90DA}"/>
              </a:ext>
            </a:extLst>
          </p:cNvPr>
          <p:cNvSpPr/>
          <p:nvPr/>
        </p:nvSpPr>
        <p:spPr>
          <a:xfrm>
            <a:off x="0" y="2347415"/>
            <a:ext cx="6858000" cy="3686441"/>
          </a:xfrm>
          <a:prstGeom prst="rect">
            <a:avLst/>
          </a:prstGeom>
          <a:solidFill>
            <a:schemeClr val="bg1"/>
          </a:solidFill>
          <a:ln>
            <a:noFill/>
          </a:ln>
          <a:effectLst>
            <a:outerShdw blurRad="50800" dist="508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0" name="TextBox 9">
            <a:extLst>
              <a:ext uri="{FF2B5EF4-FFF2-40B4-BE49-F238E27FC236}">
                <a16:creationId xmlns:a16="http://schemas.microsoft.com/office/drawing/2014/main" id="{494C0F9E-8F7B-4E88-B9F1-84EAAC0410BC}"/>
              </a:ext>
            </a:extLst>
          </p:cNvPr>
          <p:cNvSpPr txBox="1"/>
          <p:nvPr/>
        </p:nvSpPr>
        <p:spPr>
          <a:xfrm>
            <a:off x="424790" y="2938485"/>
            <a:ext cx="6067424" cy="523220"/>
          </a:xfrm>
          <a:prstGeom prst="rect">
            <a:avLst/>
          </a:prstGeom>
          <a:noFill/>
        </p:spPr>
        <p:txBody>
          <a:bodyPr wrap="square" rtlCol="0">
            <a:spAutoFit/>
          </a:bodyPr>
          <a:lstStyle/>
          <a:p>
            <a:pPr algn="ctr"/>
            <a:r>
              <a:rPr lang="en-IE" sz="2800" b="1" u="sng" dirty="0"/>
              <a:t>Post successful</a:t>
            </a:r>
            <a:endParaRPr lang="en-IE" sz="2800" dirty="0"/>
          </a:p>
        </p:txBody>
      </p:sp>
      <p:sp>
        <p:nvSpPr>
          <p:cNvPr id="40" name="Rectangle: Rounded Corners 39">
            <a:hlinkClick r:id="rId15" action="ppaction://hlinksldjump"/>
            <a:extLst>
              <a:ext uri="{FF2B5EF4-FFF2-40B4-BE49-F238E27FC236}">
                <a16:creationId xmlns:a16="http://schemas.microsoft.com/office/drawing/2014/main" id="{ADE30142-A469-407D-9B6A-A8FFAFE3E57F}"/>
              </a:ext>
            </a:extLst>
          </p:cNvPr>
          <p:cNvSpPr/>
          <p:nvPr/>
        </p:nvSpPr>
        <p:spPr>
          <a:xfrm>
            <a:off x="2378904" y="3957498"/>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hlinkClick r:id="rId15" action="ppaction://hlinksldjump"/>
            <a:extLst>
              <a:ext uri="{FF2B5EF4-FFF2-40B4-BE49-F238E27FC236}">
                <a16:creationId xmlns:a16="http://schemas.microsoft.com/office/drawing/2014/main" id="{14138128-4D2E-4EA8-9404-7A5DEC64B812}"/>
              </a:ext>
            </a:extLst>
          </p:cNvPr>
          <p:cNvSpPr txBox="1"/>
          <p:nvPr/>
        </p:nvSpPr>
        <p:spPr>
          <a:xfrm>
            <a:off x="2609090" y="4127799"/>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10375840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Picture 6" descr="A person jumping in the air&#10;&#10;Description automatically generated">
            <a:extLst>
              <a:ext uri="{FF2B5EF4-FFF2-40B4-BE49-F238E27FC236}">
                <a16:creationId xmlns:a16="http://schemas.microsoft.com/office/drawing/2014/main" id="{E32B9EE0-5E21-4376-AA6C-6B429B45F0A8}"/>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t="10741"/>
          <a:stretch/>
        </p:blipFill>
        <p:spPr>
          <a:xfrm>
            <a:off x="913827" y="1791314"/>
            <a:ext cx="5788052" cy="2682543"/>
          </a:xfrm>
          <a:prstGeom prst="rect">
            <a:avLst/>
          </a:prstGeom>
        </p:spPr>
      </p:pic>
      <p:sp>
        <p:nvSpPr>
          <p:cNvPr id="21" name="Rectangle: Rounded Corners 20">
            <a:hlinkClick r:id="rId9" action="ppaction://hlinksldjump"/>
            <a:extLst>
              <a:ext uri="{FF2B5EF4-FFF2-40B4-BE49-F238E27FC236}">
                <a16:creationId xmlns:a16="http://schemas.microsoft.com/office/drawing/2014/main" id="{249A4190-BA0F-4D5C-8071-0D3DF65BFADD}"/>
              </a:ext>
            </a:extLst>
          </p:cNvPr>
          <p:cNvSpPr/>
          <p:nvPr/>
        </p:nvSpPr>
        <p:spPr>
          <a:xfrm>
            <a:off x="1232233"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9" action="ppaction://hlinksldjump"/>
            <a:extLst>
              <a:ext uri="{FF2B5EF4-FFF2-40B4-BE49-F238E27FC236}">
                <a16:creationId xmlns:a16="http://schemas.microsoft.com/office/drawing/2014/main" id="{EFB9FAD1-DC4E-4DF1-9166-CC97153D4A45}"/>
              </a:ext>
            </a:extLst>
          </p:cNvPr>
          <p:cNvSpPr txBox="1"/>
          <p:nvPr/>
        </p:nvSpPr>
        <p:spPr>
          <a:xfrm>
            <a:off x="1303386" y="5210769"/>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10" action="ppaction://hlinksldjump"/>
            <a:extLst>
              <a:ext uri="{FF2B5EF4-FFF2-40B4-BE49-F238E27FC236}">
                <a16:creationId xmlns:a16="http://schemas.microsoft.com/office/drawing/2014/main" id="{C944D3C0-660D-4577-A414-E4DE3B35366C}"/>
              </a:ext>
            </a:extLst>
          </p:cNvPr>
          <p:cNvSpPr/>
          <p:nvPr/>
        </p:nvSpPr>
        <p:spPr>
          <a:xfrm>
            <a:off x="4387140"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10" action="ppaction://hlinksldjump"/>
            <a:extLst>
              <a:ext uri="{FF2B5EF4-FFF2-40B4-BE49-F238E27FC236}">
                <a16:creationId xmlns:a16="http://schemas.microsoft.com/office/drawing/2014/main" id="{4174701D-D2A8-45E7-8909-191CCD3F403C}"/>
              </a:ext>
            </a:extLst>
          </p:cNvPr>
          <p:cNvSpPr txBox="1"/>
          <p:nvPr/>
        </p:nvSpPr>
        <p:spPr>
          <a:xfrm>
            <a:off x="4441730" y="5056881"/>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sp>
        <p:nvSpPr>
          <p:cNvPr id="3" name="Rectangle 2">
            <a:extLst>
              <a:ext uri="{FF2B5EF4-FFF2-40B4-BE49-F238E27FC236}">
                <a16:creationId xmlns:a16="http://schemas.microsoft.com/office/drawing/2014/main" id="{8D7FF01A-0AC3-4DA6-A94E-0870E88090FF}"/>
              </a:ext>
            </a:extLst>
          </p:cNvPr>
          <p:cNvSpPr/>
          <p:nvPr/>
        </p:nvSpPr>
        <p:spPr>
          <a:xfrm>
            <a:off x="923493" y="6231937"/>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9" action="ppaction://hlinksldjump"/>
            <a:extLst>
              <a:ext uri="{FF2B5EF4-FFF2-40B4-BE49-F238E27FC236}">
                <a16:creationId xmlns:a16="http://schemas.microsoft.com/office/drawing/2014/main" id="{59CBF928-7CFD-48C9-BF61-D54577D3788D}"/>
              </a:ext>
            </a:extLst>
          </p:cNvPr>
          <p:cNvSpPr txBox="1"/>
          <p:nvPr/>
        </p:nvSpPr>
        <p:spPr>
          <a:xfrm>
            <a:off x="1046792" y="6347790"/>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4" name="Rectangle 3">
            <a:extLst>
              <a:ext uri="{FF2B5EF4-FFF2-40B4-BE49-F238E27FC236}">
                <a16:creationId xmlns:a16="http://schemas.microsoft.com/office/drawing/2014/main" id="{11C12C0D-39A8-44C3-8D3A-E44E29EA66C3}"/>
              </a:ext>
            </a:extLst>
          </p:cNvPr>
          <p:cNvSpPr/>
          <p:nvPr/>
        </p:nvSpPr>
        <p:spPr>
          <a:xfrm>
            <a:off x="923493" y="6847489"/>
            <a:ext cx="5811254" cy="4550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 name="Picture 7" descr="A person smiling for the camera&#10;&#10;Description automatically generated">
            <a:extLst>
              <a:ext uri="{FF2B5EF4-FFF2-40B4-BE49-F238E27FC236}">
                <a16:creationId xmlns:a16="http://schemas.microsoft.com/office/drawing/2014/main" id="{B4C3EF88-1882-4A2B-80D5-55F1CEBBDB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4129" y="7025526"/>
            <a:ext cx="601534" cy="6015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drawing, kite&#10;&#10;Description automatically generated">
            <a:extLst>
              <a:ext uri="{FF2B5EF4-FFF2-40B4-BE49-F238E27FC236}">
                <a16:creationId xmlns:a16="http://schemas.microsoft.com/office/drawing/2014/main" id="{BAB2F7D0-B592-4F16-8C84-76640CB42521}"/>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3805" y="7299485"/>
            <a:ext cx="750165" cy="231720"/>
          </a:xfrm>
          <a:prstGeom prst="rect">
            <a:avLst/>
          </a:prstGeom>
        </p:spPr>
      </p:pic>
      <p:pic>
        <p:nvPicPr>
          <p:cNvPr id="19" name="Picture 18" descr="A picture containing drawing, kite&#10;&#10;Description automatically generated">
            <a:extLst>
              <a:ext uri="{FF2B5EF4-FFF2-40B4-BE49-F238E27FC236}">
                <a16:creationId xmlns:a16="http://schemas.microsoft.com/office/drawing/2014/main" id="{68279822-7011-4755-B4EB-CD586742A1CE}"/>
              </a:ext>
            </a:extLst>
          </p:cNvPr>
          <p:cNvPicPr>
            <a:picLocks noChangeAspect="1"/>
          </p:cNvPicPr>
          <p:nvPr/>
        </p:nvPicPr>
        <p:blipFill rotWithShape="1">
          <a:blip r:embed="rId12">
            <a:extLst>
              <a:ext uri="{28A0092B-C50C-407E-A947-70E740481C1C}">
                <a14:useLocalDpi xmlns:a14="http://schemas.microsoft.com/office/drawing/2010/main" val="0"/>
              </a:ext>
            </a:extLst>
          </a:blip>
          <a:srcRect r="59824"/>
          <a:stretch/>
        </p:blipFill>
        <p:spPr>
          <a:xfrm>
            <a:off x="2772761" y="7299485"/>
            <a:ext cx="500483" cy="231720"/>
          </a:xfrm>
          <a:prstGeom prst="rect">
            <a:avLst/>
          </a:prstGeom>
        </p:spPr>
      </p:pic>
      <p:sp>
        <p:nvSpPr>
          <p:cNvPr id="14" name="TextBox 13">
            <a:extLst>
              <a:ext uri="{FF2B5EF4-FFF2-40B4-BE49-F238E27FC236}">
                <a16:creationId xmlns:a16="http://schemas.microsoft.com/office/drawing/2014/main" id="{8AC99009-E787-4713-B1C4-F25C55C681E2}"/>
              </a:ext>
            </a:extLst>
          </p:cNvPr>
          <p:cNvSpPr txBox="1"/>
          <p:nvPr/>
        </p:nvSpPr>
        <p:spPr>
          <a:xfrm>
            <a:off x="1918580" y="7034957"/>
            <a:ext cx="2468560"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Michelle, Arena Member since 2019</a:t>
            </a:r>
          </a:p>
        </p:txBody>
      </p:sp>
      <p:sp>
        <p:nvSpPr>
          <p:cNvPr id="15" name="TextBox 14">
            <a:extLst>
              <a:ext uri="{FF2B5EF4-FFF2-40B4-BE49-F238E27FC236}">
                <a16:creationId xmlns:a16="http://schemas.microsoft.com/office/drawing/2014/main" id="{4F206680-B370-4DB7-9298-FBBDB6458E1F}"/>
              </a:ext>
            </a:extLst>
          </p:cNvPr>
          <p:cNvSpPr txBox="1"/>
          <p:nvPr/>
        </p:nvSpPr>
        <p:spPr>
          <a:xfrm>
            <a:off x="1046792" y="7747005"/>
            <a:ext cx="5558545" cy="461665"/>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I’ve been attending Pilates for 3 months now and I’m in love! My body’s never felt more toned and flexible.</a:t>
            </a:r>
          </a:p>
        </p:txBody>
      </p:sp>
      <p:sp>
        <p:nvSpPr>
          <p:cNvPr id="16" name="Rectangle 15">
            <a:extLst>
              <a:ext uri="{FF2B5EF4-FFF2-40B4-BE49-F238E27FC236}">
                <a16:creationId xmlns:a16="http://schemas.microsoft.com/office/drawing/2014/main" id="{B645779F-EC0B-4889-82E6-F8ED5CAA6C0B}"/>
              </a:ext>
            </a:extLst>
          </p:cNvPr>
          <p:cNvSpPr/>
          <p:nvPr/>
        </p:nvSpPr>
        <p:spPr>
          <a:xfrm>
            <a:off x="923493" y="6847489"/>
            <a:ext cx="5811254" cy="180321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Connector 17">
            <a:extLst>
              <a:ext uri="{FF2B5EF4-FFF2-40B4-BE49-F238E27FC236}">
                <a16:creationId xmlns:a16="http://schemas.microsoft.com/office/drawing/2014/main" id="{714DCFEC-854E-4D90-AB24-6175AD3E787A}"/>
              </a:ext>
            </a:extLst>
          </p:cNvPr>
          <p:cNvCxnSpPr/>
          <p:nvPr/>
        </p:nvCxnSpPr>
        <p:spPr>
          <a:xfrm>
            <a:off x="1232233" y="7697905"/>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81F54E20-5A0E-4842-BE2A-2C2B89F01971}"/>
              </a:ext>
            </a:extLst>
          </p:cNvPr>
          <p:cNvPicPr>
            <a:picLocks noChangeAspect="1"/>
          </p:cNvPicPr>
          <p:nvPr/>
        </p:nvPicPr>
        <p:blipFill rotWithShape="1">
          <a:blip r:embed="rId13">
            <a:extLst>
              <a:ext uri="{28A0092B-C50C-407E-A947-70E740481C1C}">
                <a14:useLocalDpi xmlns:a14="http://schemas.microsoft.com/office/drawing/2010/main" val="0"/>
              </a:ext>
            </a:extLst>
          </a:blip>
          <a:srcRect l="9206" t="5628" r="55011" b="58732"/>
          <a:stretch/>
        </p:blipFill>
        <p:spPr>
          <a:xfrm>
            <a:off x="5361200" y="8308259"/>
            <a:ext cx="276275" cy="275174"/>
          </a:xfrm>
          <a:prstGeom prst="rect">
            <a:avLst/>
          </a:prstGeom>
        </p:spPr>
      </p:pic>
      <p:pic>
        <p:nvPicPr>
          <p:cNvPr id="27" name="Picture 26" descr="A close up of a logo&#10;&#10;Description automatically generated">
            <a:extLst>
              <a:ext uri="{FF2B5EF4-FFF2-40B4-BE49-F238E27FC236}">
                <a16:creationId xmlns:a16="http://schemas.microsoft.com/office/drawing/2014/main" id="{1718A9E1-4DBA-4FEF-A44E-DE8C38D25A26}"/>
              </a:ext>
            </a:extLst>
          </p:cNvPr>
          <p:cNvPicPr>
            <a:picLocks noChangeAspect="1"/>
          </p:cNvPicPr>
          <p:nvPr/>
        </p:nvPicPr>
        <p:blipFill rotWithShape="1">
          <a:blip r:embed="rId13">
            <a:extLst>
              <a:ext uri="{28A0092B-C50C-407E-A947-70E740481C1C}">
                <a14:useLocalDpi xmlns:a14="http://schemas.microsoft.com/office/drawing/2010/main" val="0"/>
              </a:ext>
            </a:extLst>
          </a:blip>
          <a:srcRect l="53526" t="5840" r="10691" b="58520"/>
          <a:stretch/>
        </p:blipFill>
        <p:spPr>
          <a:xfrm>
            <a:off x="6015069" y="8308259"/>
            <a:ext cx="276275" cy="275174"/>
          </a:xfrm>
          <a:prstGeom prst="rect">
            <a:avLst/>
          </a:prstGeom>
        </p:spPr>
      </p:pic>
      <p:sp>
        <p:nvSpPr>
          <p:cNvPr id="26" name="TextBox 25">
            <a:extLst>
              <a:ext uri="{FF2B5EF4-FFF2-40B4-BE49-F238E27FC236}">
                <a16:creationId xmlns:a16="http://schemas.microsoft.com/office/drawing/2014/main" id="{C8C34ED1-A820-497E-ACA4-6A5C24A34B36}"/>
              </a:ext>
            </a:extLst>
          </p:cNvPr>
          <p:cNvSpPr txBox="1"/>
          <p:nvPr/>
        </p:nvSpPr>
        <p:spPr>
          <a:xfrm>
            <a:off x="5582901" y="832168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6</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CE6C162-C2E0-4160-9B85-AB6F8F33FC4B}"/>
              </a:ext>
            </a:extLst>
          </p:cNvPr>
          <p:cNvSpPr txBox="1"/>
          <p:nvPr/>
        </p:nvSpPr>
        <p:spPr>
          <a:xfrm>
            <a:off x="6236770" y="832237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pic>
        <p:nvPicPr>
          <p:cNvPr id="30" name="Picture 29" descr="A picture containing arch, building, mirror&#10;&#10;Description automatically generated">
            <a:extLst>
              <a:ext uri="{FF2B5EF4-FFF2-40B4-BE49-F238E27FC236}">
                <a16:creationId xmlns:a16="http://schemas.microsoft.com/office/drawing/2014/main" id="{4D373F05-BF07-49D1-B1E7-3DB6DD33FE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5152" y="8882719"/>
            <a:ext cx="709390" cy="687223"/>
          </a:xfrm>
          <a:prstGeom prst="rect">
            <a:avLst/>
          </a:prstGeom>
        </p:spPr>
      </p:pic>
      <p:sp>
        <p:nvSpPr>
          <p:cNvPr id="32" name="TextBox 31">
            <a:extLst>
              <a:ext uri="{FF2B5EF4-FFF2-40B4-BE49-F238E27FC236}">
                <a16:creationId xmlns:a16="http://schemas.microsoft.com/office/drawing/2014/main" id="{E74DB64F-4829-476A-9E81-7C9D5F63864D}"/>
              </a:ext>
            </a:extLst>
          </p:cNvPr>
          <p:cNvSpPr txBox="1"/>
          <p:nvPr/>
        </p:nvSpPr>
        <p:spPr>
          <a:xfrm>
            <a:off x="1918580" y="8897520"/>
            <a:ext cx="2268784"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John, Arena Member since 2017</a:t>
            </a:r>
          </a:p>
        </p:txBody>
      </p:sp>
      <p:pic>
        <p:nvPicPr>
          <p:cNvPr id="33" name="Picture 32" descr="A picture containing drawing, kite&#10;&#10;Description automatically generated">
            <a:extLst>
              <a:ext uri="{FF2B5EF4-FFF2-40B4-BE49-F238E27FC236}">
                <a16:creationId xmlns:a16="http://schemas.microsoft.com/office/drawing/2014/main" id="{EACD3D52-8748-41AD-B382-1CA627F3144D}"/>
              </a:ext>
            </a:extLst>
          </p:cNvPr>
          <p:cNvPicPr>
            <a:picLocks noChangeAspect="1"/>
          </p:cNvPicPr>
          <p:nvPr/>
        </p:nvPicPr>
        <p:blipFill rotWithShape="1">
          <a:blip r:embed="rId12">
            <a:extLst>
              <a:ext uri="{28A0092B-C50C-407E-A947-70E740481C1C}">
                <a14:useLocalDpi xmlns:a14="http://schemas.microsoft.com/office/drawing/2010/main" val="0"/>
              </a:ext>
            </a:extLst>
          </a:blip>
          <a:srcRect r="39781"/>
          <a:stretch/>
        </p:blipFill>
        <p:spPr>
          <a:xfrm>
            <a:off x="2021941" y="9151436"/>
            <a:ext cx="750165" cy="231720"/>
          </a:xfrm>
          <a:prstGeom prst="rect">
            <a:avLst/>
          </a:prstGeom>
        </p:spPr>
      </p:pic>
      <p:pic>
        <p:nvPicPr>
          <p:cNvPr id="35" name="Picture 34" descr="A picture containing drawing, kite&#10;&#10;Description automatically generated">
            <a:extLst>
              <a:ext uri="{FF2B5EF4-FFF2-40B4-BE49-F238E27FC236}">
                <a16:creationId xmlns:a16="http://schemas.microsoft.com/office/drawing/2014/main" id="{5E370EFF-4BD4-4CCF-9D89-3802C0888ECA}"/>
              </a:ext>
            </a:extLst>
          </p:cNvPr>
          <p:cNvPicPr>
            <a:picLocks noChangeAspect="1"/>
          </p:cNvPicPr>
          <p:nvPr/>
        </p:nvPicPr>
        <p:blipFill rotWithShape="1">
          <a:blip r:embed="rId12">
            <a:extLst>
              <a:ext uri="{28A0092B-C50C-407E-A947-70E740481C1C}">
                <a14:useLocalDpi xmlns:a14="http://schemas.microsoft.com/office/drawing/2010/main" val="0"/>
              </a:ext>
            </a:extLst>
          </a:blip>
          <a:srcRect l="40738" t="9044" r="19033" b="-833"/>
          <a:stretch/>
        </p:blipFill>
        <p:spPr>
          <a:xfrm>
            <a:off x="2772106" y="9169308"/>
            <a:ext cx="501138" cy="212691"/>
          </a:xfrm>
          <a:prstGeom prst="rect">
            <a:avLst/>
          </a:prstGeom>
        </p:spPr>
      </p:pic>
      <p:cxnSp>
        <p:nvCxnSpPr>
          <p:cNvPr id="36" name="Straight Connector 35">
            <a:extLst>
              <a:ext uri="{FF2B5EF4-FFF2-40B4-BE49-F238E27FC236}">
                <a16:creationId xmlns:a16="http://schemas.microsoft.com/office/drawing/2014/main" id="{4382F635-8D95-4258-9408-7372C4206FA4}"/>
              </a:ext>
            </a:extLst>
          </p:cNvPr>
          <p:cNvCxnSpPr/>
          <p:nvPr/>
        </p:nvCxnSpPr>
        <p:spPr>
          <a:xfrm>
            <a:off x="1232233" y="9613728"/>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B204C15-0F65-4AA5-9F3C-56B0AFC6FBB7}"/>
              </a:ext>
            </a:extLst>
          </p:cNvPr>
          <p:cNvSpPr txBox="1"/>
          <p:nvPr/>
        </p:nvSpPr>
        <p:spPr>
          <a:xfrm>
            <a:off x="1019196" y="9682304"/>
            <a:ext cx="5558545" cy="276999"/>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Good class. Would recommend.</a:t>
            </a:r>
          </a:p>
        </p:txBody>
      </p:sp>
      <p:pic>
        <p:nvPicPr>
          <p:cNvPr id="42" name="Picture 41" descr="A close up of a logo&#10;&#10;Description automatically generated">
            <a:extLst>
              <a:ext uri="{FF2B5EF4-FFF2-40B4-BE49-F238E27FC236}">
                <a16:creationId xmlns:a16="http://schemas.microsoft.com/office/drawing/2014/main" id="{0BEBA881-CCA4-4FEB-B307-3A50A74CA47B}"/>
              </a:ext>
            </a:extLst>
          </p:cNvPr>
          <p:cNvPicPr>
            <a:picLocks noChangeAspect="1"/>
          </p:cNvPicPr>
          <p:nvPr/>
        </p:nvPicPr>
        <p:blipFill rotWithShape="1">
          <a:blip r:embed="rId13">
            <a:extLst>
              <a:ext uri="{28A0092B-C50C-407E-A947-70E740481C1C}">
                <a14:useLocalDpi xmlns:a14="http://schemas.microsoft.com/office/drawing/2010/main" val="0"/>
              </a:ext>
            </a:extLst>
          </a:blip>
          <a:srcRect l="9206" t="5628" r="55011" b="58732"/>
          <a:stretch/>
        </p:blipFill>
        <p:spPr>
          <a:xfrm>
            <a:off x="5340369" y="9897049"/>
            <a:ext cx="276275" cy="27517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BA4BECC-DD04-4B54-9BB5-8C00E55D6422}"/>
              </a:ext>
            </a:extLst>
          </p:cNvPr>
          <p:cNvPicPr>
            <a:picLocks noChangeAspect="1"/>
          </p:cNvPicPr>
          <p:nvPr/>
        </p:nvPicPr>
        <p:blipFill rotWithShape="1">
          <a:blip r:embed="rId13">
            <a:extLst>
              <a:ext uri="{28A0092B-C50C-407E-A947-70E740481C1C}">
                <a14:useLocalDpi xmlns:a14="http://schemas.microsoft.com/office/drawing/2010/main" val="0"/>
              </a:ext>
            </a:extLst>
          </a:blip>
          <a:srcRect l="53526" t="5840" r="10691" b="58520"/>
          <a:stretch/>
        </p:blipFill>
        <p:spPr>
          <a:xfrm>
            <a:off x="5994238" y="9897049"/>
            <a:ext cx="276275" cy="275174"/>
          </a:xfrm>
          <a:prstGeom prst="rect">
            <a:avLst/>
          </a:prstGeom>
        </p:spPr>
      </p:pic>
      <p:sp>
        <p:nvSpPr>
          <p:cNvPr id="44" name="TextBox 43">
            <a:extLst>
              <a:ext uri="{FF2B5EF4-FFF2-40B4-BE49-F238E27FC236}">
                <a16:creationId xmlns:a16="http://schemas.microsoft.com/office/drawing/2014/main" id="{F930066E-BE65-4229-8143-544828829F4E}"/>
              </a:ext>
            </a:extLst>
          </p:cNvPr>
          <p:cNvSpPr txBox="1"/>
          <p:nvPr/>
        </p:nvSpPr>
        <p:spPr>
          <a:xfrm>
            <a:off x="5562070" y="991047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1</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4E43DE4F-D999-4CC7-9595-FDC8054A7A8C}"/>
              </a:ext>
            </a:extLst>
          </p:cNvPr>
          <p:cNvSpPr txBox="1"/>
          <p:nvPr/>
        </p:nvSpPr>
        <p:spPr>
          <a:xfrm>
            <a:off x="6215939" y="991116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7B04840E-13A0-4A28-939D-CAD4B24B3EB8}"/>
              </a:ext>
            </a:extLst>
          </p:cNvPr>
          <p:cNvSpPr/>
          <p:nvPr/>
        </p:nvSpPr>
        <p:spPr>
          <a:xfrm>
            <a:off x="923493" y="8650705"/>
            <a:ext cx="5811254" cy="1664683"/>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Rectangle 46">
            <a:extLst>
              <a:ext uri="{FF2B5EF4-FFF2-40B4-BE49-F238E27FC236}">
                <a16:creationId xmlns:a16="http://schemas.microsoft.com/office/drawing/2014/main" id="{A1D9DA40-4336-4B06-82B3-22EC141858F2}"/>
              </a:ext>
            </a:extLst>
          </p:cNvPr>
          <p:cNvSpPr/>
          <p:nvPr/>
        </p:nvSpPr>
        <p:spPr>
          <a:xfrm>
            <a:off x="923493" y="10315388"/>
            <a:ext cx="5811254" cy="1079156"/>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extLst>
              <a:ext uri="{FF2B5EF4-FFF2-40B4-BE49-F238E27FC236}">
                <a16:creationId xmlns:a16="http://schemas.microsoft.com/office/drawing/2014/main" id="{6716AB2F-3D85-438A-A9BA-4DE5C23B2C1A}"/>
              </a:ext>
            </a:extLst>
          </p:cNvPr>
          <p:cNvSpPr txBox="1"/>
          <p:nvPr/>
        </p:nvSpPr>
        <p:spPr>
          <a:xfrm>
            <a:off x="2017994" y="10657900"/>
            <a:ext cx="3530171" cy="338554"/>
          </a:xfrm>
          <a:prstGeom prst="rect">
            <a:avLst/>
          </a:prstGeom>
          <a:noFill/>
        </p:spPr>
        <p:txBody>
          <a:bodyPr wrap="square" rtlCol="0">
            <a:spAutoFit/>
          </a:bodyPr>
          <a:lstStyle/>
          <a:p>
            <a:pPr algn="ctr"/>
            <a:r>
              <a:rPr lang="en-IE" sz="1600" dirty="0">
                <a:solidFill>
                  <a:schemeClr val="bg1">
                    <a:lumMod val="50000"/>
                  </a:schemeClr>
                </a:solidFill>
                <a:latin typeface="Arial Nova" panose="020B0504020202020204" pitchFamily="34" charset="0"/>
                <a:cs typeface="Arial" panose="020B0604020202020204" pitchFamily="34" charset="0"/>
              </a:rPr>
              <a:t>Leave your own review</a:t>
            </a:r>
          </a:p>
        </p:txBody>
      </p:sp>
      <p:sp>
        <p:nvSpPr>
          <p:cNvPr id="5" name="Rectangle 4">
            <a:extLst>
              <a:ext uri="{FF2B5EF4-FFF2-40B4-BE49-F238E27FC236}">
                <a16:creationId xmlns:a16="http://schemas.microsoft.com/office/drawing/2014/main" id="{B7399A82-6360-431C-B91B-00D5A6D10BCF}"/>
              </a:ext>
            </a:extLst>
          </p:cNvPr>
          <p:cNvSpPr/>
          <p:nvPr/>
        </p:nvSpPr>
        <p:spPr>
          <a:xfrm>
            <a:off x="-28575" y="0"/>
            <a:ext cx="6886575" cy="1219200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a:extLst>
              <a:ext uri="{FF2B5EF4-FFF2-40B4-BE49-F238E27FC236}">
                <a16:creationId xmlns:a16="http://schemas.microsoft.com/office/drawing/2014/main" id="{11C61EC3-B464-4164-87BE-BE60423A90DA}"/>
              </a:ext>
            </a:extLst>
          </p:cNvPr>
          <p:cNvSpPr/>
          <p:nvPr/>
        </p:nvSpPr>
        <p:spPr>
          <a:xfrm>
            <a:off x="0" y="2347415"/>
            <a:ext cx="6858000" cy="3686441"/>
          </a:xfrm>
          <a:prstGeom prst="rect">
            <a:avLst/>
          </a:prstGeom>
          <a:solidFill>
            <a:schemeClr val="bg1"/>
          </a:solidFill>
          <a:ln>
            <a:noFill/>
          </a:ln>
          <a:effectLst>
            <a:outerShdw blurRad="50800" dist="508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0" name="TextBox 9">
            <a:extLst>
              <a:ext uri="{FF2B5EF4-FFF2-40B4-BE49-F238E27FC236}">
                <a16:creationId xmlns:a16="http://schemas.microsoft.com/office/drawing/2014/main" id="{494C0F9E-8F7B-4E88-B9F1-84EAAC0410BC}"/>
              </a:ext>
            </a:extLst>
          </p:cNvPr>
          <p:cNvSpPr txBox="1"/>
          <p:nvPr/>
        </p:nvSpPr>
        <p:spPr>
          <a:xfrm>
            <a:off x="381000" y="3507792"/>
            <a:ext cx="6067424" cy="954107"/>
          </a:xfrm>
          <a:prstGeom prst="rect">
            <a:avLst/>
          </a:prstGeom>
          <a:noFill/>
        </p:spPr>
        <p:txBody>
          <a:bodyPr wrap="square" rtlCol="0">
            <a:spAutoFit/>
          </a:bodyPr>
          <a:lstStyle/>
          <a:p>
            <a:pPr algn="ctr"/>
            <a:r>
              <a:rPr lang="en-IE" sz="2800" b="1" u="sng" dirty="0">
                <a:hlinkClick r:id="rId15" action="ppaction://hlinksldjump">
                  <a:extLst>
                    <a:ext uri="{A12FA001-AC4F-418D-AE19-62706E023703}">
                      <ahyp:hlinkClr xmlns:ahyp="http://schemas.microsoft.com/office/drawing/2018/hyperlinkcolor" val="tx"/>
                    </a:ext>
                  </a:extLst>
                </a:hlinkClick>
              </a:rPr>
              <a:t>Log </a:t>
            </a:r>
            <a:r>
              <a:rPr lang="en-IE" sz="2800" b="1" dirty="0">
                <a:hlinkClick r:id="rId15" action="ppaction://hlinksldjump">
                  <a:extLst>
                    <a:ext uri="{A12FA001-AC4F-418D-AE19-62706E023703}">
                      <ahyp:hlinkClr xmlns:ahyp="http://schemas.microsoft.com/office/drawing/2018/hyperlinkcolor" val="tx"/>
                    </a:ext>
                  </a:extLst>
                </a:hlinkClick>
              </a:rPr>
              <a:t>in</a:t>
            </a:r>
            <a:r>
              <a:rPr lang="en-IE" sz="2800" b="1" dirty="0"/>
              <a:t> </a:t>
            </a:r>
            <a:r>
              <a:rPr lang="en-IE" sz="2800" dirty="0"/>
              <a:t>or </a:t>
            </a:r>
            <a:r>
              <a:rPr lang="en-IE" sz="2800" b="1" u="sng" dirty="0">
                <a:hlinkClick r:id="rId16" action="ppaction://hlinksldjump">
                  <a:extLst>
                    <a:ext uri="{A12FA001-AC4F-418D-AE19-62706E023703}">
                      <ahyp:hlinkClr xmlns:ahyp="http://schemas.microsoft.com/office/drawing/2018/hyperlinkcolor" val="tx"/>
                    </a:ext>
                  </a:extLst>
                </a:hlinkClick>
              </a:rPr>
              <a:t>register </a:t>
            </a:r>
            <a:r>
              <a:rPr lang="en-IE" sz="2800" b="1" dirty="0">
                <a:hlinkClick r:id="rId16" action="ppaction://hlinksldjump">
                  <a:extLst>
                    <a:ext uri="{A12FA001-AC4F-418D-AE19-62706E023703}">
                      <ahyp:hlinkClr xmlns:ahyp="http://schemas.microsoft.com/office/drawing/2018/hyperlinkcolor" val="tx"/>
                    </a:ext>
                  </a:extLst>
                </a:hlinkClick>
              </a:rPr>
              <a:t>now</a:t>
            </a:r>
            <a:r>
              <a:rPr lang="en-IE" sz="2800" b="1" dirty="0"/>
              <a:t> </a:t>
            </a:r>
            <a:r>
              <a:rPr lang="en-IE" sz="2800" dirty="0"/>
              <a:t>to leave your own review!</a:t>
            </a:r>
          </a:p>
        </p:txBody>
      </p:sp>
    </p:spTree>
    <p:extLst>
      <p:ext uri="{BB962C8B-B14F-4D97-AF65-F5344CB8AC3E}">
        <p14:creationId xmlns:p14="http://schemas.microsoft.com/office/powerpoint/2010/main" val="147004089"/>
      </p:ext>
    </p:extLst>
  </p:cSld>
  <p:clrMapOvr>
    <a:masterClrMapping/>
  </p:clrMapOvr>
  <p:transition spd="slow" advClick="0">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1877437"/>
          </a:xfrm>
          <a:prstGeom prst="rect">
            <a:avLst/>
          </a:prstGeom>
          <a:solidFill>
            <a:srgbClr val="000000">
              <a:alpha val="50196"/>
            </a:srgbClr>
          </a:solidFill>
          <a:ln w="19050">
            <a:noFill/>
          </a:ln>
        </p:spPr>
        <p:txBody>
          <a:bodyPr wrap="square" rtlCol="0">
            <a:spAutoFit/>
          </a:bodyPr>
          <a:lstStyle/>
          <a:p>
            <a:pPr algn="just"/>
            <a:r>
              <a:rPr lang="en-IE" sz="2000" b="1" dirty="0">
                <a:solidFill>
                  <a:schemeClr val="bg1"/>
                </a:solidFill>
                <a:cs typeface="Arial" panose="020B0604020202020204" pitchFamily="34" charset="0"/>
              </a:rPr>
              <a:t>YOGA</a:t>
            </a:r>
          </a:p>
          <a:p>
            <a:pPr algn="just"/>
            <a:endParaRPr lang="en-IE" sz="1600" dirty="0">
              <a:solidFill>
                <a:schemeClr val="bg1"/>
              </a:solidFill>
              <a:cs typeface="Arial" panose="020B0604020202020204" pitchFamily="34" charset="0"/>
            </a:endParaRPr>
          </a:p>
          <a:p>
            <a:pPr algn="just"/>
            <a:r>
              <a:rPr lang="en-IE" sz="1600" dirty="0">
                <a:solidFill>
                  <a:schemeClr val="bg1"/>
                </a:solidFill>
                <a:cs typeface="Arial" panose="020B0604020202020204" pitchFamily="34" charset="0"/>
              </a:rPr>
              <a:t>This Yoga class is aimed at those new to yoga or those wanting a basic flow class. This class introduces foundation yoga postures, teaches you how to breath and helps you feel more comfortable in the yoga practice.</a:t>
            </a:r>
          </a:p>
          <a:p>
            <a:pPr algn="just"/>
            <a:endParaRPr lang="en-IE" sz="1600" dirty="0">
              <a:solidFill>
                <a:schemeClr val="bg1"/>
              </a:solidFill>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8CA39A9A-F29C-4EEC-8E34-BBE04B4150BB}"/>
              </a:ext>
            </a:extLst>
          </p:cNvPr>
          <p:cNvPicPr>
            <a:picLocks noChangeAspect="1"/>
          </p:cNvPicPr>
          <p:nvPr/>
        </p:nvPicPr>
        <p:blipFill rotWithShape="1">
          <a:blip r:embed="rId7">
            <a:extLst>
              <a:ext uri="{28A0092B-C50C-407E-A947-70E740481C1C}">
                <a14:useLocalDpi xmlns:a14="http://schemas.microsoft.com/office/drawing/2010/main" val="0"/>
              </a:ext>
            </a:extLst>
          </a:blip>
          <a:srcRect t="26173" b="37591"/>
          <a:stretch/>
        </p:blipFill>
        <p:spPr>
          <a:xfrm>
            <a:off x="1023635" y="3586787"/>
            <a:ext cx="5564657" cy="1533911"/>
          </a:xfrm>
          <a:prstGeom prst="rect">
            <a:avLst/>
          </a:prstGeom>
        </p:spPr>
      </p:pic>
      <p:sp>
        <p:nvSpPr>
          <p:cNvPr id="21" name="Rectangle: Rounded Corners 20">
            <a:hlinkClick r:id="rId8" action="ppaction://hlinksldjump"/>
            <a:extLst>
              <a:ext uri="{FF2B5EF4-FFF2-40B4-BE49-F238E27FC236}">
                <a16:creationId xmlns:a16="http://schemas.microsoft.com/office/drawing/2014/main" id="{249A4190-BA0F-4D5C-8071-0D3DF65BFADD}"/>
              </a:ext>
            </a:extLst>
          </p:cNvPr>
          <p:cNvSpPr/>
          <p:nvPr/>
        </p:nvSpPr>
        <p:spPr>
          <a:xfrm>
            <a:off x="1241946" y="9886949"/>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8" action="ppaction://hlinksldjump"/>
            <a:extLst>
              <a:ext uri="{FF2B5EF4-FFF2-40B4-BE49-F238E27FC236}">
                <a16:creationId xmlns:a16="http://schemas.microsoft.com/office/drawing/2014/main" id="{EFB9FAD1-DC4E-4DF1-9166-CC97153D4A45}"/>
              </a:ext>
            </a:extLst>
          </p:cNvPr>
          <p:cNvSpPr txBox="1"/>
          <p:nvPr/>
        </p:nvSpPr>
        <p:spPr>
          <a:xfrm>
            <a:off x="1313099" y="10069750"/>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9" action="ppaction://hlinksldjump"/>
            <a:extLst>
              <a:ext uri="{FF2B5EF4-FFF2-40B4-BE49-F238E27FC236}">
                <a16:creationId xmlns:a16="http://schemas.microsoft.com/office/drawing/2014/main" id="{C944D3C0-660D-4577-A414-E4DE3B35366C}"/>
              </a:ext>
            </a:extLst>
          </p:cNvPr>
          <p:cNvSpPr/>
          <p:nvPr/>
        </p:nvSpPr>
        <p:spPr>
          <a:xfrm>
            <a:off x="4396853" y="9886949"/>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9" action="ppaction://hlinksldjump"/>
            <a:extLst>
              <a:ext uri="{FF2B5EF4-FFF2-40B4-BE49-F238E27FC236}">
                <a16:creationId xmlns:a16="http://schemas.microsoft.com/office/drawing/2014/main" id="{4174701D-D2A8-45E7-8909-191CCD3F403C}"/>
              </a:ext>
            </a:extLst>
          </p:cNvPr>
          <p:cNvSpPr txBox="1"/>
          <p:nvPr/>
        </p:nvSpPr>
        <p:spPr>
          <a:xfrm>
            <a:off x="4451443" y="9915862"/>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pic>
        <p:nvPicPr>
          <p:cNvPr id="4" name="Picture 3" descr="A picture containing sport, woman, laying, girl&#10;&#10;Description automatically generated">
            <a:extLst>
              <a:ext uri="{FF2B5EF4-FFF2-40B4-BE49-F238E27FC236}">
                <a16:creationId xmlns:a16="http://schemas.microsoft.com/office/drawing/2014/main" id="{5C4D5D84-85BF-4B88-A2EA-4319323176F1}"/>
              </a:ext>
            </a:extLst>
          </p:cNvPr>
          <p:cNvPicPr>
            <a:picLocks noChangeAspect="1"/>
          </p:cNvPicPr>
          <p:nvPr/>
        </p:nvPicPr>
        <p:blipFill rotWithShape="1">
          <a:blip r:embed="rId10">
            <a:extLst>
              <a:ext uri="{28A0092B-C50C-407E-A947-70E740481C1C}">
                <a14:useLocalDpi xmlns:a14="http://schemas.microsoft.com/office/drawing/2010/main" val="0"/>
              </a:ext>
            </a:extLst>
          </a:blip>
          <a:srcRect l="11553" r="3711"/>
          <a:stretch/>
        </p:blipFill>
        <p:spPr>
          <a:xfrm>
            <a:off x="900337" y="5405284"/>
            <a:ext cx="5811255" cy="3857625"/>
          </a:xfrm>
          <a:prstGeom prst="rect">
            <a:avLst/>
          </a:prstGeom>
        </p:spPr>
      </p:pic>
      <p:sp>
        <p:nvSpPr>
          <p:cNvPr id="12" name="Rectangle 11">
            <a:extLst>
              <a:ext uri="{FF2B5EF4-FFF2-40B4-BE49-F238E27FC236}">
                <a16:creationId xmlns:a16="http://schemas.microsoft.com/office/drawing/2014/main" id="{40A8B928-66EF-48A2-8217-65A3F83B9D68}"/>
              </a:ext>
            </a:extLst>
          </p:cNvPr>
          <p:cNvSpPr/>
          <p:nvPr/>
        </p:nvSpPr>
        <p:spPr>
          <a:xfrm>
            <a:off x="900338" y="11342989"/>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11" action="ppaction://hlinksldjump"/>
            <a:extLst>
              <a:ext uri="{FF2B5EF4-FFF2-40B4-BE49-F238E27FC236}">
                <a16:creationId xmlns:a16="http://schemas.microsoft.com/office/drawing/2014/main" id="{B1788C65-5637-4D47-94BA-1CFA2B3486F2}"/>
              </a:ext>
            </a:extLst>
          </p:cNvPr>
          <p:cNvSpPr txBox="1"/>
          <p:nvPr/>
        </p:nvSpPr>
        <p:spPr>
          <a:xfrm>
            <a:off x="1023637" y="11458842"/>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14" name="Rectangle 13">
            <a:extLst>
              <a:ext uri="{FF2B5EF4-FFF2-40B4-BE49-F238E27FC236}">
                <a16:creationId xmlns:a16="http://schemas.microsoft.com/office/drawing/2014/main" id="{FB513027-1E0B-4B71-BF48-0457093EA6BB}"/>
              </a:ext>
            </a:extLst>
          </p:cNvPr>
          <p:cNvSpPr/>
          <p:nvPr/>
        </p:nvSpPr>
        <p:spPr>
          <a:xfrm>
            <a:off x="900338" y="11920518"/>
            <a:ext cx="5811254" cy="37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33887083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1130632"/>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1" name="Rectangle: Rounded Corners 20">
            <a:hlinkClick r:id="rId7" action="ppaction://hlinksldjump"/>
            <a:extLst>
              <a:ext uri="{FF2B5EF4-FFF2-40B4-BE49-F238E27FC236}">
                <a16:creationId xmlns:a16="http://schemas.microsoft.com/office/drawing/2014/main" id="{249A4190-BA0F-4D5C-8071-0D3DF65BFADD}"/>
              </a:ext>
            </a:extLst>
          </p:cNvPr>
          <p:cNvSpPr/>
          <p:nvPr/>
        </p:nvSpPr>
        <p:spPr>
          <a:xfrm>
            <a:off x="1232233"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7" action="ppaction://hlinksldjump"/>
            <a:extLst>
              <a:ext uri="{FF2B5EF4-FFF2-40B4-BE49-F238E27FC236}">
                <a16:creationId xmlns:a16="http://schemas.microsoft.com/office/drawing/2014/main" id="{EFB9FAD1-DC4E-4DF1-9166-CC97153D4A45}"/>
              </a:ext>
            </a:extLst>
          </p:cNvPr>
          <p:cNvSpPr txBox="1"/>
          <p:nvPr/>
        </p:nvSpPr>
        <p:spPr>
          <a:xfrm>
            <a:off x="1303386" y="5210769"/>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8" action="ppaction://hlinksldjump"/>
            <a:extLst>
              <a:ext uri="{FF2B5EF4-FFF2-40B4-BE49-F238E27FC236}">
                <a16:creationId xmlns:a16="http://schemas.microsoft.com/office/drawing/2014/main" id="{C944D3C0-660D-4577-A414-E4DE3B35366C}"/>
              </a:ext>
            </a:extLst>
          </p:cNvPr>
          <p:cNvSpPr/>
          <p:nvPr/>
        </p:nvSpPr>
        <p:spPr>
          <a:xfrm>
            <a:off x="4387140"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8" action="ppaction://hlinksldjump"/>
            <a:extLst>
              <a:ext uri="{FF2B5EF4-FFF2-40B4-BE49-F238E27FC236}">
                <a16:creationId xmlns:a16="http://schemas.microsoft.com/office/drawing/2014/main" id="{4174701D-D2A8-45E7-8909-191CCD3F403C}"/>
              </a:ext>
            </a:extLst>
          </p:cNvPr>
          <p:cNvSpPr txBox="1"/>
          <p:nvPr/>
        </p:nvSpPr>
        <p:spPr>
          <a:xfrm>
            <a:off x="4441730" y="5056881"/>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sp>
        <p:nvSpPr>
          <p:cNvPr id="3" name="Rectangle 2">
            <a:extLst>
              <a:ext uri="{FF2B5EF4-FFF2-40B4-BE49-F238E27FC236}">
                <a16:creationId xmlns:a16="http://schemas.microsoft.com/office/drawing/2014/main" id="{8D7FF01A-0AC3-4DA6-A94E-0870E88090FF}"/>
              </a:ext>
            </a:extLst>
          </p:cNvPr>
          <p:cNvSpPr/>
          <p:nvPr/>
        </p:nvSpPr>
        <p:spPr>
          <a:xfrm>
            <a:off x="923493" y="6231937"/>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7" action="ppaction://hlinksldjump"/>
            <a:extLst>
              <a:ext uri="{FF2B5EF4-FFF2-40B4-BE49-F238E27FC236}">
                <a16:creationId xmlns:a16="http://schemas.microsoft.com/office/drawing/2014/main" id="{59CBF928-7CFD-48C9-BF61-D54577D3788D}"/>
              </a:ext>
            </a:extLst>
          </p:cNvPr>
          <p:cNvSpPr txBox="1"/>
          <p:nvPr/>
        </p:nvSpPr>
        <p:spPr>
          <a:xfrm>
            <a:off x="1046792" y="6347790"/>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4" name="Rectangle 3">
            <a:extLst>
              <a:ext uri="{FF2B5EF4-FFF2-40B4-BE49-F238E27FC236}">
                <a16:creationId xmlns:a16="http://schemas.microsoft.com/office/drawing/2014/main" id="{11C12C0D-39A8-44C3-8D3A-E44E29EA66C3}"/>
              </a:ext>
            </a:extLst>
          </p:cNvPr>
          <p:cNvSpPr/>
          <p:nvPr/>
        </p:nvSpPr>
        <p:spPr>
          <a:xfrm>
            <a:off x="923493" y="6847489"/>
            <a:ext cx="5811254" cy="4550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 name="Picture 7" descr="A person smiling for the camera&#10;&#10;Description automatically generated">
            <a:extLst>
              <a:ext uri="{FF2B5EF4-FFF2-40B4-BE49-F238E27FC236}">
                <a16:creationId xmlns:a16="http://schemas.microsoft.com/office/drawing/2014/main" id="{B4C3EF88-1882-4A2B-80D5-55F1CEBBDB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129" y="7025526"/>
            <a:ext cx="601534" cy="6015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drawing, kite&#10;&#10;Description automatically generated">
            <a:extLst>
              <a:ext uri="{FF2B5EF4-FFF2-40B4-BE49-F238E27FC236}">
                <a16:creationId xmlns:a16="http://schemas.microsoft.com/office/drawing/2014/main" id="{BAB2F7D0-B592-4F16-8C84-76640CB42521}"/>
              </a:ext>
            </a:extLst>
          </p:cNvPr>
          <p:cNvPicPr>
            <a:picLocks noChangeAspect="1"/>
          </p:cNvPicPr>
          <p:nvPr/>
        </p:nvPicPr>
        <p:blipFill rotWithShape="1">
          <a:blip r:embed="rId10">
            <a:extLst>
              <a:ext uri="{28A0092B-C50C-407E-A947-70E740481C1C}">
                <a14:useLocalDpi xmlns:a14="http://schemas.microsoft.com/office/drawing/2010/main" val="0"/>
              </a:ext>
            </a:extLst>
          </a:blip>
          <a:srcRect r="39781"/>
          <a:stretch/>
        </p:blipFill>
        <p:spPr>
          <a:xfrm>
            <a:off x="2023805" y="7299485"/>
            <a:ext cx="750165" cy="231720"/>
          </a:xfrm>
          <a:prstGeom prst="rect">
            <a:avLst/>
          </a:prstGeom>
        </p:spPr>
      </p:pic>
      <p:pic>
        <p:nvPicPr>
          <p:cNvPr id="19" name="Picture 18" descr="A picture containing drawing, kite&#10;&#10;Description automatically generated">
            <a:extLst>
              <a:ext uri="{FF2B5EF4-FFF2-40B4-BE49-F238E27FC236}">
                <a16:creationId xmlns:a16="http://schemas.microsoft.com/office/drawing/2014/main" id="{68279822-7011-4755-B4EB-CD586742A1CE}"/>
              </a:ext>
            </a:extLst>
          </p:cNvPr>
          <p:cNvPicPr>
            <a:picLocks noChangeAspect="1"/>
          </p:cNvPicPr>
          <p:nvPr/>
        </p:nvPicPr>
        <p:blipFill rotWithShape="1">
          <a:blip r:embed="rId10">
            <a:extLst>
              <a:ext uri="{28A0092B-C50C-407E-A947-70E740481C1C}">
                <a14:useLocalDpi xmlns:a14="http://schemas.microsoft.com/office/drawing/2010/main" val="0"/>
              </a:ext>
            </a:extLst>
          </a:blip>
          <a:srcRect l="58316" t="3434" r="1508" b="-3434"/>
          <a:stretch/>
        </p:blipFill>
        <p:spPr>
          <a:xfrm>
            <a:off x="2761870" y="7307032"/>
            <a:ext cx="500483" cy="231720"/>
          </a:xfrm>
          <a:prstGeom prst="rect">
            <a:avLst/>
          </a:prstGeom>
        </p:spPr>
      </p:pic>
      <p:sp>
        <p:nvSpPr>
          <p:cNvPr id="14" name="TextBox 13">
            <a:extLst>
              <a:ext uri="{FF2B5EF4-FFF2-40B4-BE49-F238E27FC236}">
                <a16:creationId xmlns:a16="http://schemas.microsoft.com/office/drawing/2014/main" id="{8AC99009-E787-4713-B1C4-F25C55C681E2}"/>
              </a:ext>
            </a:extLst>
          </p:cNvPr>
          <p:cNvSpPr txBox="1"/>
          <p:nvPr/>
        </p:nvSpPr>
        <p:spPr>
          <a:xfrm>
            <a:off x="1918580" y="7034957"/>
            <a:ext cx="2468560"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Janine, Arena Member since 2014</a:t>
            </a:r>
          </a:p>
        </p:txBody>
      </p:sp>
      <p:sp>
        <p:nvSpPr>
          <p:cNvPr id="15" name="TextBox 14">
            <a:extLst>
              <a:ext uri="{FF2B5EF4-FFF2-40B4-BE49-F238E27FC236}">
                <a16:creationId xmlns:a16="http://schemas.microsoft.com/office/drawing/2014/main" id="{4F206680-B370-4DB7-9298-FBBDB6458E1F}"/>
              </a:ext>
            </a:extLst>
          </p:cNvPr>
          <p:cNvSpPr txBox="1"/>
          <p:nvPr/>
        </p:nvSpPr>
        <p:spPr>
          <a:xfrm>
            <a:off x="1046792" y="7747005"/>
            <a:ext cx="5558545" cy="646331"/>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I went to 3 classes before I had to stop – absolutely nothing wrong, lovely instructor, good basics, but this class really is for beginners! Just a warning for anyone seeking a more challenging experience like myself!</a:t>
            </a:r>
          </a:p>
        </p:txBody>
      </p:sp>
      <p:sp>
        <p:nvSpPr>
          <p:cNvPr id="16" name="Rectangle 15">
            <a:extLst>
              <a:ext uri="{FF2B5EF4-FFF2-40B4-BE49-F238E27FC236}">
                <a16:creationId xmlns:a16="http://schemas.microsoft.com/office/drawing/2014/main" id="{B645779F-EC0B-4889-82E6-F8ED5CAA6C0B}"/>
              </a:ext>
            </a:extLst>
          </p:cNvPr>
          <p:cNvSpPr/>
          <p:nvPr/>
        </p:nvSpPr>
        <p:spPr>
          <a:xfrm>
            <a:off x="923493" y="6847489"/>
            <a:ext cx="5811254" cy="1922868"/>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Connector 17">
            <a:extLst>
              <a:ext uri="{FF2B5EF4-FFF2-40B4-BE49-F238E27FC236}">
                <a16:creationId xmlns:a16="http://schemas.microsoft.com/office/drawing/2014/main" id="{714DCFEC-854E-4D90-AB24-6175AD3E787A}"/>
              </a:ext>
            </a:extLst>
          </p:cNvPr>
          <p:cNvCxnSpPr/>
          <p:nvPr/>
        </p:nvCxnSpPr>
        <p:spPr>
          <a:xfrm>
            <a:off x="1232233" y="7697905"/>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81F54E20-5A0E-4842-BE2A-2C2B89F01971}"/>
              </a:ext>
            </a:extLst>
          </p:cNvPr>
          <p:cNvPicPr>
            <a:picLocks noChangeAspect="1"/>
          </p:cNvPicPr>
          <p:nvPr/>
        </p:nvPicPr>
        <p:blipFill rotWithShape="1">
          <a:blip r:embed="rId11">
            <a:extLst>
              <a:ext uri="{28A0092B-C50C-407E-A947-70E740481C1C}">
                <a14:useLocalDpi xmlns:a14="http://schemas.microsoft.com/office/drawing/2010/main" val="0"/>
              </a:ext>
            </a:extLst>
          </a:blip>
          <a:srcRect l="9206" t="5628" r="55011" b="58732"/>
          <a:stretch/>
        </p:blipFill>
        <p:spPr>
          <a:xfrm>
            <a:off x="5369340" y="8428069"/>
            <a:ext cx="276275" cy="275174"/>
          </a:xfrm>
          <a:prstGeom prst="rect">
            <a:avLst/>
          </a:prstGeom>
        </p:spPr>
      </p:pic>
      <p:pic>
        <p:nvPicPr>
          <p:cNvPr id="27" name="Picture 26" descr="A close up of a logo&#10;&#10;Description automatically generated">
            <a:extLst>
              <a:ext uri="{FF2B5EF4-FFF2-40B4-BE49-F238E27FC236}">
                <a16:creationId xmlns:a16="http://schemas.microsoft.com/office/drawing/2014/main" id="{1718A9E1-4DBA-4FEF-A44E-DE8C38D25A26}"/>
              </a:ext>
            </a:extLst>
          </p:cNvPr>
          <p:cNvPicPr>
            <a:picLocks noChangeAspect="1"/>
          </p:cNvPicPr>
          <p:nvPr/>
        </p:nvPicPr>
        <p:blipFill rotWithShape="1">
          <a:blip r:embed="rId11">
            <a:extLst>
              <a:ext uri="{28A0092B-C50C-407E-A947-70E740481C1C}">
                <a14:useLocalDpi xmlns:a14="http://schemas.microsoft.com/office/drawing/2010/main" val="0"/>
              </a:ext>
            </a:extLst>
          </a:blip>
          <a:srcRect l="53526" t="5840" r="10691" b="58520"/>
          <a:stretch/>
        </p:blipFill>
        <p:spPr>
          <a:xfrm>
            <a:off x="6023209" y="8428069"/>
            <a:ext cx="276275" cy="275174"/>
          </a:xfrm>
          <a:prstGeom prst="rect">
            <a:avLst/>
          </a:prstGeom>
        </p:spPr>
      </p:pic>
      <p:sp>
        <p:nvSpPr>
          <p:cNvPr id="26" name="TextBox 25">
            <a:extLst>
              <a:ext uri="{FF2B5EF4-FFF2-40B4-BE49-F238E27FC236}">
                <a16:creationId xmlns:a16="http://schemas.microsoft.com/office/drawing/2014/main" id="{C8C34ED1-A820-497E-ACA4-6A5C24A34B36}"/>
              </a:ext>
            </a:extLst>
          </p:cNvPr>
          <p:cNvSpPr txBox="1"/>
          <p:nvPr/>
        </p:nvSpPr>
        <p:spPr>
          <a:xfrm>
            <a:off x="5591041" y="8441498"/>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4</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CE6C162-C2E0-4160-9B85-AB6F8F33FC4B}"/>
              </a:ext>
            </a:extLst>
          </p:cNvPr>
          <p:cNvSpPr txBox="1"/>
          <p:nvPr/>
        </p:nvSpPr>
        <p:spPr>
          <a:xfrm>
            <a:off x="6244910" y="8442183"/>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2</a:t>
            </a:r>
            <a:endParaRPr lang="en-IE" sz="900" b="1" dirty="0">
              <a:solidFill>
                <a:schemeClr val="bg1">
                  <a:lumMod val="65000"/>
                </a:schemeClr>
              </a:solidFill>
              <a:latin typeface="Arial" panose="020B0604020202020204" pitchFamily="34" charset="0"/>
              <a:cs typeface="Arial" panose="020B0604020202020204" pitchFamily="34" charset="0"/>
            </a:endParaRPr>
          </a:p>
        </p:txBody>
      </p:sp>
      <p:pic>
        <p:nvPicPr>
          <p:cNvPr id="30" name="Picture 29" descr="A picture containing arch, building, mirror&#10;&#10;Description automatically generated">
            <a:extLst>
              <a:ext uri="{FF2B5EF4-FFF2-40B4-BE49-F238E27FC236}">
                <a16:creationId xmlns:a16="http://schemas.microsoft.com/office/drawing/2014/main" id="{4D373F05-BF07-49D1-B1E7-3DB6DD33FE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5152" y="8882719"/>
            <a:ext cx="709390" cy="687223"/>
          </a:xfrm>
          <a:prstGeom prst="rect">
            <a:avLst/>
          </a:prstGeom>
        </p:spPr>
      </p:pic>
      <p:sp>
        <p:nvSpPr>
          <p:cNvPr id="32" name="TextBox 31">
            <a:extLst>
              <a:ext uri="{FF2B5EF4-FFF2-40B4-BE49-F238E27FC236}">
                <a16:creationId xmlns:a16="http://schemas.microsoft.com/office/drawing/2014/main" id="{E74DB64F-4829-476A-9E81-7C9D5F63864D}"/>
              </a:ext>
            </a:extLst>
          </p:cNvPr>
          <p:cNvSpPr txBox="1"/>
          <p:nvPr/>
        </p:nvSpPr>
        <p:spPr>
          <a:xfrm>
            <a:off x="1918580" y="8897520"/>
            <a:ext cx="2268784"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Sharon, Non-Arena Member</a:t>
            </a:r>
          </a:p>
        </p:txBody>
      </p:sp>
      <p:pic>
        <p:nvPicPr>
          <p:cNvPr id="33" name="Picture 32" descr="A picture containing drawing, kite&#10;&#10;Description automatically generated">
            <a:extLst>
              <a:ext uri="{FF2B5EF4-FFF2-40B4-BE49-F238E27FC236}">
                <a16:creationId xmlns:a16="http://schemas.microsoft.com/office/drawing/2014/main" id="{EACD3D52-8748-41AD-B382-1CA627F3144D}"/>
              </a:ext>
            </a:extLst>
          </p:cNvPr>
          <p:cNvPicPr>
            <a:picLocks noChangeAspect="1"/>
          </p:cNvPicPr>
          <p:nvPr/>
        </p:nvPicPr>
        <p:blipFill rotWithShape="1">
          <a:blip r:embed="rId10">
            <a:extLst>
              <a:ext uri="{28A0092B-C50C-407E-A947-70E740481C1C}">
                <a14:useLocalDpi xmlns:a14="http://schemas.microsoft.com/office/drawing/2010/main" val="0"/>
              </a:ext>
            </a:extLst>
          </a:blip>
          <a:srcRect r="39781"/>
          <a:stretch/>
        </p:blipFill>
        <p:spPr>
          <a:xfrm>
            <a:off x="2021941" y="9151436"/>
            <a:ext cx="750165" cy="231720"/>
          </a:xfrm>
          <a:prstGeom prst="rect">
            <a:avLst/>
          </a:prstGeom>
        </p:spPr>
      </p:pic>
      <p:pic>
        <p:nvPicPr>
          <p:cNvPr id="35" name="Picture 34" descr="A picture containing drawing, kite&#10;&#10;Description automatically generated">
            <a:extLst>
              <a:ext uri="{FF2B5EF4-FFF2-40B4-BE49-F238E27FC236}">
                <a16:creationId xmlns:a16="http://schemas.microsoft.com/office/drawing/2014/main" id="{5E370EFF-4BD4-4CCF-9D89-3802C0888ECA}"/>
              </a:ext>
            </a:extLst>
          </p:cNvPr>
          <p:cNvPicPr>
            <a:picLocks noChangeAspect="1"/>
          </p:cNvPicPr>
          <p:nvPr/>
        </p:nvPicPr>
        <p:blipFill rotWithShape="1">
          <a:blip r:embed="rId10">
            <a:extLst>
              <a:ext uri="{28A0092B-C50C-407E-A947-70E740481C1C}">
                <a14:useLocalDpi xmlns:a14="http://schemas.microsoft.com/office/drawing/2010/main" val="0"/>
              </a:ext>
            </a:extLst>
          </a:blip>
          <a:srcRect l="19519" t="8925" r="40252" b="-715"/>
          <a:stretch/>
        </p:blipFill>
        <p:spPr>
          <a:xfrm>
            <a:off x="2772106" y="9169308"/>
            <a:ext cx="501138" cy="212691"/>
          </a:xfrm>
          <a:prstGeom prst="rect">
            <a:avLst/>
          </a:prstGeom>
        </p:spPr>
      </p:pic>
      <p:cxnSp>
        <p:nvCxnSpPr>
          <p:cNvPr id="36" name="Straight Connector 35">
            <a:extLst>
              <a:ext uri="{FF2B5EF4-FFF2-40B4-BE49-F238E27FC236}">
                <a16:creationId xmlns:a16="http://schemas.microsoft.com/office/drawing/2014/main" id="{4382F635-8D95-4258-9408-7372C4206FA4}"/>
              </a:ext>
            </a:extLst>
          </p:cNvPr>
          <p:cNvCxnSpPr/>
          <p:nvPr/>
        </p:nvCxnSpPr>
        <p:spPr>
          <a:xfrm>
            <a:off x="1232233" y="9613728"/>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B204C15-0F65-4AA5-9F3C-56B0AFC6FBB7}"/>
              </a:ext>
            </a:extLst>
          </p:cNvPr>
          <p:cNvSpPr txBox="1"/>
          <p:nvPr/>
        </p:nvSpPr>
        <p:spPr>
          <a:xfrm>
            <a:off x="1019196" y="9682304"/>
            <a:ext cx="5558545" cy="646331"/>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Really good class for people with no yoga experience like myself. Instructor is very patient and everyone is in the same boat. Made me realise a new love for yoga :)</a:t>
            </a:r>
          </a:p>
        </p:txBody>
      </p:sp>
      <p:pic>
        <p:nvPicPr>
          <p:cNvPr id="42" name="Picture 41" descr="A close up of a logo&#10;&#10;Description automatically generated">
            <a:extLst>
              <a:ext uri="{FF2B5EF4-FFF2-40B4-BE49-F238E27FC236}">
                <a16:creationId xmlns:a16="http://schemas.microsoft.com/office/drawing/2014/main" id="{0BEBA881-CCA4-4FEB-B307-3A50A74CA47B}"/>
              </a:ext>
            </a:extLst>
          </p:cNvPr>
          <p:cNvPicPr>
            <a:picLocks noChangeAspect="1"/>
          </p:cNvPicPr>
          <p:nvPr/>
        </p:nvPicPr>
        <p:blipFill rotWithShape="1">
          <a:blip r:embed="rId11">
            <a:extLst>
              <a:ext uri="{28A0092B-C50C-407E-A947-70E740481C1C}">
                <a14:useLocalDpi xmlns:a14="http://schemas.microsoft.com/office/drawing/2010/main" val="0"/>
              </a:ext>
            </a:extLst>
          </a:blip>
          <a:srcRect l="9206" t="5628" r="55011" b="58732"/>
          <a:stretch/>
        </p:blipFill>
        <p:spPr>
          <a:xfrm>
            <a:off x="5307184" y="10144925"/>
            <a:ext cx="276275" cy="27517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BA4BECC-DD04-4B54-9BB5-8C00E55D6422}"/>
              </a:ext>
            </a:extLst>
          </p:cNvPr>
          <p:cNvPicPr>
            <a:picLocks noChangeAspect="1"/>
          </p:cNvPicPr>
          <p:nvPr/>
        </p:nvPicPr>
        <p:blipFill rotWithShape="1">
          <a:blip r:embed="rId11">
            <a:extLst>
              <a:ext uri="{28A0092B-C50C-407E-A947-70E740481C1C}">
                <a14:useLocalDpi xmlns:a14="http://schemas.microsoft.com/office/drawing/2010/main" val="0"/>
              </a:ext>
            </a:extLst>
          </a:blip>
          <a:srcRect l="53526" t="5840" r="10691" b="58520"/>
          <a:stretch/>
        </p:blipFill>
        <p:spPr>
          <a:xfrm>
            <a:off x="5961053" y="10144925"/>
            <a:ext cx="276275" cy="275174"/>
          </a:xfrm>
          <a:prstGeom prst="rect">
            <a:avLst/>
          </a:prstGeom>
        </p:spPr>
      </p:pic>
      <p:sp>
        <p:nvSpPr>
          <p:cNvPr id="44" name="TextBox 43">
            <a:extLst>
              <a:ext uri="{FF2B5EF4-FFF2-40B4-BE49-F238E27FC236}">
                <a16:creationId xmlns:a16="http://schemas.microsoft.com/office/drawing/2014/main" id="{F930066E-BE65-4229-8143-544828829F4E}"/>
              </a:ext>
            </a:extLst>
          </p:cNvPr>
          <p:cNvSpPr txBox="1"/>
          <p:nvPr/>
        </p:nvSpPr>
        <p:spPr>
          <a:xfrm>
            <a:off x="5528885" y="10158354"/>
            <a:ext cx="276275" cy="230832"/>
          </a:xfrm>
          <a:prstGeom prst="rect">
            <a:avLst/>
          </a:prstGeom>
          <a:noFill/>
        </p:spPr>
        <p:txBody>
          <a:bodyPr wrap="square" rtlCol="0">
            <a:spAutoFit/>
          </a:bodyPr>
          <a:lstStyle/>
          <a:p>
            <a:r>
              <a:rPr lang="en-IE" sz="900" b="1" dirty="0">
                <a:solidFill>
                  <a:schemeClr val="bg1">
                    <a:lumMod val="65000"/>
                  </a:schemeClr>
                </a:solidFill>
                <a:latin typeface="Arial" panose="020B0604020202020204" pitchFamily="34" charset="0"/>
                <a:cs typeface="Arial" panose="020B0604020202020204" pitchFamily="34" charset="0"/>
              </a:rPr>
              <a:t>4</a:t>
            </a:r>
          </a:p>
        </p:txBody>
      </p:sp>
      <p:sp>
        <p:nvSpPr>
          <p:cNvPr id="45" name="TextBox 44">
            <a:extLst>
              <a:ext uri="{FF2B5EF4-FFF2-40B4-BE49-F238E27FC236}">
                <a16:creationId xmlns:a16="http://schemas.microsoft.com/office/drawing/2014/main" id="{4E43DE4F-D999-4CC7-9595-FDC8054A7A8C}"/>
              </a:ext>
            </a:extLst>
          </p:cNvPr>
          <p:cNvSpPr txBox="1"/>
          <p:nvPr/>
        </p:nvSpPr>
        <p:spPr>
          <a:xfrm>
            <a:off x="6182754" y="10159039"/>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7B04840E-13A0-4A28-939D-CAD4B24B3EB8}"/>
              </a:ext>
            </a:extLst>
          </p:cNvPr>
          <p:cNvSpPr/>
          <p:nvPr/>
        </p:nvSpPr>
        <p:spPr>
          <a:xfrm>
            <a:off x="923493" y="8784471"/>
            <a:ext cx="5811254" cy="172621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Rectangle 46">
            <a:extLst>
              <a:ext uri="{FF2B5EF4-FFF2-40B4-BE49-F238E27FC236}">
                <a16:creationId xmlns:a16="http://schemas.microsoft.com/office/drawing/2014/main" id="{A1D9DA40-4336-4B06-82B3-22EC141858F2}"/>
              </a:ext>
            </a:extLst>
          </p:cNvPr>
          <p:cNvSpPr/>
          <p:nvPr/>
        </p:nvSpPr>
        <p:spPr>
          <a:xfrm>
            <a:off x="923493" y="10495458"/>
            <a:ext cx="5811254" cy="952115"/>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hlinkClick r:id="rId13" action="ppaction://hlinksldjump"/>
            <a:extLst>
              <a:ext uri="{FF2B5EF4-FFF2-40B4-BE49-F238E27FC236}">
                <a16:creationId xmlns:a16="http://schemas.microsoft.com/office/drawing/2014/main" id="{5A9DC40F-7478-4E9E-ACA2-9B06BE49BC4E}"/>
              </a:ext>
            </a:extLst>
          </p:cNvPr>
          <p:cNvSpPr/>
          <p:nvPr/>
        </p:nvSpPr>
        <p:spPr>
          <a:xfrm>
            <a:off x="935095" y="10519688"/>
            <a:ext cx="5778386" cy="89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13" action="ppaction://hlinksldjump"/>
            <a:extLst>
              <a:ext uri="{FF2B5EF4-FFF2-40B4-BE49-F238E27FC236}">
                <a16:creationId xmlns:a16="http://schemas.microsoft.com/office/drawing/2014/main" id="{6716AB2F-3D85-438A-A9BA-4DE5C23B2C1A}"/>
              </a:ext>
            </a:extLst>
          </p:cNvPr>
          <p:cNvSpPr txBox="1"/>
          <p:nvPr/>
        </p:nvSpPr>
        <p:spPr>
          <a:xfrm>
            <a:off x="2021941" y="10796679"/>
            <a:ext cx="3530171" cy="338554"/>
          </a:xfrm>
          <a:prstGeom prst="rect">
            <a:avLst/>
          </a:prstGeom>
          <a:noFill/>
        </p:spPr>
        <p:txBody>
          <a:bodyPr wrap="square" rtlCol="0">
            <a:spAutoFit/>
          </a:bodyPr>
          <a:lstStyle/>
          <a:p>
            <a:pPr algn="ctr"/>
            <a:r>
              <a:rPr lang="en-IE" sz="1600" dirty="0">
                <a:solidFill>
                  <a:schemeClr val="bg1">
                    <a:lumMod val="50000"/>
                  </a:schemeClr>
                </a:solidFill>
                <a:latin typeface="Arial Nova" panose="020B0504020202020204" pitchFamily="34" charset="0"/>
                <a:cs typeface="Arial" panose="020B0604020202020204" pitchFamily="34" charset="0"/>
              </a:rPr>
              <a:t>Leave your own review</a:t>
            </a:r>
          </a:p>
        </p:txBody>
      </p:sp>
      <p:pic>
        <p:nvPicPr>
          <p:cNvPr id="38" name="Picture 37" descr="A picture containing sport, woman, laying, girl&#10;&#10;Description automatically generated">
            <a:extLst>
              <a:ext uri="{FF2B5EF4-FFF2-40B4-BE49-F238E27FC236}">
                <a16:creationId xmlns:a16="http://schemas.microsoft.com/office/drawing/2014/main" id="{454DDA3E-DE27-4A64-B5F3-DDA3034A5955}"/>
              </a:ext>
            </a:extLst>
          </p:cNvPr>
          <p:cNvPicPr>
            <a:picLocks noChangeAspect="1"/>
          </p:cNvPicPr>
          <p:nvPr/>
        </p:nvPicPr>
        <p:blipFill rotWithShape="1">
          <a:blip r:embed="rId14">
            <a:extLst>
              <a:ext uri="{28A0092B-C50C-407E-A947-70E740481C1C}">
                <a14:useLocalDpi xmlns:a14="http://schemas.microsoft.com/office/drawing/2010/main" val="0"/>
              </a:ext>
            </a:extLst>
          </a:blip>
          <a:srcRect l="11553" t="27590" r="3711"/>
          <a:stretch/>
        </p:blipFill>
        <p:spPr>
          <a:xfrm>
            <a:off x="907058" y="1680534"/>
            <a:ext cx="5811255" cy="2793330"/>
          </a:xfrm>
          <a:prstGeom prst="rect">
            <a:avLst/>
          </a:prstGeom>
        </p:spPr>
      </p:pic>
      <p:pic>
        <p:nvPicPr>
          <p:cNvPr id="6" name="Picture 5" descr="A person posing for a picture&#10;&#10;Description automatically generated">
            <a:extLst>
              <a:ext uri="{FF2B5EF4-FFF2-40B4-BE49-F238E27FC236}">
                <a16:creationId xmlns:a16="http://schemas.microsoft.com/office/drawing/2014/main" id="{C5C96FC0-2BA2-4508-8F1C-14EB4D8DE846}"/>
              </a:ext>
            </a:extLst>
          </p:cNvPr>
          <p:cNvPicPr>
            <a:picLocks noChangeAspect="1"/>
          </p:cNvPicPr>
          <p:nvPr/>
        </p:nvPicPr>
        <p:blipFill rotWithShape="1">
          <a:blip r:embed="rId15">
            <a:extLst>
              <a:ext uri="{28A0092B-C50C-407E-A947-70E740481C1C}">
                <a14:useLocalDpi xmlns:a14="http://schemas.microsoft.com/office/drawing/2010/main" val="0"/>
              </a:ext>
            </a:extLst>
          </a:blip>
          <a:srcRect l="28164" t="7160" r="34468" b="57005"/>
          <a:stretch/>
        </p:blipFill>
        <p:spPr>
          <a:xfrm>
            <a:off x="1152155" y="7009504"/>
            <a:ext cx="665481" cy="6381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57334652"/>
      </p:ext>
    </p:extLst>
  </p:cSld>
  <p:clrMapOvr>
    <a:masterClrMapping/>
  </p:clrMapOvr>
  <p:transition spd="slow" advClick="0">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2"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4"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 name="Picture 2" descr="A large farm field&#10;&#10;Description automatically generated">
            <a:hlinkClick r:id="rId6" action="ppaction://hlinksldjump"/>
            <a:extLst>
              <a:ext uri="{FF2B5EF4-FFF2-40B4-BE49-F238E27FC236}">
                <a16:creationId xmlns:a16="http://schemas.microsoft.com/office/drawing/2014/main" id="{A764D2A8-BF0F-41F9-9226-E9EF800D021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66787" y="1868116"/>
            <a:ext cx="5715000" cy="2476500"/>
          </a:xfrm>
          <a:prstGeom prst="rect">
            <a:avLst/>
          </a:prstGeom>
        </p:spPr>
      </p:pic>
      <p:pic>
        <p:nvPicPr>
          <p:cNvPr id="18" name="Picture 17" descr="A large empty room&#10;&#10;Description automatically generated">
            <a:hlinkClick r:id="rId9" action="ppaction://hlinksldjump"/>
            <a:extLst>
              <a:ext uri="{FF2B5EF4-FFF2-40B4-BE49-F238E27FC236}">
                <a16:creationId xmlns:a16="http://schemas.microsoft.com/office/drawing/2014/main" id="{A28E8733-872A-4788-9F04-99B0E9F4DF56}"/>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contrast="20000"/>
                    </a14:imgEffect>
                  </a14:imgLayer>
                </a14:imgProps>
              </a:ext>
              <a:ext uri="{28A0092B-C50C-407E-A947-70E740481C1C}">
                <a14:useLocalDpi xmlns:a14="http://schemas.microsoft.com/office/drawing/2010/main" val="0"/>
              </a:ext>
            </a:extLst>
          </a:blip>
          <a:srcRect t="11232" b="9500"/>
          <a:stretch/>
        </p:blipFill>
        <p:spPr>
          <a:xfrm>
            <a:off x="966786" y="9758307"/>
            <a:ext cx="5715000" cy="2476500"/>
          </a:xfrm>
          <a:prstGeom prst="rect">
            <a:avLst/>
          </a:prstGeom>
        </p:spPr>
      </p:pic>
      <p:sp>
        <p:nvSpPr>
          <p:cNvPr id="6" name="Rectangle 5">
            <a:extLst>
              <a:ext uri="{FF2B5EF4-FFF2-40B4-BE49-F238E27FC236}">
                <a16:creationId xmlns:a16="http://schemas.microsoft.com/office/drawing/2014/main" id="{08BD7473-DB25-4FF5-B86A-47C3BF5225A0}"/>
              </a:ext>
            </a:extLst>
          </p:cNvPr>
          <p:cNvSpPr/>
          <p:nvPr/>
        </p:nvSpPr>
        <p:spPr>
          <a:xfrm>
            <a:off x="966786" y="11569610"/>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CDEB9950-4E45-46F8-9CE1-E8B03843B43B}"/>
              </a:ext>
            </a:extLst>
          </p:cNvPr>
          <p:cNvSpPr txBox="1"/>
          <p:nvPr/>
        </p:nvSpPr>
        <p:spPr>
          <a:xfrm>
            <a:off x="1094873" y="11713989"/>
            <a:ext cx="5462337" cy="400110"/>
          </a:xfrm>
          <a:prstGeom prst="rect">
            <a:avLst/>
          </a:prstGeom>
          <a:noFill/>
        </p:spPr>
        <p:txBody>
          <a:bodyPr wrap="square" rtlCol="0">
            <a:spAutoFit/>
          </a:bodyPr>
          <a:lstStyle/>
          <a:p>
            <a:r>
              <a:rPr lang="en-IE" sz="2000" b="1" dirty="0">
                <a:solidFill>
                  <a:schemeClr val="bg1"/>
                </a:solidFill>
              </a:rPr>
              <a:t>OUR CAFÉ MENU</a:t>
            </a:r>
          </a:p>
        </p:txBody>
      </p:sp>
      <p:sp>
        <p:nvSpPr>
          <p:cNvPr id="12" name="Rectangle 11">
            <a:extLst>
              <a:ext uri="{FF2B5EF4-FFF2-40B4-BE49-F238E27FC236}">
                <a16:creationId xmlns:a16="http://schemas.microsoft.com/office/drawing/2014/main" id="{05E43262-73DE-40F9-8E42-47CBAF7F0647}"/>
              </a:ext>
            </a:extLst>
          </p:cNvPr>
          <p:cNvSpPr/>
          <p:nvPr/>
        </p:nvSpPr>
        <p:spPr>
          <a:xfrm>
            <a:off x="966787" y="368939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extLst>
              <a:ext uri="{FF2B5EF4-FFF2-40B4-BE49-F238E27FC236}">
                <a16:creationId xmlns:a16="http://schemas.microsoft.com/office/drawing/2014/main" id="{9E0565AB-612E-4624-B4FB-59ACB314DD0E}"/>
              </a:ext>
            </a:extLst>
          </p:cNvPr>
          <p:cNvSpPr txBox="1"/>
          <p:nvPr/>
        </p:nvSpPr>
        <p:spPr>
          <a:xfrm>
            <a:off x="1094874" y="3833775"/>
            <a:ext cx="5462337" cy="400110"/>
          </a:xfrm>
          <a:prstGeom prst="rect">
            <a:avLst/>
          </a:prstGeom>
          <a:noFill/>
        </p:spPr>
        <p:txBody>
          <a:bodyPr wrap="square" rtlCol="0">
            <a:spAutoFit/>
          </a:bodyPr>
          <a:lstStyle/>
          <a:p>
            <a:r>
              <a:rPr lang="en-IE" sz="2000" b="1" dirty="0">
                <a:solidFill>
                  <a:schemeClr val="bg1"/>
                </a:solidFill>
              </a:rPr>
              <a:t>RENT OUT OUR FACILITIES</a:t>
            </a:r>
          </a:p>
        </p:txBody>
      </p:sp>
      <p:pic>
        <p:nvPicPr>
          <p:cNvPr id="26" name="Picture 25" descr="A sign on the side of a building&#10;&#10;Description automatically generated">
            <a:hlinkClick r:id="rId12" action="ppaction://hlinksldjump"/>
            <a:extLst>
              <a:ext uri="{FF2B5EF4-FFF2-40B4-BE49-F238E27FC236}">
                <a16:creationId xmlns:a16="http://schemas.microsoft.com/office/drawing/2014/main" id="{FCFE362A-8B3F-4C17-97DB-714E4711BF75}"/>
              </a:ext>
            </a:extLst>
          </p:cNvPr>
          <p:cNvPicPr>
            <a:picLocks noChangeAspect="1"/>
          </p:cNvPicPr>
          <p:nvPr/>
        </p:nvPicPr>
        <p:blipFill rotWithShape="1">
          <a:blip r:embed="rId13">
            <a:extLst>
              <a:ext uri="{28A0092B-C50C-407E-A947-70E740481C1C}">
                <a14:useLocalDpi xmlns:a14="http://schemas.microsoft.com/office/drawing/2010/main" val="0"/>
              </a:ext>
            </a:extLst>
          </a:blip>
          <a:srcRect t="22963"/>
          <a:stretch/>
        </p:blipFill>
        <p:spPr>
          <a:xfrm>
            <a:off x="966786" y="7113887"/>
            <a:ext cx="5715000" cy="2476500"/>
          </a:xfrm>
          <a:prstGeom prst="rect">
            <a:avLst/>
          </a:prstGeom>
        </p:spPr>
      </p:pic>
      <p:sp>
        <p:nvSpPr>
          <p:cNvPr id="27" name="Rectangle 26">
            <a:extLst>
              <a:ext uri="{FF2B5EF4-FFF2-40B4-BE49-F238E27FC236}">
                <a16:creationId xmlns:a16="http://schemas.microsoft.com/office/drawing/2014/main" id="{D8195781-80A8-4979-A395-053C0889EFFA}"/>
              </a:ext>
            </a:extLst>
          </p:cNvPr>
          <p:cNvSpPr/>
          <p:nvPr/>
        </p:nvSpPr>
        <p:spPr>
          <a:xfrm>
            <a:off x="966786" y="8949474"/>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TextBox 27">
            <a:extLst>
              <a:ext uri="{FF2B5EF4-FFF2-40B4-BE49-F238E27FC236}">
                <a16:creationId xmlns:a16="http://schemas.microsoft.com/office/drawing/2014/main" id="{4FAE8726-DEAA-4737-9B68-50923DA9B15B}"/>
              </a:ext>
            </a:extLst>
          </p:cNvPr>
          <p:cNvSpPr txBox="1"/>
          <p:nvPr/>
        </p:nvSpPr>
        <p:spPr>
          <a:xfrm>
            <a:off x="1093117" y="9082842"/>
            <a:ext cx="5588669" cy="400110"/>
          </a:xfrm>
          <a:prstGeom prst="rect">
            <a:avLst/>
          </a:prstGeom>
          <a:noFill/>
        </p:spPr>
        <p:txBody>
          <a:bodyPr wrap="square" rtlCol="0">
            <a:spAutoFit/>
          </a:bodyPr>
          <a:lstStyle/>
          <a:p>
            <a:r>
              <a:rPr lang="en-IE" sz="2000" b="1" dirty="0">
                <a:solidFill>
                  <a:schemeClr val="bg1"/>
                </a:solidFill>
              </a:rPr>
              <a:t>FULL INDOOR AND OUTDOOR MAP OF THE ARENA</a:t>
            </a:r>
          </a:p>
        </p:txBody>
      </p:sp>
      <p:sp>
        <p:nvSpPr>
          <p:cNvPr id="29" name="Rectangle: Rounded Corners 28">
            <a:extLst>
              <a:ext uri="{FF2B5EF4-FFF2-40B4-BE49-F238E27FC236}">
                <a16:creationId xmlns:a16="http://schemas.microsoft.com/office/drawing/2014/main" id="{A4BAC026-BBB7-4FDE-8502-DA2AD94CE2AA}"/>
              </a:ext>
            </a:extLst>
          </p:cNvPr>
          <p:cNvSpPr/>
          <p:nvPr/>
        </p:nvSpPr>
        <p:spPr>
          <a:xfrm>
            <a:off x="6069179" y="1953308"/>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Rounded Corners 30">
            <a:extLst>
              <a:ext uri="{FF2B5EF4-FFF2-40B4-BE49-F238E27FC236}">
                <a16:creationId xmlns:a16="http://schemas.microsoft.com/office/drawing/2014/main" id="{7D204265-1BA9-43E4-8272-B4896B0404E0}"/>
              </a:ext>
            </a:extLst>
          </p:cNvPr>
          <p:cNvSpPr/>
          <p:nvPr/>
        </p:nvSpPr>
        <p:spPr>
          <a:xfrm>
            <a:off x="6069178" y="7183732"/>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3" name="Picture 32" descr="A passenger bus that is parked on the side of a road&#10;&#10;Description automatically generated">
            <a:hlinkClick r:id="rId14" action="ppaction://hlinksldjump"/>
            <a:extLst>
              <a:ext uri="{FF2B5EF4-FFF2-40B4-BE49-F238E27FC236}">
                <a16:creationId xmlns:a16="http://schemas.microsoft.com/office/drawing/2014/main" id="{0252C99F-9B73-494B-860F-4DD65B522DCC}"/>
              </a:ext>
            </a:extLst>
          </p:cNvPr>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val="0"/>
              </a:ext>
            </a:extLst>
          </a:blip>
          <a:srcRect t="12662" b="22338"/>
          <a:stretch/>
        </p:blipFill>
        <p:spPr>
          <a:xfrm>
            <a:off x="966787" y="4500622"/>
            <a:ext cx="5714999" cy="2476500"/>
          </a:xfrm>
          <a:prstGeom prst="rect">
            <a:avLst/>
          </a:prstGeom>
        </p:spPr>
      </p:pic>
      <p:sp>
        <p:nvSpPr>
          <p:cNvPr id="16" name="Rectangle 15">
            <a:extLst>
              <a:ext uri="{FF2B5EF4-FFF2-40B4-BE49-F238E27FC236}">
                <a16:creationId xmlns:a16="http://schemas.microsoft.com/office/drawing/2014/main" id="{DA60F186-88A1-4FE2-8208-EA2414A5339B}"/>
              </a:ext>
            </a:extLst>
          </p:cNvPr>
          <p:cNvSpPr/>
          <p:nvPr/>
        </p:nvSpPr>
        <p:spPr>
          <a:xfrm>
            <a:off x="966786" y="6302661"/>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7" name="TextBox 16">
            <a:extLst>
              <a:ext uri="{FF2B5EF4-FFF2-40B4-BE49-F238E27FC236}">
                <a16:creationId xmlns:a16="http://schemas.microsoft.com/office/drawing/2014/main" id="{246F5A6E-E1F9-4368-96D0-5389AE9A2910}"/>
              </a:ext>
            </a:extLst>
          </p:cNvPr>
          <p:cNvSpPr txBox="1"/>
          <p:nvPr/>
        </p:nvSpPr>
        <p:spPr>
          <a:xfrm>
            <a:off x="1094873" y="6447040"/>
            <a:ext cx="5462337" cy="400110"/>
          </a:xfrm>
          <a:prstGeom prst="rect">
            <a:avLst/>
          </a:prstGeom>
          <a:noFill/>
        </p:spPr>
        <p:txBody>
          <a:bodyPr wrap="square" rtlCol="0">
            <a:spAutoFit/>
          </a:bodyPr>
          <a:lstStyle/>
          <a:p>
            <a:r>
              <a:rPr lang="en-IE" sz="2000" b="1" dirty="0">
                <a:solidFill>
                  <a:schemeClr val="bg1"/>
                </a:solidFill>
              </a:rPr>
              <a:t>SHUTTLEBUS TIMETABLE</a:t>
            </a:r>
          </a:p>
        </p:txBody>
      </p:sp>
      <p:sp>
        <p:nvSpPr>
          <p:cNvPr id="34" name="Rectangle: Rounded Corners 33">
            <a:extLst>
              <a:ext uri="{FF2B5EF4-FFF2-40B4-BE49-F238E27FC236}">
                <a16:creationId xmlns:a16="http://schemas.microsoft.com/office/drawing/2014/main" id="{D57FF83D-6186-42CF-B59C-1D8E32DB818A}"/>
              </a:ext>
            </a:extLst>
          </p:cNvPr>
          <p:cNvSpPr/>
          <p:nvPr/>
        </p:nvSpPr>
        <p:spPr>
          <a:xfrm>
            <a:off x="6037845" y="9835852"/>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Rectangle: Rounded Corners 34">
            <a:extLst>
              <a:ext uri="{FF2B5EF4-FFF2-40B4-BE49-F238E27FC236}">
                <a16:creationId xmlns:a16="http://schemas.microsoft.com/office/drawing/2014/main" id="{719B3977-7C8F-48E8-AE7E-4DFB13F40B4B}"/>
              </a:ext>
            </a:extLst>
          </p:cNvPr>
          <p:cNvSpPr/>
          <p:nvPr/>
        </p:nvSpPr>
        <p:spPr>
          <a:xfrm>
            <a:off x="6069178" y="4591591"/>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043051177"/>
      </p:ext>
    </p:extLst>
  </p:cSld>
  <p:clrMapOvr>
    <a:masterClrMapping/>
  </p:clrMapOvr>
  <p:transition spd="slow" advClick="0">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2616101"/>
          </a:xfrm>
          <a:prstGeom prst="rect">
            <a:avLst/>
          </a:prstGeom>
          <a:solidFill>
            <a:srgbClr val="000000">
              <a:alpha val="50196"/>
            </a:srgbClr>
          </a:solidFill>
          <a:ln w="19050">
            <a:noFill/>
          </a:ln>
        </p:spPr>
        <p:txBody>
          <a:bodyPr wrap="square" rtlCol="0">
            <a:spAutoFit/>
          </a:bodyPr>
          <a:lstStyle/>
          <a:p>
            <a:pPr algn="just"/>
            <a:r>
              <a:rPr lang="en-IE" sz="2000" b="1" dirty="0">
                <a:solidFill>
                  <a:schemeClr val="bg1"/>
                </a:solidFill>
                <a:cs typeface="Arial" panose="020B0604020202020204" pitchFamily="34" charset="0"/>
              </a:rPr>
              <a:t>SPIN</a:t>
            </a:r>
          </a:p>
          <a:p>
            <a:pPr algn="just"/>
            <a:endParaRPr lang="en-IE" sz="1600" dirty="0">
              <a:solidFill>
                <a:schemeClr val="bg1"/>
              </a:solidFill>
              <a:cs typeface="Arial" panose="020B0604020202020204" pitchFamily="34" charset="0"/>
            </a:endParaRPr>
          </a:p>
          <a:p>
            <a:pPr algn="just"/>
            <a:r>
              <a:rPr lang="en-IE" sz="1600" dirty="0">
                <a:solidFill>
                  <a:schemeClr val="bg1"/>
                </a:solidFill>
                <a:cs typeface="Arial" panose="020B0604020202020204" pitchFamily="34" charset="0"/>
              </a:rPr>
              <a:t>WIT Arena Spin classes will bring you on a high intensity cycling journey, ranging from hill climbs to sprints and everything in between. Indoor cycling classes are a great way to burn fat and increase your overall fitness. This class is high intensity cardiovascular in nature but can be adapted for all fitness levels. So whether you are a beginner or advanced cyclist we can cater for your needs.</a:t>
            </a:r>
          </a:p>
          <a:p>
            <a:pPr algn="just"/>
            <a:endParaRPr lang="en-IE" sz="1600" dirty="0">
              <a:solidFill>
                <a:schemeClr val="bg1"/>
              </a:solidFill>
              <a:cs typeface="Arial" panose="020B0604020202020204" pitchFamily="34" charset="0"/>
            </a:endParaRPr>
          </a:p>
        </p:txBody>
      </p:sp>
      <p:sp>
        <p:nvSpPr>
          <p:cNvPr id="21" name="Rectangle: Rounded Corners 20">
            <a:hlinkClick r:id="rId7" action="ppaction://hlinksldjump"/>
            <a:extLst>
              <a:ext uri="{FF2B5EF4-FFF2-40B4-BE49-F238E27FC236}">
                <a16:creationId xmlns:a16="http://schemas.microsoft.com/office/drawing/2014/main" id="{249A4190-BA0F-4D5C-8071-0D3DF65BFADD}"/>
              </a:ext>
            </a:extLst>
          </p:cNvPr>
          <p:cNvSpPr/>
          <p:nvPr/>
        </p:nvSpPr>
        <p:spPr>
          <a:xfrm>
            <a:off x="1325903" y="10370105"/>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7" action="ppaction://hlinksldjump"/>
            <a:extLst>
              <a:ext uri="{FF2B5EF4-FFF2-40B4-BE49-F238E27FC236}">
                <a16:creationId xmlns:a16="http://schemas.microsoft.com/office/drawing/2014/main" id="{EFB9FAD1-DC4E-4DF1-9166-CC97153D4A45}"/>
              </a:ext>
            </a:extLst>
          </p:cNvPr>
          <p:cNvSpPr txBox="1"/>
          <p:nvPr/>
        </p:nvSpPr>
        <p:spPr>
          <a:xfrm>
            <a:off x="1397056" y="10552906"/>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8" action="ppaction://hlinksldjump"/>
            <a:extLst>
              <a:ext uri="{FF2B5EF4-FFF2-40B4-BE49-F238E27FC236}">
                <a16:creationId xmlns:a16="http://schemas.microsoft.com/office/drawing/2014/main" id="{C944D3C0-660D-4577-A414-E4DE3B35366C}"/>
              </a:ext>
            </a:extLst>
          </p:cNvPr>
          <p:cNvSpPr/>
          <p:nvPr/>
        </p:nvSpPr>
        <p:spPr>
          <a:xfrm>
            <a:off x="4480810" y="10370105"/>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8" action="ppaction://hlinksldjump"/>
            <a:extLst>
              <a:ext uri="{FF2B5EF4-FFF2-40B4-BE49-F238E27FC236}">
                <a16:creationId xmlns:a16="http://schemas.microsoft.com/office/drawing/2014/main" id="{4174701D-D2A8-45E7-8909-191CCD3F403C}"/>
              </a:ext>
            </a:extLst>
          </p:cNvPr>
          <p:cNvSpPr txBox="1"/>
          <p:nvPr/>
        </p:nvSpPr>
        <p:spPr>
          <a:xfrm>
            <a:off x="4535400" y="10399018"/>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pic>
        <p:nvPicPr>
          <p:cNvPr id="6" name="Picture 5" descr="A screenshot of a cell phone&#10;&#10;Description automatically generated">
            <a:extLst>
              <a:ext uri="{FF2B5EF4-FFF2-40B4-BE49-F238E27FC236}">
                <a16:creationId xmlns:a16="http://schemas.microsoft.com/office/drawing/2014/main" id="{D3B5E943-D5AE-455B-89E0-895ED00281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392" y="4342652"/>
            <a:ext cx="5593143" cy="1930628"/>
          </a:xfrm>
          <a:prstGeom prst="rect">
            <a:avLst/>
          </a:prstGeom>
        </p:spPr>
      </p:pic>
      <p:pic>
        <p:nvPicPr>
          <p:cNvPr id="8" name="Picture 7" descr="A person standing in front of a crowd&#10;&#10;Description automatically generated">
            <a:extLst>
              <a:ext uri="{FF2B5EF4-FFF2-40B4-BE49-F238E27FC236}">
                <a16:creationId xmlns:a16="http://schemas.microsoft.com/office/drawing/2014/main" id="{1D2E6264-CD7E-4C09-A919-57F18E4782E7}"/>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2000" contrast="20000"/>
                    </a14:imgEffect>
                  </a14:imgLayer>
                </a14:imgProps>
              </a:ext>
              <a:ext uri="{28A0092B-C50C-407E-A947-70E740481C1C}">
                <a14:useLocalDpi xmlns:a14="http://schemas.microsoft.com/office/drawing/2010/main" val="0"/>
              </a:ext>
            </a:extLst>
          </a:blip>
          <a:srcRect l="601" r="10143"/>
          <a:stretch/>
        </p:blipFill>
        <p:spPr>
          <a:xfrm>
            <a:off x="1009392" y="6636364"/>
            <a:ext cx="5555739" cy="3096697"/>
          </a:xfrm>
          <a:prstGeom prst="rect">
            <a:avLst/>
          </a:prstGeom>
        </p:spPr>
      </p:pic>
      <p:sp>
        <p:nvSpPr>
          <p:cNvPr id="12" name="Rectangle 11">
            <a:extLst>
              <a:ext uri="{FF2B5EF4-FFF2-40B4-BE49-F238E27FC236}">
                <a16:creationId xmlns:a16="http://schemas.microsoft.com/office/drawing/2014/main" id="{89A0AE6D-394C-4E9B-9703-C98495A9487F}"/>
              </a:ext>
            </a:extLst>
          </p:cNvPr>
          <p:cNvSpPr/>
          <p:nvPr/>
        </p:nvSpPr>
        <p:spPr>
          <a:xfrm>
            <a:off x="900338" y="11342989"/>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12" action="ppaction://hlinksldjump"/>
            <a:extLst>
              <a:ext uri="{FF2B5EF4-FFF2-40B4-BE49-F238E27FC236}">
                <a16:creationId xmlns:a16="http://schemas.microsoft.com/office/drawing/2014/main" id="{B4EF0476-6D3C-45D3-AAC1-473DF78B3F8A}"/>
              </a:ext>
            </a:extLst>
          </p:cNvPr>
          <p:cNvSpPr txBox="1"/>
          <p:nvPr/>
        </p:nvSpPr>
        <p:spPr>
          <a:xfrm>
            <a:off x="1023637" y="11458842"/>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14" name="Rectangle 13">
            <a:extLst>
              <a:ext uri="{FF2B5EF4-FFF2-40B4-BE49-F238E27FC236}">
                <a16:creationId xmlns:a16="http://schemas.microsoft.com/office/drawing/2014/main" id="{6F45B1F7-EEB5-4D3D-BCA4-D170C7823600}"/>
              </a:ext>
            </a:extLst>
          </p:cNvPr>
          <p:cNvSpPr/>
          <p:nvPr/>
        </p:nvSpPr>
        <p:spPr>
          <a:xfrm>
            <a:off x="900338" y="11920518"/>
            <a:ext cx="5811254" cy="37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59792691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1130632"/>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1" name="Rectangle: Rounded Corners 20">
            <a:hlinkClick r:id="rId7" action="ppaction://hlinksldjump"/>
            <a:extLst>
              <a:ext uri="{FF2B5EF4-FFF2-40B4-BE49-F238E27FC236}">
                <a16:creationId xmlns:a16="http://schemas.microsoft.com/office/drawing/2014/main" id="{249A4190-BA0F-4D5C-8071-0D3DF65BFADD}"/>
              </a:ext>
            </a:extLst>
          </p:cNvPr>
          <p:cNvSpPr/>
          <p:nvPr/>
        </p:nvSpPr>
        <p:spPr>
          <a:xfrm>
            <a:off x="1232233"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3" name="TextBox 22">
            <a:hlinkClick r:id="rId7" action="ppaction://hlinksldjump"/>
            <a:extLst>
              <a:ext uri="{FF2B5EF4-FFF2-40B4-BE49-F238E27FC236}">
                <a16:creationId xmlns:a16="http://schemas.microsoft.com/office/drawing/2014/main" id="{EFB9FAD1-DC4E-4DF1-9166-CC97153D4A45}"/>
              </a:ext>
            </a:extLst>
          </p:cNvPr>
          <p:cNvSpPr txBox="1"/>
          <p:nvPr/>
        </p:nvSpPr>
        <p:spPr>
          <a:xfrm>
            <a:off x="1303386" y="5210769"/>
            <a:ext cx="1719617"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NOW</a:t>
            </a:r>
          </a:p>
        </p:txBody>
      </p:sp>
      <p:sp>
        <p:nvSpPr>
          <p:cNvPr id="24" name="Rectangle: Rounded Corners 23">
            <a:hlinkClick r:id="rId8" action="ppaction://hlinksldjump"/>
            <a:extLst>
              <a:ext uri="{FF2B5EF4-FFF2-40B4-BE49-F238E27FC236}">
                <a16:creationId xmlns:a16="http://schemas.microsoft.com/office/drawing/2014/main" id="{C944D3C0-660D-4577-A414-E4DE3B35366C}"/>
              </a:ext>
            </a:extLst>
          </p:cNvPr>
          <p:cNvSpPr/>
          <p:nvPr/>
        </p:nvSpPr>
        <p:spPr>
          <a:xfrm>
            <a:off x="4387140" y="5027968"/>
            <a:ext cx="182879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5" name="TextBox 24">
            <a:hlinkClick r:id="rId8" action="ppaction://hlinksldjump"/>
            <a:extLst>
              <a:ext uri="{FF2B5EF4-FFF2-40B4-BE49-F238E27FC236}">
                <a16:creationId xmlns:a16="http://schemas.microsoft.com/office/drawing/2014/main" id="{4174701D-D2A8-45E7-8909-191CCD3F403C}"/>
              </a:ext>
            </a:extLst>
          </p:cNvPr>
          <p:cNvSpPr txBox="1"/>
          <p:nvPr/>
        </p:nvSpPr>
        <p:spPr>
          <a:xfrm>
            <a:off x="4441730" y="5056881"/>
            <a:ext cx="1719617" cy="707886"/>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MORE CLASSES</a:t>
            </a:r>
          </a:p>
        </p:txBody>
      </p:sp>
      <p:sp>
        <p:nvSpPr>
          <p:cNvPr id="3" name="Rectangle 2">
            <a:extLst>
              <a:ext uri="{FF2B5EF4-FFF2-40B4-BE49-F238E27FC236}">
                <a16:creationId xmlns:a16="http://schemas.microsoft.com/office/drawing/2014/main" id="{8D7FF01A-0AC3-4DA6-A94E-0870E88090FF}"/>
              </a:ext>
            </a:extLst>
          </p:cNvPr>
          <p:cNvSpPr/>
          <p:nvPr/>
        </p:nvSpPr>
        <p:spPr>
          <a:xfrm>
            <a:off x="923493" y="6231937"/>
            <a:ext cx="5811254" cy="841019"/>
          </a:xfrm>
          <a:prstGeom prst="rect">
            <a:avLst/>
          </a:prstGeom>
          <a:solidFill>
            <a:srgbClr val="D60035"/>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TextBox 12">
            <a:hlinkClick r:id="rId7" action="ppaction://hlinksldjump"/>
            <a:extLst>
              <a:ext uri="{FF2B5EF4-FFF2-40B4-BE49-F238E27FC236}">
                <a16:creationId xmlns:a16="http://schemas.microsoft.com/office/drawing/2014/main" id="{59CBF928-7CFD-48C9-BF61-D54577D3788D}"/>
              </a:ext>
            </a:extLst>
          </p:cNvPr>
          <p:cNvSpPr txBox="1"/>
          <p:nvPr/>
        </p:nvSpPr>
        <p:spPr>
          <a:xfrm>
            <a:off x="1046792" y="6347790"/>
            <a:ext cx="4868289" cy="400110"/>
          </a:xfrm>
          <a:prstGeom prst="rect">
            <a:avLst/>
          </a:prstGeom>
          <a:noFill/>
        </p:spPr>
        <p:txBody>
          <a:bodyPr wrap="square" rtlCol="0">
            <a:spAutoFit/>
          </a:bodyPr>
          <a:lstStyle/>
          <a:p>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CUSTOMER REVIEWS</a:t>
            </a:r>
          </a:p>
        </p:txBody>
      </p:sp>
      <p:sp>
        <p:nvSpPr>
          <p:cNvPr id="4" name="Rectangle 3">
            <a:extLst>
              <a:ext uri="{FF2B5EF4-FFF2-40B4-BE49-F238E27FC236}">
                <a16:creationId xmlns:a16="http://schemas.microsoft.com/office/drawing/2014/main" id="{11C12C0D-39A8-44C3-8D3A-E44E29EA66C3}"/>
              </a:ext>
            </a:extLst>
          </p:cNvPr>
          <p:cNvSpPr/>
          <p:nvPr/>
        </p:nvSpPr>
        <p:spPr>
          <a:xfrm>
            <a:off x="923493" y="6847489"/>
            <a:ext cx="5811254" cy="4550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8" name="Picture 7" descr="A person smiling for the camera&#10;&#10;Description automatically generated">
            <a:extLst>
              <a:ext uri="{FF2B5EF4-FFF2-40B4-BE49-F238E27FC236}">
                <a16:creationId xmlns:a16="http://schemas.microsoft.com/office/drawing/2014/main" id="{B4C3EF88-1882-4A2B-80D5-55F1CEBBDB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129" y="7025526"/>
            <a:ext cx="601534" cy="60153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drawing, kite&#10;&#10;Description automatically generated">
            <a:extLst>
              <a:ext uri="{FF2B5EF4-FFF2-40B4-BE49-F238E27FC236}">
                <a16:creationId xmlns:a16="http://schemas.microsoft.com/office/drawing/2014/main" id="{BAB2F7D0-B592-4F16-8C84-76640CB42521}"/>
              </a:ext>
            </a:extLst>
          </p:cNvPr>
          <p:cNvPicPr>
            <a:picLocks noChangeAspect="1"/>
          </p:cNvPicPr>
          <p:nvPr/>
        </p:nvPicPr>
        <p:blipFill rotWithShape="1">
          <a:blip r:embed="rId10">
            <a:extLst>
              <a:ext uri="{28A0092B-C50C-407E-A947-70E740481C1C}">
                <a14:useLocalDpi xmlns:a14="http://schemas.microsoft.com/office/drawing/2010/main" val="0"/>
              </a:ext>
            </a:extLst>
          </a:blip>
          <a:srcRect r="39781"/>
          <a:stretch/>
        </p:blipFill>
        <p:spPr>
          <a:xfrm>
            <a:off x="2023805" y="7299485"/>
            <a:ext cx="750165" cy="231720"/>
          </a:xfrm>
          <a:prstGeom prst="rect">
            <a:avLst/>
          </a:prstGeom>
        </p:spPr>
      </p:pic>
      <p:pic>
        <p:nvPicPr>
          <p:cNvPr id="19" name="Picture 18" descr="A picture containing drawing, kite&#10;&#10;Description automatically generated">
            <a:extLst>
              <a:ext uri="{FF2B5EF4-FFF2-40B4-BE49-F238E27FC236}">
                <a16:creationId xmlns:a16="http://schemas.microsoft.com/office/drawing/2014/main" id="{68279822-7011-4755-B4EB-CD586742A1CE}"/>
              </a:ext>
            </a:extLst>
          </p:cNvPr>
          <p:cNvPicPr>
            <a:picLocks noChangeAspect="1"/>
          </p:cNvPicPr>
          <p:nvPr/>
        </p:nvPicPr>
        <p:blipFill rotWithShape="1">
          <a:blip r:embed="rId10">
            <a:extLst>
              <a:ext uri="{28A0092B-C50C-407E-A947-70E740481C1C}">
                <a14:useLocalDpi xmlns:a14="http://schemas.microsoft.com/office/drawing/2010/main" val="0"/>
              </a:ext>
            </a:extLst>
          </a:blip>
          <a:srcRect l="19390" t="3295" r="40434" b="-3295"/>
          <a:stretch/>
        </p:blipFill>
        <p:spPr>
          <a:xfrm>
            <a:off x="2761870" y="7307032"/>
            <a:ext cx="500483" cy="231720"/>
          </a:xfrm>
          <a:prstGeom prst="rect">
            <a:avLst/>
          </a:prstGeom>
        </p:spPr>
      </p:pic>
      <p:sp>
        <p:nvSpPr>
          <p:cNvPr id="14" name="TextBox 13">
            <a:extLst>
              <a:ext uri="{FF2B5EF4-FFF2-40B4-BE49-F238E27FC236}">
                <a16:creationId xmlns:a16="http://schemas.microsoft.com/office/drawing/2014/main" id="{8AC99009-E787-4713-B1C4-F25C55C681E2}"/>
              </a:ext>
            </a:extLst>
          </p:cNvPr>
          <p:cNvSpPr txBox="1"/>
          <p:nvPr/>
        </p:nvSpPr>
        <p:spPr>
          <a:xfrm>
            <a:off x="1918580" y="7034957"/>
            <a:ext cx="2468560"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Darren, Arena Member since 2015</a:t>
            </a:r>
          </a:p>
        </p:txBody>
      </p:sp>
      <p:sp>
        <p:nvSpPr>
          <p:cNvPr id="15" name="TextBox 14">
            <a:extLst>
              <a:ext uri="{FF2B5EF4-FFF2-40B4-BE49-F238E27FC236}">
                <a16:creationId xmlns:a16="http://schemas.microsoft.com/office/drawing/2014/main" id="{4F206680-B370-4DB7-9298-FBBDB6458E1F}"/>
              </a:ext>
            </a:extLst>
          </p:cNvPr>
          <p:cNvSpPr txBox="1"/>
          <p:nvPr/>
        </p:nvSpPr>
        <p:spPr>
          <a:xfrm>
            <a:off x="1046792" y="7747005"/>
            <a:ext cx="5558545" cy="461665"/>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Great class. Can be adapted for all fitness types. Nice adrenaline rush in the morning to get me psyched for the day.</a:t>
            </a:r>
          </a:p>
        </p:txBody>
      </p:sp>
      <p:sp>
        <p:nvSpPr>
          <p:cNvPr id="16" name="Rectangle 15">
            <a:extLst>
              <a:ext uri="{FF2B5EF4-FFF2-40B4-BE49-F238E27FC236}">
                <a16:creationId xmlns:a16="http://schemas.microsoft.com/office/drawing/2014/main" id="{B645779F-EC0B-4889-82E6-F8ED5CAA6C0B}"/>
              </a:ext>
            </a:extLst>
          </p:cNvPr>
          <p:cNvSpPr/>
          <p:nvPr/>
        </p:nvSpPr>
        <p:spPr>
          <a:xfrm>
            <a:off x="923493" y="6847489"/>
            <a:ext cx="5811254" cy="1674105"/>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Connector 17">
            <a:extLst>
              <a:ext uri="{FF2B5EF4-FFF2-40B4-BE49-F238E27FC236}">
                <a16:creationId xmlns:a16="http://schemas.microsoft.com/office/drawing/2014/main" id="{714DCFEC-854E-4D90-AB24-6175AD3E787A}"/>
              </a:ext>
            </a:extLst>
          </p:cNvPr>
          <p:cNvCxnSpPr/>
          <p:nvPr/>
        </p:nvCxnSpPr>
        <p:spPr>
          <a:xfrm>
            <a:off x="1232233" y="7697905"/>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descr="A close up of a logo&#10;&#10;Description automatically generated">
            <a:extLst>
              <a:ext uri="{FF2B5EF4-FFF2-40B4-BE49-F238E27FC236}">
                <a16:creationId xmlns:a16="http://schemas.microsoft.com/office/drawing/2014/main" id="{81F54E20-5A0E-4842-BE2A-2C2B89F01971}"/>
              </a:ext>
            </a:extLst>
          </p:cNvPr>
          <p:cNvPicPr>
            <a:picLocks noChangeAspect="1"/>
          </p:cNvPicPr>
          <p:nvPr/>
        </p:nvPicPr>
        <p:blipFill rotWithShape="1">
          <a:blip r:embed="rId11">
            <a:extLst>
              <a:ext uri="{28A0092B-C50C-407E-A947-70E740481C1C}">
                <a14:useLocalDpi xmlns:a14="http://schemas.microsoft.com/office/drawing/2010/main" val="0"/>
              </a:ext>
            </a:extLst>
          </a:blip>
          <a:srcRect l="9206" t="5628" r="55011" b="58732"/>
          <a:stretch/>
        </p:blipFill>
        <p:spPr>
          <a:xfrm>
            <a:off x="5390747" y="8161281"/>
            <a:ext cx="276275" cy="275174"/>
          </a:xfrm>
          <a:prstGeom prst="rect">
            <a:avLst/>
          </a:prstGeom>
        </p:spPr>
      </p:pic>
      <p:pic>
        <p:nvPicPr>
          <p:cNvPr id="27" name="Picture 26" descr="A close up of a logo&#10;&#10;Description automatically generated">
            <a:extLst>
              <a:ext uri="{FF2B5EF4-FFF2-40B4-BE49-F238E27FC236}">
                <a16:creationId xmlns:a16="http://schemas.microsoft.com/office/drawing/2014/main" id="{1718A9E1-4DBA-4FEF-A44E-DE8C38D25A26}"/>
              </a:ext>
            </a:extLst>
          </p:cNvPr>
          <p:cNvPicPr>
            <a:picLocks noChangeAspect="1"/>
          </p:cNvPicPr>
          <p:nvPr/>
        </p:nvPicPr>
        <p:blipFill rotWithShape="1">
          <a:blip r:embed="rId11">
            <a:extLst>
              <a:ext uri="{28A0092B-C50C-407E-A947-70E740481C1C}">
                <a14:useLocalDpi xmlns:a14="http://schemas.microsoft.com/office/drawing/2010/main" val="0"/>
              </a:ext>
            </a:extLst>
          </a:blip>
          <a:srcRect l="53526" t="5840" r="10691" b="58520"/>
          <a:stretch/>
        </p:blipFill>
        <p:spPr>
          <a:xfrm>
            <a:off x="6044616" y="8161281"/>
            <a:ext cx="276275" cy="275174"/>
          </a:xfrm>
          <a:prstGeom prst="rect">
            <a:avLst/>
          </a:prstGeom>
        </p:spPr>
      </p:pic>
      <p:sp>
        <p:nvSpPr>
          <p:cNvPr id="26" name="TextBox 25">
            <a:extLst>
              <a:ext uri="{FF2B5EF4-FFF2-40B4-BE49-F238E27FC236}">
                <a16:creationId xmlns:a16="http://schemas.microsoft.com/office/drawing/2014/main" id="{C8C34ED1-A820-497E-ACA4-6A5C24A34B36}"/>
              </a:ext>
            </a:extLst>
          </p:cNvPr>
          <p:cNvSpPr txBox="1"/>
          <p:nvPr/>
        </p:nvSpPr>
        <p:spPr>
          <a:xfrm>
            <a:off x="5612448" y="8174710"/>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3</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CE6C162-C2E0-4160-9B85-AB6F8F33FC4B}"/>
              </a:ext>
            </a:extLst>
          </p:cNvPr>
          <p:cNvSpPr txBox="1"/>
          <p:nvPr/>
        </p:nvSpPr>
        <p:spPr>
          <a:xfrm>
            <a:off x="6266317" y="8175395"/>
            <a:ext cx="276275" cy="230832"/>
          </a:xfrm>
          <a:prstGeom prst="rect">
            <a:avLst/>
          </a:prstGeom>
          <a:noFill/>
        </p:spPr>
        <p:txBody>
          <a:bodyPr wrap="square" rtlCol="0">
            <a:spAutoFit/>
          </a:bodyPr>
          <a:lstStyle/>
          <a:p>
            <a:r>
              <a:rPr lang="en-IE" sz="900" b="1" dirty="0">
                <a:solidFill>
                  <a:schemeClr val="bg1">
                    <a:lumMod val="65000"/>
                  </a:schemeClr>
                </a:solidFill>
                <a:latin typeface="Arial" panose="020B0604020202020204" pitchFamily="34" charset="0"/>
                <a:cs typeface="Arial" panose="020B0604020202020204" pitchFamily="34" charset="0"/>
              </a:rPr>
              <a:t>0</a:t>
            </a:r>
          </a:p>
        </p:txBody>
      </p:sp>
      <p:pic>
        <p:nvPicPr>
          <p:cNvPr id="30" name="Picture 29" descr="A picture containing arch, building, mirror&#10;&#10;Description automatically generated">
            <a:extLst>
              <a:ext uri="{FF2B5EF4-FFF2-40B4-BE49-F238E27FC236}">
                <a16:creationId xmlns:a16="http://schemas.microsoft.com/office/drawing/2014/main" id="{4D373F05-BF07-49D1-B1E7-3DB6DD33FE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5152" y="8630499"/>
            <a:ext cx="709390" cy="687223"/>
          </a:xfrm>
          <a:prstGeom prst="rect">
            <a:avLst/>
          </a:prstGeom>
        </p:spPr>
      </p:pic>
      <p:sp>
        <p:nvSpPr>
          <p:cNvPr id="32" name="TextBox 31">
            <a:extLst>
              <a:ext uri="{FF2B5EF4-FFF2-40B4-BE49-F238E27FC236}">
                <a16:creationId xmlns:a16="http://schemas.microsoft.com/office/drawing/2014/main" id="{E74DB64F-4829-476A-9E81-7C9D5F63864D}"/>
              </a:ext>
            </a:extLst>
          </p:cNvPr>
          <p:cNvSpPr txBox="1"/>
          <p:nvPr/>
        </p:nvSpPr>
        <p:spPr>
          <a:xfrm>
            <a:off x="1918580" y="8645300"/>
            <a:ext cx="2268784" cy="253916"/>
          </a:xfrm>
          <a:prstGeom prst="rect">
            <a:avLst/>
          </a:prstGeom>
          <a:noFill/>
        </p:spPr>
        <p:txBody>
          <a:bodyPr wrap="square" rtlCol="0">
            <a:spAutoFit/>
          </a:bodyPr>
          <a:lstStyle/>
          <a:p>
            <a:r>
              <a:rPr lang="en-IE" sz="1050" dirty="0">
                <a:solidFill>
                  <a:schemeClr val="bg1">
                    <a:lumMod val="50000"/>
                  </a:schemeClr>
                </a:solidFill>
                <a:latin typeface="Arial" panose="020B0604020202020204" pitchFamily="34" charset="0"/>
                <a:cs typeface="Arial" panose="020B0604020202020204" pitchFamily="34" charset="0"/>
              </a:rPr>
              <a:t>Sarah, Arena Member since 2020</a:t>
            </a:r>
          </a:p>
        </p:txBody>
      </p:sp>
      <p:pic>
        <p:nvPicPr>
          <p:cNvPr id="33" name="Picture 32" descr="A picture containing drawing, kite&#10;&#10;Description automatically generated">
            <a:extLst>
              <a:ext uri="{FF2B5EF4-FFF2-40B4-BE49-F238E27FC236}">
                <a16:creationId xmlns:a16="http://schemas.microsoft.com/office/drawing/2014/main" id="{EACD3D52-8748-41AD-B382-1CA627F3144D}"/>
              </a:ext>
            </a:extLst>
          </p:cNvPr>
          <p:cNvPicPr>
            <a:picLocks noChangeAspect="1"/>
          </p:cNvPicPr>
          <p:nvPr/>
        </p:nvPicPr>
        <p:blipFill rotWithShape="1">
          <a:blip r:embed="rId10">
            <a:extLst>
              <a:ext uri="{28A0092B-C50C-407E-A947-70E740481C1C}">
                <a14:useLocalDpi xmlns:a14="http://schemas.microsoft.com/office/drawing/2010/main" val="0"/>
              </a:ext>
            </a:extLst>
          </a:blip>
          <a:srcRect r="39781"/>
          <a:stretch/>
        </p:blipFill>
        <p:spPr>
          <a:xfrm>
            <a:off x="2021941" y="8899216"/>
            <a:ext cx="750165" cy="231720"/>
          </a:xfrm>
          <a:prstGeom prst="rect">
            <a:avLst/>
          </a:prstGeom>
        </p:spPr>
      </p:pic>
      <p:pic>
        <p:nvPicPr>
          <p:cNvPr id="35" name="Picture 34" descr="A picture containing drawing, kite&#10;&#10;Description automatically generated">
            <a:extLst>
              <a:ext uri="{FF2B5EF4-FFF2-40B4-BE49-F238E27FC236}">
                <a16:creationId xmlns:a16="http://schemas.microsoft.com/office/drawing/2014/main" id="{5E370EFF-4BD4-4CCF-9D89-3802C0888ECA}"/>
              </a:ext>
            </a:extLst>
          </p:cNvPr>
          <p:cNvPicPr>
            <a:picLocks noChangeAspect="1"/>
          </p:cNvPicPr>
          <p:nvPr/>
        </p:nvPicPr>
        <p:blipFill rotWithShape="1">
          <a:blip r:embed="rId10">
            <a:extLst>
              <a:ext uri="{28A0092B-C50C-407E-A947-70E740481C1C}">
                <a14:useLocalDpi xmlns:a14="http://schemas.microsoft.com/office/drawing/2010/main" val="0"/>
              </a:ext>
            </a:extLst>
          </a:blip>
          <a:srcRect l="19519" t="8925" r="40252" b="-715"/>
          <a:stretch/>
        </p:blipFill>
        <p:spPr>
          <a:xfrm>
            <a:off x="2772106" y="8917088"/>
            <a:ext cx="501138" cy="212691"/>
          </a:xfrm>
          <a:prstGeom prst="rect">
            <a:avLst/>
          </a:prstGeom>
        </p:spPr>
      </p:pic>
      <p:cxnSp>
        <p:nvCxnSpPr>
          <p:cNvPr id="36" name="Straight Connector 35">
            <a:extLst>
              <a:ext uri="{FF2B5EF4-FFF2-40B4-BE49-F238E27FC236}">
                <a16:creationId xmlns:a16="http://schemas.microsoft.com/office/drawing/2014/main" id="{4382F635-8D95-4258-9408-7372C4206FA4}"/>
              </a:ext>
            </a:extLst>
          </p:cNvPr>
          <p:cNvCxnSpPr/>
          <p:nvPr/>
        </p:nvCxnSpPr>
        <p:spPr>
          <a:xfrm>
            <a:off x="1232233" y="9361508"/>
            <a:ext cx="51324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B204C15-0F65-4AA5-9F3C-56B0AFC6FBB7}"/>
              </a:ext>
            </a:extLst>
          </p:cNvPr>
          <p:cNvSpPr txBox="1"/>
          <p:nvPr/>
        </p:nvSpPr>
        <p:spPr>
          <a:xfrm>
            <a:off x="1019196" y="9430084"/>
            <a:ext cx="5558545" cy="646331"/>
          </a:xfrm>
          <a:prstGeom prst="rect">
            <a:avLst/>
          </a:prstGeom>
          <a:noFill/>
        </p:spPr>
        <p:txBody>
          <a:bodyPr wrap="square" rtlCol="0">
            <a:spAutoFit/>
          </a:bodyPr>
          <a:lstStyle/>
          <a:p>
            <a:pPr algn="just"/>
            <a:r>
              <a:rPr lang="en-IE" sz="1200" dirty="0">
                <a:latin typeface="Arial" panose="020B0604020202020204" pitchFamily="34" charset="0"/>
                <a:cs typeface="Arial" panose="020B0604020202020204" pitchFamily="34" charset="0"/>
              </a:rPr>
              <a:t>This class has helped me so much on my weight loss journey. So much more productive than going to the gym and having no idea how to use the machines. Been going a month and already thrilled with the results!</a:t>
            </a:r>
          </a:p>
        </p:txBody>
      </p:sp>
      <p:pic>
        <p:nvPicPr>
          <p:cNvPr id="42" name="Picture 41" descr="A close up of a logo&#10;&#10;Description automatically generated">
            <a:extLst>
              <a:ext uri="{FF2B5EF4-FFF2-40B4-BE49-F238E27FC236}">
                <a16:creationId xmlns:a16="http://schemas.microsoft.com/office/drawing/2014/main" id="{0BEBA881-CCA4-4FEB-B307-3A50A74CA47B}"/>
              </a:ext>
            </a:extLst>
          </p:cNvPr>
          <p:cNvPicPr>
            <a:picLocks noChangeAspect="1"/>
          </p:cNvPicPr>
          <p:nvPr/>
        </p:nvPicPr>
        <p:blipFill rotWithShape="1">
          <a:blip r:embed="rId11">
            <a:extLst>
              <a:ext uri="{28A0092B-C50C-407E-A947-70E740481C1C}">
                <a14:useLocalDpi xmlns:a14="http://schemas.microsoft.com/office/drawing/2010/main" val="0"/>
              </a:ext>
            </a:extLst>
          </a:blip>
          <a:srcRect l="9206" t="5628" r="55011" b="58732"/>
          <a:stretch/>
        </p:blipFill>
        <p:spPr>
          <a:xfrm>
            <a:off x="5307184" y="9957407"/>
            <a:ext cx="276275" cy="275174"/>
          </a:xfrm>
          <a:prstGeom prst="rect">
            <a:avLst/>
          </a:prstGeom>
        </p:spPr>
      </p:pic>
      <p:pic>
        <p:nvPicPr>
          <p:cNvPr id="43" name="Picture 42" descr="A close up of a logo&#10;&#10;Description automatically generated">
            <a:extLst>
              <a:ext uri="{FF2B5EF4-FFF2-40B4-BE49-F238E27FC236}">
                <a16:creationId xmlns:a16="http://schemas.microsoft.com/office/drawing/2014/main" id="{ABA4BECC-DD04-4B54-9BB5-8C00E55D6422}"/>
              </a:ext>
            </a:extLst>
          </p:cNvPr>
          <p:cNvPicPr>
            <a:picLocks noChangeAspect="1"/>
          </p:cNvPicPr>
          <p:nvPr/>
        </p:nvPicPr>
        <p:blipFill rotWithShape="1">
          <a:blip r:embed="rId11">
            <a:extLst>
              <a:ext uri="{28A0092B-C50C-407E-A947-70E740481C1C}">
                <a14:useLocalDpi xmlns:a14="http://schemas.microsoft.com/office/drawing/2010/main" val="0"/>
              </a:ext>
            </a:extLst>
          </a:blip>
          <a:srcRect l="53526" t="5840" r="10691" b="58520"/>
          <a:stretch/>
        </p:blipFill>
        <p:spPr>
          <a:xfrm>
            <a:off x="5961053" y="9957407"/>
            <a:ext cx="276275" cy="275174"/>
          </a:xfrm>
          <a:prstGeom prst="rect">
            <a:avLst/>
          </a:prstGeom>
        </p:spPr>
      </p:pic>
      <p:sp>
        <p:nvSpPr>
          <p:cNvPr id="44" name="TextBox 43">
            <a:extLst>
              <a:ext uri="{FF2B5EF4-FFF2-40B4-BE49-F238E27FC236}">
                <a16:creationId xmlns:a16="http://schemas.microsoft.com/office/drawing/2014/main" id="{F930066E-BE65-4229-8143-544828829F4E}"/>
              </a:ext>
            </a:extLst>
          </p:cNvPr>
          <p:cNvSpPr txBox="1"/>
          <p:nvPr/>
        </p:nvSpPr>
        <p:spPr>
          <a:xfrm>
            <a:off x="5528885" y="9970836"/>
            <a:ext cx="276275" cy="230832"/>
          </a:xfrm>
          <a:prstGeom prst="rect">
            <a:avLst/>
          </a:prstGeom>
          <a:noFill/>
        </p:spPr>
        <p:txBody>
          <a:bodyPr wrap="square" rtlCol="0">
            <a:spAutoFit/>
          </a:bodyPr>
          <a:lstStyle/>
          <a:p>
            <a:r>
              <a:rPr lang="en-IE" sz="900" b="1" dirty="0">
                <a:solidFill>
                  <a:schemeClr val="bg1">
                    <a:lumMod val="65000"/>
                  </a:schemeClr>
                </a:solidFill>
                <a:latin typeface="Arial" panose="020B0604020202020204" pitchFamily="34" charset="0"/>
                <a:cs typeface="Arial" panose="020B0604020202020204" pitchFamily="34" charset="0"/>
              </a:rPr>
              <a:t>3</a:t>
            </a:r>
          </a:p>
        </p:txBody>
      </p:sp>
      <p:sp>
        <p:nvSpPr>
          <p:cNvPr id="45" name="TextBox 44">
            <a:extLst>
              <a:ext uri="{FF2B5EF4-FFF2-40B4-BE49-F238E27FC236}">
                <a16:creationId xmlns:a16="http://schemas.microsoft.com/office/drawing/2014/main" id="{4E43DE4F-D999-4CC7-9595-FDC8054A7A8C}"/>
              </a:ext>
            </a:extLst>
          </p:cNvPr>
          <p:cNvSpPr txBox="1"/>
          <p:nvPr/>
        </p:nvSpPr>
        <p:spPr>
          <a:xfrm>
            <a:off x="6182754" y="9971521"/>
            <a:ext cx="276275" cy="246221"/>
          </a:xfrm>
          <a:prstGeom prst="rect">
            <a:avLst/>
          </a:prstGeom>
          <a:noFill/>
        </p:spPr>
        <p:txBody>
          <a:bodyPr wrap="square" rtlCol="0">
            <a:spAutoFit/>
          </a:bodyPr>
          <a:lstStyle/>
          <a:p>
            <a:r>
              <a:rPr lang="en-IE" sz="1000" b="1" dirty="0">
                <a:solidFill>
                  <a:schemeClr val="bg1">
                    <a:lumMod val="65000"/>
                  </a:schemeClr>
                </a:solidFill>
                <a:latin typeface="Arial" panose="020B0604020202020204" pitchFamily="34" charset="0"/>
                <a:cs typeface="Arial" panose="020B0604020202020204" pitchFamily="34" charset="0"/>
              </a:rPr>
              <a:t>0</a:t>
            </a:r>
            <a:endParaRPr lang="en-IE" sz="900" b="1" dirty="0">
              <a:solidFill>
                <a:schemeClr val="bg1">
                  <a:lumMod val="65000"/>
                </a:schemeClr>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7B04840E-13A0-4A28-939D-CAD4B24B3EB8}"/>
              </a:ext>
            </a:extLst>
          </p:cNvPr>
          <p:cNvSpPr/>
          <p:nvPr/>
        </p:nvSpPr>
        <p:spPr>
          <a:xfrm>
            <a:off x="923493" y="8532251"/>
            <a:ext cx="5811254" cy="1783137"/>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Rectangle 46">
            <a:extLst>
              <a:ext uri="{FF2B5EF4-FFF2-40B4-BE49-F238E27FC236}">
                <a16:creationId xmlns:a16="http://schemas.microsoft.com/office/drawing/2014/main" id="{A1D9DA40-4336-4B06-82B3-22EC141858F2}"/>
              </a:ext>
            </a:extLst>
          </p:cNvPr>
          <p:cNvSpPr/>
          <p:nvPr/>
        </p:nvSpPr>
        <p:spPr>
          <a:xfrm>
            <a:off x="923493" y="10326046"/>
            <a:ext cx="5811254" cy="1121528"/>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hlinkClick r:id="rId13" action="ppaction://hlinksldjump"/>
            <a:extLst>
              <a:ext uri="{FF2B5EF4-FFF2-40B4-BE49-F238E27FC236}">
                <a16:creationId xmlns:a16="http://schemas.microsoft.com/office/drawing/2014/main" id="{5A9DC40F-7478-4E9E-ACA2-9B06BE49BC4E}"/>
              </a:ext>
            </a:extLst>
          </p:cNvPr>
          <p:cNvSpPr/>
          <p:nvPr/>
        </p:nvSpPr>
        <p:spPr>
          <a:xfrm>
            <a:off x="935095" y="10360876"/>
            <a:ext cx="5778386" cy="1051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8" name="TextBox 47">
            <a:hlinkClick r:id="rId13" action="ppaction://hlinksldjump"/>
            <a:extLst>
              <a:ext uri="{FF2B5EF4-FFF2-40B4-BE49-F238E27FC236}">
                <a16:creationId xmlns:a16="http://schemas.microsoft.com/office/drawing/2014/main" id="{6716AB2F-3D85-438A-A9BA-4DE5C23B2C1A}"/>
              </a:ext>
            </a:extLst>
          </p:cNvPr>
          <p:cNvSpPr txBox="1"/>
          <p:nvPr/>
        </p:nvSpPr>
        <p:spPr>
          <a:xfrm>
            <a:off x="2033382" y="10717273"/>
            <a:ext cx="3530171" cy="338554"/>
          </a:xfrm>
          <a:prstGeom prst="rect">
            <a:avLst/>
          </a:prstGeom>
          <a:noFill/>
        </p:spPr>
        <p:txBody>
          <a:bodyPr wrap="square" rtlCol="0">
            <a:spAutoFit/>
          </a:bodyPr>
          <a:lstStyle/>
          <a:p>
            <a:pPr algn="ctr"/>
            <a:r>
              <a:rPr lang="en-IE" sz="1600" dirty="0">
                <a:solidFill>
                  <a:schemeClr val="bg1">
                    <a:lumMod val="50000"/>
                  </a:schemeClr>
                </a:solidFill>
                <a:latin typeface="Arial Nova" panose="020B0504020202020204" pitchFamily="34" charset="0"/>
                <a:cs typeface="Arial" panose="020B0604020202020204" pitchFamily="34" charset="0"/>
              </a:rPr>
              <a:t>Leave your own review</a:t>
            </a:r>
          </a:p>
        </p:txBody>
      </p:sp>
      <p:pic>
        <p:nvPicPr>
          <p:cNvPr id="6" name="Picture 5" descr="A person posing for a picture&#10;&#10;Description automatically generated">
            <a:extLst>
              <a:ext uri="{FF2B5EF4-FFF2-40B4-BE49-F238E27FC236}">
                <a16:creationId xmlns:a16="http://schemas.microsoft.com/office/drawing/2014/main" id="{C5C96FC0-2BA2-4508-8F1C-14EB4D8DE846}"/>
              </a:ext>
            </a:extLst>
          </p:cNvPr>
          <p:cNvPicPr>
            <a:picLocks noChangeAspect="1"/>
          </p:cNvPicPr>
          <p:nvPr/>
        </p:nvPicPr>
        <p:blipFill rotWithShape="1">
          <a:blip r:embed="rId14">
            <a:extLst>
              <a:ext uri="{28A0092B-C50C-407E-A947-70E740481C1C}">
                <a14:useLocalDpi xmlns:a14="http://schemas.microsoft.com/office/drawing/2010/main" val="0"/>
              </a:ext>
            </a:extLst>
          </a:blip>
          <a:srcRect l="28164" t="7160" r="34468" b="57005"/>
          <a:stretch/>
        </p:blipFill>
        <p:spPr>
          <a:xfrm>
            <a:off x="1152155" y="7009504"/>
            <a:ext cx="665481" cy="6381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9" name="Picture 38" descr="A person standing in front of a crowd&#10;&#10;Description automatically generated">
            <a:extLst>
              <a:ext uri="{FF2B5EF4-FFF2-40B4-BE49-F238E27FC236}">
                <a16:creationId xmlns:a16="http://schemas.microsoft.com/office/drawing/2014/main" id="{A7A6759A-FC60-41C4-A7F4-BB2F77367E31}"/>
              </a:ext>
            </a:extLst>
          </p:cNvPr>
          <p:cNvPicPr>
            <a:picLocks noChangeAspect="1"/>
          </p:cNvPicPr>
          <p:nvPr/>
        </p:nvPicPr>
        <p:blipFill rotWithShape="1">
          <a:blip r:embed="rId15">
            <a:extLst>
              <a:ext uri="{BEBA8EAE-BF5A-486C-A8C5-ECC9F3942E4B}">
                <a14:imgProps xmlns:a14="http://schemas.microsoft.com/office/drawing/2010/main">
                  <a14:imgLayer r:embed="rId16">
                    <a14:imgEffect>
                      <a14:brightnessContrast bright="12000" contrast="20000"/>
                    </a14:imgEffect>
                  </a14:imgLayer>
                </a14:imgProps>
              </a:ext>
              <a:ext uri="{28A0092B-C50C-407E-A947-70E740481C1C}">
                <a14:useLocalDpi xmlns:a14="http://schemas.microsoft.com/office/drawing/2010/main" val="0"/>
              </a:ext>
            </a:extLst>
          </a:blip>
          <a:srcRect l="601" t="9796" r="10143"/>
          <a:stretch/>
        </p:blipFill>
        <p:spPr>
          <a:xfrm>
            <a:off x="1046418" y="1680534"/>
            <a:ext cx="5555739" cy="2793330"/>
          </a:xfrm>
          <a:prstGeom prst="rect">
            <a:avLst/>
          </a:prstGeom>
        </p:spPr>
      </p:pic>
      <p:pic>
        <p:nvPicPr>
          <p:cNvPr id="7" name="Picture 6" descr="A person standing in front of a window&#10;&#10;Description automatically generated">
            <a:extLst>
              <a:ext uri="{FF2B5EF4-FFF2-40B4-BE49-F238E27FC236}">
                <a16:creationId xmlns:a16="http://schemas.microsoft.com/office/drawing/2014/main" id="{5F598BE9-4AB1-4E41-B4C2-ED6A6EC43D6F}"/>
              </a:ext>
            </a:extLst>
          </p:cNvPr>
          <p:cNvPicPr>
            <a:picLocks noChangeAspect="1"/>
          </p:cNvPicPr>
          <p:nvPr/>
        </p:nvPicPr>
        <p:blipFill rotWithShape="1">
          <a:blip r:embed="rId17">
            <a:extLst>
              <a:ext uri="{28A0092B-C50C-407E-A947-70E740481C1C}">
                <a14:useLocalDpi xmlns:a14="http://schemas.microsoft.com/office/drawing/2010/main" val="0"/>
              </a:ext>
            </a:extLst>
          </a:blip>
          <a:srcRect l="15372" t="472" r="1803" b="16704"/>
          <a:stretch/>
        </p:blipFill>
        <p:spPr>
          <a:xfrm>
            <a:off x="1139764" y="6991586"/>
            <a:ext cx="678794" cy="67879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06474229"/>
      </p:ext>
    </p:extLst>
  </p:cSld>
  <p:clrMapOvr>
    <a:masterClrMapping/>
  </p:clrMapOvr>
  <p:transition spd="slow" advClick="0">
    <p:push dir="u"/>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 CLASS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7989" y="1110534"/>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fitness classes!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cannot be booked more than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are free for members, and there is a €10 charge per class for non-members which can be paid via card here or via cash per lesson.</a:t>
            </a:r>
            <a:endParaRPr lang="en-IE" sz="14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438413"/>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PILATES CLASS 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862251"/>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an available slot below:</a:t>
            </a:r>
          </a:p>
        </p:txBody>
      </p:sp>
      <p:sp>
        <p:nvSpPr>
          <p:cNvPr id="4" name="Rectangle: Rounded Corners 3">
            <a:hlinkClick r:id="rId3" action="ppaction://hlinksldjump"/>
            <a:extLst>
              <a:ext uri="{FF2B5EF4-FFF2-40B4-BE49-F238E27FC236}">
                <a16:creationId xmlns:a16="http://schemas.microsoft.com/office/drawing/2014/main" id="{E273B60B-CCD7-4054-9E55-D081CFAC3194}"/>
              </a:ext>
            </a:extLst>
          </p:cNvPr>
          <p:cNvSpPr/>
          <p:nvPr/>
        </p:nvSpPr>
        <p:spPr>
          <a:xfrm>
            <a:off x="426642" y="4297518"/>
            <a:ext cx="2110385"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hlinkClick r:id="rId3" action="ppaction://hlinksldjump"/>
            <a:extLst>
              <a:ext uri="{FF2B5EF4-FFF2-40B4-BE49-F238E27FC236}">
                <a16:creationId xmlns:a16="http://schemas.microsoft.com/office/drawing/2014/main" id="{B2E99765-48BD-4201-A489-51CB6D2F9DFD}"/>
              </a:ext>
            </a:extLst>
          </p:cNvPr>
          <p:cNvSpPr txBox="1"/>
          <p:nvPr/>
        </p:nvSpPr>
        <p:spPr>
          <a:xfrm>
            <a:off x="489317" y="4322720"/>
            <a:ext cx="2037516" cy="1077218"/>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MONDAY 20</a:t>
            </a:r>
            <a:r>
              <a:rPr lang="en-IE" sz="1600" b="1" baseline="30000" dirty="0">
                <a:latin typeface="Arial" panose="020B0604020202020204" pitchFamily="34" charset="0"/>
                <a:cs typeface="Arial" panose="020B0604020202020204" pitchFamily="34" charset="0"/>
              </a:rPr>
              <a:t>th</a:t>
            </a:r>
            <a:r>
              <a:rPr lang="en-IE" sz="1600" b="1" dirty="0">
                <a:latin typeface="Arial" panose="020B0604020202020204" pitchFamily="34" charset="0"/>
                <a:cs typeface="Arial" panose="020B0604020202020204" pitchFamily="34" charset="0"/>
              </a:rPr>
              <a:t> APRIL 2020</a:t>
            </a:r>
          </a:p>
          <a:p>
            <a:pPr algn="ctr"/>
            <a:r>
              <a:rPr lang="en-IE" sz="1600" dirty="0">
                <a:latin typeface="Arial" panose="020B0604020202020204" pitchFamily="34" charset="0"/>
                <a:cs typeface="Arial" panose="020B0604020202020204" pitchFamily="34" charset="0"/>
              </a:rPr>
              <a:t>8am-8.45am</a:t>
            </a:r>
          </a:p>
          <a:p>
            <a:pPr algn="ctr"/>
            <a:r>
              <a:rPr lang="en-IE" sz="1400" i="1" dirty="0">
                <a:latin typeface="Arial" panose="020B0604020202020204" pitchFamily="34" charset="0"/>
                <a:cs typeface="Arial" panose="020B0604020202020204" pitchFamily="34" charset="0"/>
              </a:rPr>
              <a:t>Studio 1</a:t>
            </a:r>
            <a:endParaRPr lang="en-IE" sz="1200" i="1" dirty="0">
              <a:latin typeface="Arial" panose="020B0604020202020204" pitchFamily="34" charset="0"/>
              <a:cs typeface="Arial" panose="020B0604020202020204" pitchFamily="34" charset="0"/>
            </a:endParaRPr>
          </a:p>
        </p:txBody>
      </p:sp>
      <p:sp>
        <p:nvSpPr>
          <p:cNvPr id="51" name="Rectangle: Rounded Corners 50">
            <a:hlinkClick r:id="rId3" action="ppaction://hlinksldjump"/>
            <a:extLst>
              <a:ext uri="{FF2B5EF4-FFF2-40B4-BE49-F238E27FC236}">
                <a16:creationId xmlns:a16="http://schemas.microsoft.com/office/drawing/2014/main" id="{FA24871A-4736-4678-8C29-EB07320F1547}"/>
              </a:ext>
            </a:extLst>
          </p:cNvPr>
          <p:cNvSpPr/>
          <p:nvPr/>
        </p:nvSpPr>
        <p:spPr>
          <a:xfrm>
            <a:off x="3396821" y="4268530"/>
            <a:ext cx="2110384"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hlinkClick r:id="rId3" action="ppaction://hlinksldjump"/>
            <a:extLst>
              <a:ext uri="{FF2B5EF4-FFF2-40B4-BE49-F238E27FC236}">
                <a16:creationId xmlns:a16="http://schemas.microsoft.com/office/drawing/2014/main" id="{393DBBF6-AC3B-4349-B33A-324BC5AEE19E}"/>
              </a:ext>
            </a:extLst>
          </p:cNvPr>
          <p:cNvSpPr txBox="1"/>
          <p:nvPr/>
        </p:nvSpPr>
        <p:spPr>
          <a:xfrm>
            <a:off x="3641347" y="4349966"/>
            <a:ext cx="1761298" cy="1046440"/>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MONDAY 20</a:t>
            </a:r>
            <a:r>
              <a:rPr lang="en-IE" sz="1600" b="1" baseline="30000" dirty="0">
                <a:latin typeface="Arial" panose="020B0604020202020204" pitchFamily="34" charset="0"/>
                <a:cs typeface="Arial" panose="020B0604020202020204" pitchFamily="34" charset="0"/>
              </a:rPr>
              <a:t>th</a:t>
            </a:r>
            <a:r>
              <a:rPr lang="en-IE" sz="1600" b="1" dirty="0">
                <a:latin typeface="Arial" panose="020B0604020202020204" pitchFamily="34" charset="0"/>
                <a:cs typeface="Arial" panose="020B0604020202020204" pitchFamily="34" charset="0"/>
              </a:rPr>
              <a:t> APRIL 2020</a:t>
            </a:r>
          </a:p>
          <a:p>
            <a:pPr algn="ctr"/>
            <a:r>
              <a:rPr lang="en-IE" sz="1600" dirty="0">
                <a:latin typeface="Arial" panose="020B0604020202020204" pitchFamily="34" charset="0"/>
                <a:cs typeface="Arial" panose="020B0604020202020204" pitchFamily="34" charset="0"/>
              </a:rPr>
              <a:t>4pm-4.45pm</a:t>
            </a:r>
          </a:p>
          <a:p>
            <a:pPr algn="ctr"/>
            <a:r>
              <a:rPr lang="en-IE" sz="1400" i="1" dirty="0">
                <a:latin typeface="Arial" panose="020B0604020202020204" pitchFamily="34" charset="0"/>
                <a:cs typeface="Arial" panose="020B0604020202020204" pitchFamily="34" charset="0"/>
              </a:rPr>
              <a:t>Studio 2</a:t>
            </a:r>
          </a:p>
        </p:txBody>
      </p:sp>
      <p:sp>
        <p:nvSpPr>
          <p:cNvPr id="53" name="Rectangle: Rounded Corners 52">
            <a:hlinkClick r:id="rId3" action="ppaction://hlinksldjump"/>
            <a:extLst>
              <a:ext uri="{FF2B5EF4-FFF2-40B4-BE49-F238E27FC236}">
                <a16:creationId xmlns:a16="http://schemas.microsoft.com/office/drawing/2014/main" id="{E01911BC-FC28-46E6-95BC-3B72A1CE6A31}"/>
              </a:ext>
            </a:extLst>
          </p:cNvPr>
          <p:cNvSpPr/>
          <p:nvPr/>
        </p:nvSpPr>
        <p:spPr>
          <a:xfrm>
            <a:off x="444211" y="5613732"/>
            <a:ext cx="2100190"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hlinkClick r:id="rId3" action="ppaction://hlinksldjump"/>
            <a:extLst>
              <a:ext uri="{FF2B5EF4-FFF2-40B4-BE49-F238E27FC236}">
                <a16:creationId xmlns:a16="http://schemas.microsoft.com/office/drawing/2014/main" id="{76406B9C-82B6-4DE3-AD0E-F3178588F943}"/>
              </a:ext>
            </a:extLst>
          </p:cNvPr>
          <p:cNvSpPr txBox="1"/>
          <p:nvPr/>
        </p:nvSpPr>
        <p:spPr>
          <a:xfrm>
            <a:off x="426643" y="5667385"/>
            <a:ext cx="2100190" cy="1077218"/>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WEDNESDAY 22nd APRIL 2020</a:t>
            </a:r>
          </a:p>
          <a:p>
            <a:pPr algn="ctr"/>
            <a:r>
              <a:rPr lang="en-IE" sz="1600" dirty="0">
                <a:latin typeface="Arial" panose="020B0604020202020204" pitchFamily="34" charset="0"/>
                <a:cs typeface="Arial" panose="020B0604020202020204" pitchFamily="34" charset="0"/>
              </a:rPr>
              <a:t>6.15pm-7pm</a:t>
            </a:r>
          </a:p>
          <a:p>
            <a:pPr algn="ctr"/>
            <a:r>
              <a:rPr lang="en-IE" sz="1400" i="1" dirty="0">
                <a:latin typeface="Arial" panose="020B0604020202020204" pitchFamily="34" charset="0"/>
                <a:cs typeface="Arial" panose="020B0604020202020204" pitchFamily="34" charset="0"/>
              </a:rPr>
              <a:t>Studio 1</a:t>
            </a:r>
            <a:endParaRPr lang="en-IE" sz="1200" i="1" dirty="0">
              <a:latin typeface="Arial" panose="020B0604020202020204" pitchFamily="34" charset="0"/>
              <a:cs typeface="Arial" panose="020B0604020202020204" pitchFamily="34" charset="0"/>
            </a:endParaRPr>
          </a:p>
        </p:txBody>
      </p:sp>
      <p:sp>
        <p:nvSpPr>
          <p:cNvPr id="55" name="Rectangle: Rounded Corners 54">
            <a:hlinkClick r:id="rId3" action="ppaction://hlinksldjump"/>
            <a:extLst>
              <a:ext uri="{FF2B5EF4-FFF2-40B4-BE49-F238E27FC236}">
                <a16:creationId xmlns:a16="http://schemas.microsoft.com/office/drawing/2014/main" id="{87D7906D-4839-4BCB-919F-2B96CA4B2FB5}"/>
              </a:ext>
            </a:extLst>
          </p:cNvPr>
          <p:cNvSpPr/>
          <p:nvPr/>
        </p:nvSpPr>
        <p:spPr>
          <a:xfrm>
            <a:off x="444208" y="6896784"/>
            <a:ext cx="2110383" cy="1098844"/>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6" name="TextBox 55">
            <a:hlinkClick r:id="rId3" action="ppaction://hlinksldjump"/>
            <a:extLst>
              <a:ext uri="{FF2B5EF4-FFF2-40B4-BE49-F238E27FC236}">
                <a16:creationId xmlns:a16="http://schemas.microsoft.com/office/drawing/2014/main" id="{44675200-16F0-4F2D-A20D-540B35FEF418}"/>
              </a:ext>
            </a:extLst>
          </p:cNvPr>
          <p:cNvSpPr txBox="1"/>
          <p:nvPr/>
        </p:nvSpPr>
        <p:spPr>
          <a:xfrm>
            <a:off x="381292" y="6915638"/>
            <a:ext cx="2163109" cy="1077218"/>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FRIDAY 24</a:t>
            </a:r>
            <a:r>
              <a:rPr lang="en-IE" sz="1600" b="1" baseline="30000" dirty="0">
                <a:latin typeface="Arial" panose="020B0604020202020204" pitchFamily="34" charset="0"/>
                <a:cs typeface="Arial" panose="020B0604020202020204" pitchFamily="34" charset="0"/>
              </a:rPr>
              <a:t>th</a:t>
            </a:r>
            <a:r>
              <a:rPr lang="en-IE" sz="1600" b="1" dirty="0">
                <a:latin typeface="Arial" panose="020B0604020202020204" pitchFamily="34" charset="0"/>
                <a:cs typeface="Arial" panose="020B0604020202020204" pitchFamily="34" charset="0"/>
              </a:rPr>
              <a:t> APRIL 2020</a:t>
            </a:r>
          </a:p>
          <a:p>
            <a:pPr algn="ctr"/>
            <a:r>
              <a:rPr lang="en-IE" sz="1600" dirty="0">
                <a:latin typeface="Arial" panose="020B0604020202020204" pitchFamily="34" charset="0"/>
                <a:cs typeface="Arial" panose="020B0604020202020204" pitchFamily="34" charset="0"/>
              </a:rPr>
              <a:t>9am-9.45am</a:t>
            </a:r>
          </a:p>
          <a:p>
            <a:pPr algn="ctr"/>
            <a:r>
              <a:rPr lang="en-IE" sz="1400" i="1" dirty="0">
                <a:latin typeface="Arial" panose="020B0604020202020204" pitchFamily="34" charset="0"/>
                <a:cs typeface="Arial" panose="020B0604020202020204" pitchFamily="34" charset="0"/>
              </a:rPr>
              <a:t>Studio 2</a:t>
            </a:r>
            <a:endParaRPr lang="en-IE" sz="1200" i="1" dirty="0">
              <a:latin typeface="Arial" panose="020B0604020202020204" pitchFamily="34" charset="0"/>
              <a:cs typeface="Arial" panose="020B0604020202020204" pitchFamily="34" charset="0"/>
            </a:endParaRPr>
          </a:p>
        </p:txBody>
      </p:sp>
      <p:sp>
        <p:nvSpPr>
          <p:cNvPr id="57" name="Rectangle: Rounded Corners 56">
            <a:extLst>
              <a:ext uri="{FF2B5EF4-FFF2-40B4-BE49-F238E27FC236}">
                <a16:creationId xmlns:a16="http://schemas.microsoft.com/office/drawing/2014/main" id="{BA84A5EC-88D5-4F5F-9DFF-C848E69E159E}"/>
              </a:ext>
            </a:extLst>
          </p:cNvPr>
          <p:cNvSpPr/>
          <p:nvPr/>
        </p:nvSpPr>
        <p:spPr>
          <a:xfrm>
            <a:off x="3396820" y="6865037"/>
            <a:ext cx="2110383"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8" name="TextBox 57">
            <a:extLst>
              <a:ext uri="{FF2B5EF4-FFF2-40B4-BE49-F238E27FC236}">
                <a16:creationId xmlns:a16="http://schemas.microsoft.com/office/drawing/2014/main" id="{1CF7059E-54C9-4D98-8B31-DC9BCF730379}"/>
              </a:ext>
            </a:extLst>
          </p:cNvPr>
          <p:cNvSpPr txBox="1"/>
          <p:nvPr/>
        </p:nvSpPr>
        <p:spPr>
          <a:xfrm>
            <a:off x="3501938" y="6950508"/>
            <a:ext cx="1959915" cy="1077218"/>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FRIDAY 24</a:t>
            </a:r>
            <a:r>
              <a:rPr lang="en-IE" sz="1600" b="1" baseline="30000" dirty="0">
                <a:latin typeface="Arial" panose="020B0604020202020204" pitchFamily="34" charset="0"/>
                <a:cs typeface="Arial" panose="020B0604020202020204" pitchFamily="34" charset="0"/>
              </a:rPr>
              <a:t>th</a:t>
            </a:r>
            <a:r>
              <a:rPr lang="en-IE" sz="1600" b="1" dirty="0">
                <a:latin typeface="Arial" panose="020B0604020202020204" pitchFamily="34" charset="0"/>
                <a:cs typeface="Arial" panose="020B0604020202020204" pitchFamily="34" charset="0"/>
              </a:rPr>
              <a:t> APRIL 2020</a:t>
            </a:r>
          </a:p>
          <a:p>
            <a:pPr algn="ctr"/>
            <a:r>
              <a:rPr lang="en-IE" sz="1600" dirty="0">
                <a:latin typeface="Arial" panose="020B0604020202020204" pitchFamily="34" charset="0"/>
                <a:cs typeface="Arial" panose="020B0604020202020204" pitchFamily="34" charset="0"/>
              </a:rPr>
              <a:t>7pm-7.45pm</a:t>
            </a:r>
          </a:p>
          <a:p>
            <a:pPr algn="ctr"/>
            <a:r>
              <a:rPr lang="en-IE" sz="1400" i="1" dirty="0">
                <a:latin typeface="Arial" panose="020B0604020202020204" pitchFamily="34" charset="0"/>
                <a:cs typeface="Arial" panose="020B0604020202020204" pitchFamily="34" charset="0"/>
              </a:rPr>
              <a:t>Studio 1</a:t>
            </a:r>
            <a:endParaRPr lang="en-IE" sz="1200" i="1" dirty="0">
              <a:latin typeface="Arial" panose="020B0604020202020204" pitchFamily="34" charset="0"/>
              <a:cs typeface="Arial" panose="020B0604020202020204" pitchFamily="34" charset="0"/>
            </a:endParaRPr>
          </a:p>
        </p:txBody>
      </p:sp>
      <p:pic>
        <p:nvPicPr>
          <p:cNvPr id="10" name="Picture 9" descr="A picture containing object, clock&#10;&#10;Description automatically generated">
            <a:extLst>
              <a:ext uri="{FF2B5EF4-FFF2-40B4-BE49-F238E27FC236}">
                <a16:creationId xmlns:a16="http://schemas.microsoft.com/office/drawing/2014/main" id="{CE1675A7-AFB7-43C9-8081-66CB173F543D}"/>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837372" y="6853584"/>
            <a:ext cx="1220478" cy="1049740"/>
          </a:xfrm>
          <a:prstGeom prst="rect">
            <a:avLst/>
          </a:prstGeom>
        </p:spPr>
      </p:pic>
      <p:sp>
        <p:nvSpPr>
          <p:cNvPr id="59" name="TextBox 58">
            <a:extLst>
              <a:ext uri="{FF2B5EF4-FFF2-40B4-BE49-F238E27FC236}">
                <a16:creationId xmlns:a16="http://schemas.microsoft.com/office/drawing/2014/main" id="{F8EE7D71-2AFD-45B1-84C4-5829FF08A591}"/>
              </a:ext>
            </a:extLst>
          </p:cNvPr>
          <p:cNvSpPr txBox="1"/>
          <p:nvPr/>
        </p:nvSpPr>
        <p:spPr>
          <a:xfrm>
            <a:off x="3369131" y="7988474"/>
            <a:ext cx="2138071" cy="253916"/>
          </a:xfrm>
          <a:prstGeom prst="rect">
            <a:avLst/>
          </a:prstGeom>
          <a:noFill/>
        </p:spPr>
        <p:txBody>
          <a:bodyPr wrap="square" rtlCol="0">
            <a:spAutoFit/>
          </a:bodyPr>
          <a:lstStyle/>
          <a:p>
            <a:pPr algn="ctr"/>
            <a:r>
              <a:rPr lang="en-IE" sz="1050" i="1" dirty="0">
                <a:latin typeface="Arial" panose="020B0604020202020204" pitchFamily="34" charset="0"/>
                <a:cs typeface="Arial" panose="020B0604020202020204" pitchFamily="34" charset="0"/>
              </a:rPr>
              <a:t>No spaces currently available</a:t>
            </a:r>
          </a:p>
        </p:txBody>
      </p:sp>
      <p:sp>
        <p:nvSpPr>
          <p:cNvPr id="60" name="Rectangle: Rounded Corners 59">
            <a:hlinkClick r:id="rId6" action="ppaction://hlinksldjump"/>
            <a:extLst>
              <a:ext uri="{FF2B5EF4-FFF2-40B4-BE49-F238E27FC236}">
                <a16:creationId xmlns:a16="http://schemas.microsoft.com/office/drawing/2014/main" id="{E48C795C-7E98-4C80-B471-149618574CCE}"/>
              </a:ext>
            </a:extLst>
          </p:cNvPr>
          <p:cNvSpPr/>
          <p:nvPr/>
        </p:nvSpPr>
        <p:spPr>
          <a:xfrm>
            <a:off x="426642" y="8744795"/>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TextBox 60">
            <a:hlinkClick r:id="rId6" action="ppaction://hlinksldjump"/>
            <a:extLst>
              <a:ext uri="{FF2B5EF4-FFF2-40B4-BE49-F238E27FC236}">
                <a16:creationId xmlns:a16="http://schemas.microsoft.com/office/drawing/2014/main" id="{5B195CDC-D855-4F85-811D-7CA59FE93424}"/>
              </a:ext>
            </a:extLst>
          </p:cNvPr>
          <p:cNvSpPr txBox="1"/>
          <p:nvPr/>
        </p:nvSpPr>
        <p:spPr>
          <a:xfrm>
            <a:off x="489317" y="8807374"/>
            <a:ext cx="1950067"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CHOOSE ANOTHER CLASS</a:t>
            </a:r>
            <a:endParaRPr lang="en-IE" dirty="0">
              <a:solidFill>
                <a:schemeClr val="bg1">
                  <a:lumMod val="50000"/>
                </a:schemeClr>
              </a:solidFill>
              <a:latin typeface="Bahnschrift" panose="020B0502040204020203" pitchFamily="34" charset="0"/>
            </a:endParaRPr>
          </a:p>
        </p:txBody>
      </p:sp>
      <p:sp>
        <p:nvSpPr>
          <p:cNvPr id="62" name="Rectangle: Rounded Corners 61">
            <a:hlinkClick r:id="rId7" action="ppaction://hlinksldjump"/>
            <a:extLst>
              <a:ext uri="{FF2B5EF4-FFF2-40B4-BE49-F238E27FC236}">
                <a16:creationId xmlns:a16="http://schemas.microsoft.com/office/drawing/2014/main" id="{537E7760-3A73-47F9-BE93-7E0F32B896AC}"/>
              </a:ext>
            </a:extLst>
          </p:cNvPr>
          <p:cNvSpPr/>
          <p:nvPr/>
        </p:nvSpPr>
        <p:spPr>
          <a:xfrm>
            <a:off x="3532639" y="878664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7" action="ppaction://hlinksldjump"/>
            <a:extLst>
              <a:ext uri="{FF2B5EF4-FFF2-40B4-BE49-F238E27FC236}">
                <a16:creationId xmlns:a16="http://schemas.microsoft.com/office/drawing/2014/main" id="{32E1B7EC-89CC-4219-A819-095CCBD3B01D}"/>
              </a:ext>
            </a:extLst>
          </p:cNvPr>
          <p:cNvSpPr txBox="1"/>
          <p:nvPr/>
        </p:nvSpPr>
        <p:spPr>
          <a:xfrm>
            <a:off x="3762825" y="895695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27497879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 CLASS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7989" y="1110534"/>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fitness classes!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cannot be booked more than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are free for members, and there is a €10 charge per class for non-members which can be paid via card here or via cash per lesson.</a:t>
            </a:r>
            <a:endParaRPr lang="en-IE" sz="14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438413"/>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YOGA CLASS 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862251"/>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an available slot below:</a:t>
            </a:r>
          </a:p>
        </p:txBody>
      </p:sp>
      <p:sp>
        <p:nvSpPr>
          <p:cNvPr id="4" name="Rectangle: Rounded Corners 3">
            <a:hlinkClick r:id="rId3" action="ppaction://hlinksldjump"/>
            <a:extLst>
              <a:ext uri="{FF2B5EF4-FFF2-40B4-BE49-F238E27FC236}">
                <a16:creationId xmlns:a16="http://schemas.microsoft.com/office/drawing/2014/main" id="{E273B60B-CCD7-4054-9E55-D081CFAC3194}"/>
              </a:ext>
            </a:extLst>
          </p:cNvPr>
          <p:cNvSpPr/>
          <p:nvPr/>
        </p:nvSpPr>
        <p:spPr>
          <a:xfrm>
            <a:off x="426642" y="4297518"/>
            <a:ext cx="2110385"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hlinkClick r:id="rId3" action="ppaction://hlinksldjump"/>
            <a:extLst>
              <a:ext uri="{FF2B5EF4-FFF2-40B4-BE49-F238E27FC236}">
                <a16:creationId xmlns:a16="http://schemas.microsoft.com/office/drawing/2014/main" id="{B2E99765-48BD-4201-A489-51CB6D2F9DFD}"/>
              </a:ext>
            </a:extLst>
          </p:cNvPr>
          <p:cNvSpPr txBox="1"/>
          <p:nvPr/>
        </p:nvSpPr>
        <p:spPr>
          <a:xfrm>
            <a:off x="489317" y="4322720"/>
            <a:ext cx="2037516" cy="1046440"/>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TUESDAY 21st APRIL 2020</a:t>
            </a:r>
          </a:p>
          <a:p>
            <a:pPr algn="ctr"/>
            <a:r>
              <a:rPr lang="en-IE" sz="1600" dirty="0">
                <a:latin typeface="Arial" panose="020B0604020202020204" pitchFamily="34" charset="0"/>
                <a:cs typeface="Arial" panose="020B0604020202020204" pitchFamily="34" charset="0"/>
              </a:rPr>
              <a:t>4pm-4.45pm</a:t>
            </a:r>
          </a:p>
          <a:p>
            <a:pPr algn="ctr"/>
            <a:r>
              <a:rPr lang="en-IE" sz="1400" i="1" dirty="0">
                <a:latin typeface="Arial" panose="020B0604020202020204" pitchFamily="34" charset="0"/>
                <a:cs typeface="Arial" panose="020B0604020202020204" pitchFamily="34" charset="0"/>
              </a:rPr>
              <a:t>Studio 1</a:t>
            </a:r>
            <a:endParaRPr lang="en-IE" sz="1200" i="1" dirty="0">
              <a:latin typeface="Arial" panose="020B0604020202020204" pitchFamily="34" charset="0"/>
              <a:cs typeface="Arial" panose="020B0604020202020204" pitchFamily="34" charset="0"/>
            </a:endParaRPr>
          </a:p>
        </p:txBody>
      </p:sp>
      <p:sp>
        <p:nvSpPr>
          <p:cNvPr id="51" name="Rectangle: Rounded Corners 50">
            <a:hlinkClick r:id="rId3" action="ppaction://hlinksldjump"/>
            <a:extLst>
              <a:ext uri="{FF2B5EF4-FFF2-40B4-BE49-F238E27FC236}">
                <a16:creationId xmlns:a16="http://schemas.microsoft.com/office/drawing/2014/main" id="{FA24871A-4736-4678-8C29-EB07320F1547}"/>
              </a:ext>
            </a:extLst>
          </p:cNvPr>
          <p:cNvSpPr/>
          <p:nvPr/>
        </p:nvSpPr>
        <p:spPr>
          <a:xfrm>
            <a:off x="3396820" y="5639884"/>
            <a:ext cx="2110384"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hlinkClick r:id="rId3" action="ppaction://hlinksldjump"/>
            <a:extLst>
              <a:ext uri="{FF2B5EF4-FFF2-40B4-BE49-F238E27FC236}">
                <a16:creationId xmlns:a16="http://schemas.microsoft.com/office/drawing/2014/main" id="{393DBBF6-AC3B-4349-B33A-324BC5AEE19E}"/>
              </a:ext>
            </a:extLst>
          </p:cNvPr>
          <p:cNvSpPr txBox="1"/>
          <p:nvPr/>
        </p:nvSpPr>
        <p:spPr>
          <a:xfrm>
            <a:off x="3641346" y="5721320"/>
            <a:ext cx="1761298" cy="1046440"/>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WEDNESDAY 22</a:t>
            </a:r>
            <a:r>
              <a:rPr lang="en-IE" sz="1600" b="1" baseline="30000" dirty="0">
                <a:latin typeface="Arial" panose="020B0604020202020204" pitchFamily="34" charset="0"/>
                <a:cs typeface="Arial" panose="020B0604020202020204" pitchFamily="34" charset="0"/>
              </a:rPr>
              <a:t>nd </a:t>
            </a:r>
            <a:r>
              <a:rPr lang="en-IE" sz="1600" b="1" dirty="0">
                <a:latin typeface="Arial" panose="020B0604020202020204" pitchFamily="34" charset="0"/>
                <a:cs typeface="Arial" panose="020B0604020202020204" pitchFamily="34" charset="0"/>
              </a:rPr>
              <a:t>APRIL 2020</a:t>
            </a:r>
          </a:p>
          <a:p>
            <a:pPr algn="ctr"/>
            <a:r>
              <a:rPr lang="en-IE" sz="1600" dirty="0">
                <a:latin typeface="Arial" panose="020B0604020202020204" pitchFamily="34" charset="0"/>
                <a:cs typeface="Arial" panose="020B0604020202020204" pitchFamily="34" charset="0"/>
              </a:rPr>
              <a:t>7.15-8pm</a:t>
            </a:r>
          </a:p>
          <a:p>
            <a:pPr algn="ctr"/>
            <a:r>
              <a:rPr lang="en-IE" sz="1400" i="1" dirty="0">
                <a:latin typeface="Arial" panose="020B0604020202020204" pitchFamily="34" charset="0"/>
                <a:cs typeface="Arial" panose="020B0604020202020204" pitchFamily="34" charset="0"/>
              </a:rPr>
              <a:t>Studio 2</a:t>
            </a:r>
          </a:p>
        </p:txBody>
      </p:sp>
      <p:sp>
        <p:nvSpPr>
          <p:cNvPr id="53" name="Rectangle: Rounded Corners 52">
            <a:extLst>
              <a:ext uri="{FF2B5EF4-FFF2-40B4-BE49-F238E27FC236}">
                <a16:creationId xmlns:a16="http://schemas.microsoft.com/office/drawing/2014/main" id="{E01911BC-FC28-46E6-95BC-3B72A1CE6A31}"/>
              </a:ext>
            </a:extLst>
          </p:cNvPr>
          <p:cNvSpPr/>
          <p:nvPr/>
        </p:nvSpPr>
        <p:spPr>
          <a:xfrm>
            <a:off x="444211" y="5613732"/>
            <a:ext cx="2100190"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extLst>
              <a:ext uri="{FF2B5EF4-FFF2-40B4-BE49-F238E27FC236}">
                <a16:creationId xmlns:a16="http://schemas.microsoft.com/office/drawing/2014/main" id="{76406B9C-82B6-4DE3-AD0E-F3178588F943}"/>
              </a:ext>
            </a:extLst>
          </p:cNvPr>
          <p:cNvSpPr txBox="1"/>
          <p:nvPr/>
        </p:nvSpPr>
        <p:spPr>
          <a:xfrm>
            <a:off x="426643" y="5667385"/>
            <a:ext cx="2100190" cy="1077218"/>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WEDNESDAY 22nd APRIL 2020</a:t>
            </a:r>
          </a:p>
          <a:p>
            <a:pPr algn="ctr"/>
            <a:r>
              <a:rPr lang="en-IE" sz="1600" dirty="0">
                <a:latin typeface="Arial" panose="020B0604020202020204" pitchFamily="34" charset="0"/>
                <a:cs typeface="Arial" panose="020B0604020202020204" pitchFamily="34" charset="0"/>
              </a:rPr>
              <a:t>6.15am-7am</a:t>
            </a:r>
          </a:p>
          <a:p>
            <a:pPr algn="ctr"/>
            <a:r>
              <a:rPr lang="en-IE" sz="1400" i="1" dirty="0">
                <a:latin typeface="Arial" panose="020B0604020202020204" pitchFamily="34" charset="0"/>
                <a:cs typeface="Arial" panose="020B0604020202020204" pitchFamily="34" charset="0"/>
              </a:rPr>
              <a:t>Studio 2</a:t>
            </a:r>
            <a:endParaRPr lang="en-IE" sz="1200" i="1" dirty="0">
              <a:latin typeface="Arial" panose="020B0604020202020204" pitchFamily="34" charset="0"/>
              <a:cs typeface="Arial" panose="020B0604020202020204" pitchFamily="34" charset="0"/>
            </a:endParaRPr>
          </a:p>
        </p:txBody>
      </p:sp>
      <p:sp>
        <p:nvSpPr>
          <p:cNvPr id="55" name="Rectangle: Rounded Corners 54">
            <a:hlinkClick r:id="rId3" action="ppaction://hlinksldjump"/>
            <a:extLst>
              <a:ext uri="{FF2B5EF4-FFF2-40B4-BE49-F238E27FC236}">
                <a16:creationId xmlns:a16="http://schemas.microsoft.com/office/drawing/2014/main" id="{87D7906D-4839-4BCB-919F-2B96CA4B2FB5}"/>
              </a:ext>
            </a:extLst>
          </p:cNvPr>
          <p:cNvSpPr/>
          <p:nvPr/>
        </p:nvSpPr>
        <p:spPr>
          <a:xfrm>
            <a:off x="434018" y="6965783"/>
            <a:ext cx="2110383" cy="1098844"/>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6" name="TextBox 55">
            <a:hlinkClick r:id="rId3" action="ppaction://hlinksldjump"/>
            <a:extLst>
              <a:ext uri="{FF2B5EF4-FFF2-40B4-BE49-F238E27FC236}">
                <a16:creationId xmlns:a16="http://schemas.microsoft.com/office/drawing/2014/main" id="{44675200-16F0-4F2D-A20D-540B35FEF418}"/>
              </a:ext>
            </a:extLst>
          </p:cNvPr>
          <p:cNvSpPr txBox="1"/>
          <p:nvPr/>
        </p:nvSpPr>
        <p:spPr>
          <a:xfrm>
            <a:off x="381292" y="7038214"/>
            <a:ext cx="2163109" cy="1046440"/>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THURSDAY 23rd APRIL 2020</a:t>
            </a:r>
          </a:p>
          <a:p>
            <a:pPr algn="ctr"/>
            <a:r>
              <a:rPr lang="en-IE" sz="1600" dirty="0">
                <a:latin typeface="Arial" panose="020B0604020202020204" pitchFamily="34" charset="0"/>
                <a:cs typeface="Arial" panose="020B0604020202020204" pitchFamily="34" charset="0"/>
              </a:rPr>
              <a:t>7am-7.45am</a:t>
            </a:r>
          </a:p>
          <a:p>
            <a:pPr algn="ctr"/>
            <a:r>
              <a:rPr lang="en-IE" sz="1400" i="1" dirty="0">
                <a:latin typeface="Arial" panose="020B0604020202020204" pitchFamily="34" charset="0"/>
                <a:cs typeface="Arial" panose="020B0604020202020204" pitchFamily="34" charset="0"/>
              </a:rPr>
              <a:t>Studio 1</a:t>
            </a:r>
            <a:endParaRPr lang="en-IE" sz="1200" i="1" dirty="0">
              <a:latin typeface="Arial" panose="020B0604020202020204" pitchFamily="34" charset="0"/>
              <a:cs typeface="Arial" panose="020B0604020202020204" pitchFamily="34" charset="0"/>
            </a:endParaRPr>
          </a:p>
        </p:txBody>
      </p:sp>
      <p:pic>
        <p:nvPicPr>
          <p:cNvPr id="10" name="Picture 9" descr="A picture containing object, clock&#10;&#10;Description automatically generated">
            <a:extLst>
              <a:ext uri="{FF2B5EF4-FFF2-40B4-BE49-F238E27FC236}">
                <a16:creationId xmlns:a16="http://schemas.microsoft.com/office/drawing/2014/main" id="{CE1675A7-AFB7-43C9-8081-66CB173F543D}"/>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84067" y="5593457"/>
            <a:ext cx="1220478" cy="1049740"/>
          </a:xfrm>
          <a:prstGeom prst="rect">
            <a:avLst/>
          </a:prstGeom>
        </p:spPr>
      </p:pic>
      <p:sp>
        <p:nvSpPr>
          <p:cNvPr id="59" name="TextBox 58">
            <a:extLst>
              <a:ext uri="{FF2B5EF4-FFF2-40B4-BE49-F238E27FC236}">
                <a16:creationId xmlns:a16="http://schemas.microsoft.com/office/drawing/2014/main" id="{F8EE7D71-2AFD-45B1-84C4-5829FF08A591}"/>
              </a:ext>
            </a:extLst>
          </p:cNvPr>
          <p:cNvSpPr txBox="1"/>
          <p:nvPr/>
        </p:nvSpPr>
        <p:spPr>
          <a:xfrm>
            <a:off x="381292" y="6704033"/>
            <a:ext cx="2138071" cy="253916"/>
          </a:xfrm>
          <a:prstGeom prst="rect">
            <a:avLst/>
          </a:prstGeom>
          <a:noFill/>
        </p:spPr>
        <p:txBody>
          <a:bodyPr wrap="square" rtlCol="0">
            <a:spAutoFit/>
          </a:bodyPr>
          <a:lstStyle/>
          <a:p>
            <a:pPr algn="ctr"/>
            <a:r>
              <a:rPr lang="en-IE" sz="1050" i="1" dirty="0">
                <a:latin typeface="Arial" panose="020B0604020202020204" pitchFamily="34" charset="0"/>
                <a:cs typeface="Arial" panose="020B0604020202020204" pitchFamily="34" charset="0"/>
              </a:rPr>
              <a:t>No spaces currently available</a:t>
            </a:r>
          </a:p>
        </p:txBody>
      </p:sp>
      <p:sp>
        <p:nvSpPr>
          <p:cNvPr id="60" name="Rectangle: Rounded Corners 59">
            <a:hlinkClick r:id="rId6" action="ppaction://hlinksldjump"/>
            <a:extLst>
              <a:ext uri="{FF2B5EF4-FFF2-40B4-BE49-F238E27FC236}">
                <a16:creationId xmlns:a16="http://schemas.microsoft.com/office/drawing/2014/main" id="{E48C795C-7E98-4C80-B471-149618574CCE}"/>
              </a:ext>
            </a:extLst>
          </p:cNvPr>
          <p:cNvSpPr/>
          <p:nvPr/>
        </p:nvSpPr>
        <p:spPr>
          <a:xfrm>
            <a:off x="426642" y="8744795"/>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TextBox 60">
            <a:hlinkClick r:id="rId6" action="ppaction://hlinksldjump"/>
            <a:extLst>
              <a:ext uri="{FF2B5EF4-FFF2-40B4-BE49-F238E27FC236}">
                <a16:creationId xmlns:a16="http://schemas.microsoft.com/office/drawing/2014/main" id="{5B195CDC-D855-4F85-811D-7CA59FE93424}"/>
              </a:ext>
            </a:extLst>
          </p:cNvPr>
          <p:cNvSpPr txBox="1"/>
          <p:nvPr/>
        </p:nvSpPr>
        <p:spPr>
          <a:xfrm>
            <a:off x="489317" y="8807374"/>
            <a:ext cx="1950067"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CHOOSE ANOTHER CLASS</a:t>
            </a:r>
            <a:endParaRPr lang="en-IE" dirty="0">
              <a:solidFill>
                <a:schemeClr val="bg1">
                  <a:lumMod val="50000"/>
                </a:schemeClr>
              </a:solidFill>
              <a:latin typeface="Bahnschrift" panose="020B0502040204020203" pitchFamily="34" charset="0"/>
            </a:endParaRPr>
          </a:p>
        </p:txBody>
      </p:sp>
      <p:sp>
        <p:nvSpPr>
          <p:cNvPr id="62" name="Rectangle: Rounded Corners 61">
            <a:hlinkClick r:id="rId7" action="ppaction://hlinksldjump"/>
            <a:extLst>
              <a:ext uri="{FF2B5EF4-FFF2-40B4-BE49-F238E27FC236}">
                <a16:creationId xmlns:a16="http://schemas.microsoft.com/office/drawing/2014/main" id="{537E7760-3A73-47F9-BE93-7E0F32B896AC}"/>
              </a:ext>
            </a:extLst>
          </p:cNvPr>
          <p:cNvSpPr/>
          <p:nvPr/>
        </p:nvSpPr>
        <p:spPr>
          <a:xfrm>
            <a:off x="3532639" y="878664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7" action="ppaction://hlinksldjump"/>
            <a:extLst>
              <a:ext uri="{FF2B5EF4-FFF2-40B4-BE49-F238E27FC236}">
                <a16:creationId xmlns:a16="http://schemas.microsoft.com/office/drawing/2014/main" id="{32E1B7EC-89CC-4219-A819-095CCBD3B01D}"/>
              </a:ext>
            </a:extLst>
          </p:cNvPr>
          <p:cNvSpPr txBox="1"/>
          <p:nvPr/>
        </p:nvSpPr>
        <p:spPr>
          <a:xfrm>
            <a:off x="3762825" y="895695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319313204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 CLASS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7989" y="1110534"/>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fitness classes!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cannot be booked more than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are free for members, and there is a €10 charge per class for non-members which can be paid via card here or via cash per lesson.</a:t>
            </a:r>
            <a:endParaRPr lang="en-IE" sz="14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438413"/>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SPIN CLASS 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862251"/>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an available slot below:</a:t>
            </a:r>
          </a:p>
        </p:txBody>
      </p:sp>
      <p:sp>
        <p:nvSpPr>
          <p:cNvPr id="4" name="Rectangle: Rounded Corners 3">
            <a:hlinkClick r:id="rId3" action="ppaction://hlinksldjump"/>
            <a:extLst>
              <a:ext uri="{FF2B5EF4-FFF2-40B4-BE49-F238E27FC236}">
                <a16:creationId xmlns:a16="http://schemas.microsoft.com/office/drawing/2014/main" id="{E273B60B-CCD7-4054-9E55-D081CFAC3194}"/>
              </a:ext>
            </a:extLst>
          </p:cNvPr>
          <p:cNvSpPr/>
          <p:nvPr/>
        </p:nvSpPr>
        <p:spPr>
          <a:xfrm>
            <a:off x="426642" y="4297518"/>
            <a:ext cx="2110385"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hlinkClick r:id="rId3" action="ppaction://hlinksldjump"/>
            <a:extLst>
              <a:ext uri="{FF2B5EF4-FFF2-40B4-BE49-F238E27FC236}">
                <a16:creationId xmlns:a16="http://schemas.microsoft.com/office/drawing/2014/main" id="{B2E99765-48BD-4201-A489-51CB6D2F9DFD}"/>
              </a:ext>
            </a:extLst>
          </p:cNvPr>
          <p:cNvSpPr txBox="1"/>
          <p:nvPr/>
        </p:nvSpPr>
        <p:spPr>
          <a:xfrm>
            <a:off x="489317" y="4322720"/>
            <a:ext cx="2037516" cy="1077218"/>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MONDAY 20</a:t>
            </a:r>
            <a:r>
              <a:rPr lang="en-IE" sz="1600" b="1" baseline="30000" dirty="0">
                <a:latin typeface="Arial" panose="020B0604020202020204" pitchFamily="34" charset="0"/>
                <a:cs typeface="Arial" panose="020B0604020202020204" pitchFamily="34" charset="0"/>
              </a:rPr>
              <a:t>th</a:t>
            </a:r>
            <a:r>
              <a:rPr lang="en-IE" sz="1600" b="1" dirty="0">
                <a:latin typeface="Arial" panose="020B0604020202020204" pitchFamily="34" charset="0"/>
                <a:cs typeface="Arial" panose="020B0604020202020204" pitchFamily="34" charset="0"/>
              </a:rPr>
              <a:t> APRIL 2020</a:t>
            </a:r>
          </a:p>
          <a:p>
            <a:pPr algn="ctr"/>
            <a:r>
              <a:rPr lang="en-IE" sz="1600" dirty="0">
                <a:latin typeface="Arial" panose="020B0604020202020204" pitchFamily="34" charset="0"/>
                <a:cs typeface="Arial" panose="020B0604020202020204" pitchFamily="34" charset="0"/>
              </a:rPr>
              <a:t>5pm-5.45am</a:t>
            </a:r>
          </a:p>
          <a:p>
            <a:pPr algn="ctr"/>
            <a:r>
              <a:rPr lang="en-IE" sz="1400" i="1" dirty="0">
                <a:latin typeface="Arial" panose="020B0604020202020204" pitchFamily="34" charset="0"/>
                <a:cs typeface="Arial" panose="020B0604020202020204" pitchFamily="34" charset="0"/>
              </a:rPr>
              <a:t>Studio 1</a:t>
            </a:r>
            <a:endParaRPr lang="en-IE" sz="1200" i="1" dirty="0">
              <a:latin typeface="Arial" panose="020B0604020202020204" pitchFamily="34" charset="0"/>
              <a:cs typeface="Arial" panose="020B0604020202020204" pitchFamily="34" charset="0"/>
            </a:endParaRPr>
          </a:p>
        </p:txBody>
      </p:sp>
      <p:sp>
        <p:nvSpPr>
          <p:cNvPr id="51" name="Rectangle: Rounded Corners 50">
            <a:hlinkClick r:id="rId3" action="ppaction://hlinksldjump"/>
            <a:extLst>
              <a:ext uri="{FF2B5EF4-FFF2-40B4-BE49-F238E27FC236}">
                <a16:creationId xmlns:a16="http://schemas.microsoft.com/office/drawing/2014/main" id="{FA24871A-4736-4678-8C29-EB07320F1547}"/>
              </a:ext>
            </a:extLst>
          </p:cNvPr>
          <p:cNvSpPr/>
          <p:nvPr/>
        </p:nvSpPr>
        <p:spPr>
          <a:xfrm>
            <a:off x="3418584" y="7099724"/>
            <a:ext cx="2110384"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hlinkClick r:id="rId3" action="ppaction://hlinksldjump"/>
            <a:extLst>
              <a:ext uri="{FF2B5EF4-FFF2-40B4-BE49-F238E27FC236}">
                <a16:creationId xmlns:a16="http://schemas.microsoft.com/office/drawing/2014/main" id="{393DBBF6-AC3B-4349-B33A-324BC5AEE19E}"/>
              </a:ext>
            </a:extLst>
          </p:cNvPr>
          <p:cNvSpPr txBox="1"/>
          <p:nvPr/>
        </p:nvSpPr>
        <p:spPr>
          <a:xfrm>
            <a:off x="3601249" y="7181160"/>
            <a:ext cx="1761298" cy="1046440"/>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FRIDAY 24</a:t>
            </a:r>
            <a:r>
              <a:rPr lang="en-IE" sz="1600" b="1" baseline="30000" dirty="0">
                <a:latin typeface="Arial" panose="020B0604020202020204" pitchFamily="34" charset="0"/>
                <a:cs typeface="Arial" panose="020B0604020202020204" pitchFamily="34" charset="0"/>
              </a:rPr>
              <a:t>th</a:t>
            </a:r>
            <a:r>
              <a:rPr lang="en-IE" sz="1600" b="1" dirty="0">
                <a:latin typeface="Arial" panose="020B0604020202020204" pitchFamily="34" charset="0"/>
                <a:cs typeface="Arial" panose="020B0604020202020204" pitchFamily="34" charset="0"/>
              </a:rPr>
              <a:t> APRIL 2020</a:t>
            </a:r>
          </a:p>
          <a:p>
            <a:pPr algn="ctr"/>
            <a:r>
              <a:rPr lang="en-IE" sz="1600" dirty="0">
                <a:latin typeface="Arial" panose="020B0604020202020204" pitchFamily="34" charset="0"/>
                <a:cs typeface="Arial" panose="020B0604020202020204" pitchFamily="34" charset="0"/>
              </a:rPr>
              <a:t>4pm-4.45pm</a:t>
            </a:r>
          </a:p>
          <a:p>
            <a:pPr algn="ctr"/>
            <a:r>
              <a:rPr lang="en-IE" sz="1400" i="1" dirty="0">
                <a:latin typeface="Arial" panose="020B0604020202020204" pitchFamily="34" charset="0"/>
                <a:cs typeface="Arial" panose="020B0604020202020204" pitchFamily="34" charset="0"/>
              </a:rPr>
              <a:t>Studio 2</a:t>
            </a:r>
          </a:p>
        </p:txBody>
      </p:sp>
      <p:sp>
        <p:nvSpPr>
          <p:cNvPr id="53" name="Rectangle: Rounded Corners 52">
            <a:hlinkClick r:id="rId3" action="ppaction://hlinksldjump"/>
            <a:extLst>
              <a:ext uri="{FF2B5EF4-FFF2-40B4-BE49-F238E27FC236}">
                <a16:creationId xmlns:a16="http://schemas.microsoft.com/office/drawing/2014/main" id="{E01911BC-FC28-46E6-95BC-3B72A1CE6A31}"/>
              </a:ext>
            </a:extLst>
          </p:cNvPr>
          <p:cNvSpPr/>
          <p:nvPr/>
        </p:nvSpPr>
        <p:spPr>
          <a:xfrm>
            <a:off x="444211" y="5613732"/>
            <a:ext cx="2100190"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hlinkClick r:id="rId3" action="ppaction://hlinksldjump"/>
            <a:extLst>
              <a:ext uri="{FF2B5EF4-FFF2-40B4-BE49-F238E27FC236}">
                <a16:creationId xmlns:a16="http://schemas.microsoft.com/office/drawing/2014/main" id="{76406B9C-82B6-4DE3-AD0E-F3178588F943}"/>
              </a:ext>
            </a:extLst>
          </p:cNvPr>
          <p:cNvSpPr txBox="1"/>
          <p:nvPr/>
        </p:nvSpPr>
        <p:spPr>
          <a:xfrm>
            <a:off x="426643" y="5667385"/>
            <a:ext cx="2100190" cy="1046440"/>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TUESDAY 21</a:t>
            </a:r>
            <a:r>
              <a:rPr lang="en-IE" sz="1600" b="1" baseline="30000" dirty="0">
                <a:latin typeface="Arial" panose="020B0604020202020204" pitchFamily="34" charset="0"/>
                <a:cs typeface="Arial" panose="020B0604020202020204" pitchFamily="34" charset="0"/>
              </a:rPr>
              <a:t>st</a:t>
            </a:r>
            <a:r>
              <a:rPr lang="en-IE" sz="1600" b="1" dirty="0">
                <a:latin typeface="Arial" panose="020B0604020202020204" pitchFamily="34" charset="0"/>
                <a:cs typeface="Arial" panose="020B0604020202020204" pitchFamily="34" charset="0"/>
              </a:rPr>
              <a:t> APRIL 2020</a:t>
            </a:r>
          </a:p>
          <a:p>
            <a:pPr algn="ctr"/>
            <a:r>
              <a:rPr lang="en-IE" sz="1600" dirty="0">
                <a:latin typeface="Arial" panose="020B0604020202020204" pitchFamily="34" charset="0"/>
                <a:cs typeface="Arial" panose="020B0604020202020204" pitchFamily="34" charset="0"/>
              </a:rPr>
              <a:t>6.15am-7am</a:t>
            </a:r>
          </a:p>
          <a:p>
            <a:pPr algn="ctr"/>
            <a:r>
              <a:rPr lang="en-IE" sz="1400" i="1" dirty="0">
                <a:latin typeface="Arial" panose="020B0604020202020204" pitchFamily="34" charset="0"/>
                <a:cs typeface="Arial" panose="020B0604020202020204" pitchFamily="34" charset="0"/>
              </a:rPr>
              <a:t>Studio 1</a:t>
            </a:r>
            <a:endParaRPr lang="en-IE" sz="1200" i="1" dirty="0">
              <a:latin typeface="Arial" panose="020B0604020202020204" pitchFamily="34" charset="0"/>
              <a:cs typeface="Arial" panose="020B0604020202020204" pitchFamily="34" charset="0"/>
            </a:endParaRPr>
          </a:p>
        </p:txBody>
      </p:sp>
      <p:sp>
        <p:nvSpPr>
          <p:cNvPr id="55" name="Rectangle: Rounded Corners 54">
            <a:extLst>
              <a:ext uri="{FF2B5EF4-FFF2-40B4-BE49-F238E27FC236}">
                <a16:creationId xmlns:a16="http://schemas.microsoft.com/office/drawing/2014/main" id="{87D7906D-4839-4BCB-919F-2B96CA4B2FB5}"/>
              </a:ext>
            </a:extLst>
          </p:cNvPr>
          <p:cNvSpPr/>
          <p:nvPr/>
        </p:nvSpPr>
        <p:spPr>
          <a:xfrm>
            <a:off x="432488" y="7087801"/>
            <a:ext cx="2110383" cy="1098844"/>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6" name="TextBox 55">
            <a:extLst>
              <a:ext uri="{FF2B5EF4-FFF2-40B4-BE49-F238E27FC236}">
                <a16:creationId xmlns:a16="http://schemas.microsoft.com/office/drawing/2014/main" id="{44675200-16F0-4F2D-A20D-540B35FEF418}"/>
              </a:ext>
            </a:extLst>
          </p:cNvPr>
          <p:cNvSpPr txBox="1"/>
          <p:nvPr/>
        </p:nvSpPr>
        <p:spPr>
          <a:xfrm>
            <a:off x="381292" y="7150382"/>
            <a:ext cx="2163109" cy="1077218"/>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FRIDAY 24</a:t>
            </a:r>
            <a:r>
              <a:rPr lang="en-IE" sz="1600" b="1" baseline="30000" dirty="0">
                <a:latin typeface="Arial" panose="020B0604020202020204" pitchFamily="34" charset="0"/>
                <a:cs typeface="Arial" panose="020B0604020202020204" pitchFamily="34" charset="0"/>
              </a:rPr>
              <a:t>th</a:t>
            </a:r>
            <a:r>
              <a:rPr lang="en-IE" sz="1600" b="1" dirty="0">
                <a:latin typeface="Arial" panose="020B0604020202020204" pitchFamily="34" charset="0"/>
                <a:cs typeface="Arial" panose="020B0604020202020204" pitchFamily="34" charset="0"/>
              </a:rPr>
              <a:t> APRIL 2020</a:t>
            </a:r>
          </a:p>
          <a:p>
            <a:pPr algn="ctr"/>
            <a:r>
              <a:rPr lang="en-IE" sz="1600" dirty="0">
                <a:latin typeface="Arial" panose="020B0604020202020204" pitchFamily="34" charset="0"/>
                <a:cs typeface="Arial" panose="020B0604020202020204" pitchFamily="34" charset="0"/>
              </a:rPr>
              <a:t>8.15am-9am</a:t>
            </a:r>
          </a:p>
          <a:p>
            <a:pPr algn="ctr"/>
            <a:r>
              <a:rPr lang="en-IE" sz="1400" i="1" dirty="0">
                <a:latin typeface="Arial" panose="020B0604020202020204" pitchFamily="34" charset="0"/>
                <a:cs typeface="Arial" panose="020B0604020202020204" pitchFamily="34" charset="0"/>
              </a:rPr>
              <a:t>Studio 2</a:t>
            </a:r>
            <a:endParaRPr lang="en-IE" sz="1200" i="1" dirty="0">
              <a:latin typeface="Arial" panose="020B0604020202020204" pitchFamily="34" charset="0"/>
              <a:cs typeface="Arial" panose="020B0604020202020204" pitchFamily="34" charset="0"/>
            </a:endParaRPr>
          </a:p>
        </p:txBody>
      </p:sp>
      <p:sp>
        <p:nvSpPr>
          <p:cNvPr id="57" name="Rectangle: Rounded Corners 56">
            <a:extLst>
              <a:ext uri="{FF2B5EF4-FFF2-40B4-BE49-F238E27FC236}">
                <a16:creationId xmlns:a16="http://schemas.microsoft.com/office/drawing/2014/main" id="{BA84A5EC-88D5-4F5F-9DFF-C848E69E159E}"/>
              </a:ext>
            </a:extLst>
          </p:cNvPr>
          <p:cNvSpPr/>
          <p:nvPr/>
        </p:nvSpPr>
        <p:spPr>
          <a:xfrm>
            <a:off x="3396822" y="5672329"/>
            <a:ext cx="2110383" cy="1128550"/>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8" name="TextBox 57">
            <a:extLst>
              <a:ext uri="{FF2B5EF4-FFF2-40B4-BE49-F238E27FC236}">
                <a16:creationId xmlns:a16="http://schemas.microsoft.com/office/drawing/2014/main" id="{1CF7059E-54C9-4D98-8B31-DC9BCF730379}"/>
              </a:ext>
            </a:extLst>
          </p:cNvPr>
          <p:cNvSpPr txBox="1"/>
          <p:nvPr/>
        </p:nvSpPr>
        <p:spPr>
          <a:xfrm>
            <a:off x="3501941" y="5769253"/>
            <a:ext cx="1959915" cy="1046440"/>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TUESDAY 21</a:t>
            </a:r>
            <a:r>
              <a:rPr lang="en-IE" sz="1600" b="1" baseline="30000" dirty="0">
                <a:latin typeface="Arial" panose="020B0604020202020204" pitchFamily="34" charset="0"/>
                <a:cs typeface="Arial" panose="020B0604020202020204" pitchFamily="34" charset="0"/>
              </a:rPr>
              <a:t>st</a:t>
            </a:r>
            <a:r>
              <a:rPr lang="en-IE" sz="1600" b="1" dirty="0">
                <a:latin typeface="Arial" panose="020B0604020202020204" pitchFamily="34" charset="0"/>
                <a:cs typeface="Arial" panose="020B0604020202020204" pitchFamily="34" charset="0"/>
              </a:rPr>
              <a:t> 2020</a:t>
            </a:r>
          </a:p>
          <a:p>
            <a:pPr algn="ctr"/>
            <a:r>
              <a:rPr lang="en-IE" sz="1600" dirty="0">
                <a:latin typeface="Arial" panose="020B0604020202020204" pitchFamily="34" charset="0"/>
                <a:cs typeface="Arial" panose="020B0604020202020204" pitchFamily="34" charset="0"/>
              </a:rPr>
              <a:t>6pm-6.45pm</a:t>
            </a:r>
          </a:p>
          <a:p>
            <a:pPr algn="ctr"/>
            <a:r>
              <a:rPr lang="en-IE" sz="1400" i="1" dirty="0">
                <a:latin typeface="Arial" panose="020B0604020202020204" pitchFamily="34" charset="0"/>
                <a:cs typeface="Arial" panose="020B0604020202020204" pitchFamily="34" charset="0"/>
              </a:rPr>
              <a:t>Studio 2</a:t>
            </a:r>
            <a:endParaRPr lang="en-IE" sz="1200" i="1" dirty="0">
              <a:latin typeface="Arial" panose="020B0604020202020204" pitchFamily="34" charset="0"/>
              <a:cs typeface="Arial" panose="020B0604020202020204" pitchFamily="34" charset="0"/>
            </a:endParaRPr>
          </a:p>
        </p:txBody>
      </p:sp>
      <p:pic>
        <p:nvPicPr>
          <p:cNvPr id="10" name="Picture 9" descr="A picture containing object, clock&#10;&#10;Description automatically generated">
            <a:extLst>
              <a:ext uri="{FF2B5EF4-FFF2-40B4-BE49-F238E27FC236}">
                <a16:creationId xmlns:a16="http://schemas.microsoft.com/office/drawing/2014/main" id="{CE1675A7-AFB7-43C9-8081-66CB173F543D}"/>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50479" y="7107350"/>
            <a:ext cx="1220478" cy="1049740"/>
          </a:xfrm>
          <a:prstGeom prst="rect">
            <a:avLst/>
          </a:prstGeom>
        </p:spPr>
      </p:pic>
      <p:sp>
        <p:nvSpPr>
          <p:cNvPr id="59" name="TextBox 58">
            <a:extLst>
              <a:ext uri="{FF2B5EF4-FFF2-40B4-BE49-F238E27FC236}">
                <a16:creationId xmlns:a16="http://schemas.microsoft.com/office/drawing/2014/main" id="{F8EE7D71-2AFD-45B1-84C4-5829FF08A591}"/>
              </a:ext>
            </a:extLst>
          </p:cNvPr>
          <p:cNvSpPr txBox="1"/>
          <p:nvPr/>
        </p:nvSpPr>
        <p:spPr>
          <a:xfrm>
            <a:off x="347954" y="8226868"/>
            <a:ext cx="2138071" cy="253916"/>
          </a:xfrm>
          <a:prstGeom prst="rect">
            <a:avLst/>
          </a:prstGeom>
          <a:noFill/>
        </p:spPr>
        <p:txBody>
          <a:bodyPr wrap="square" rtlCol="0">
            <a:spAutoFit/>
          </a:bodyPr>
          <a:lstStyle/>
          <a:p>
            <a:pPr algn="ctr"/>
            <a:r>
              <a:rPr lang="en-IE" sz="1050" i="1" dirty="0">
                <a:latin typeface="Arial" panose="020B0604020202020204" pitchFamily="34" charset="0"/>
                <a:cs typeface="Arial" panose="020B0604020202020204" pitchFamily="34" charset="0"/>
              </a:rPr>
              <a:t>No spaces currently available</a:t>
            </a:r>
          </a:p>
        </p:txBody>
      </p:sp>
      <p:sp>
        <p:nvSpPr>
          <p:cNvPr id="60" name="Rectangle: Rounded Corners 59">
            <a:hlinkClick r:id="rId6" action="ppaction://hlinksldjump"/>
            <a:extLst>
              <a:ext uri="{FF2B5EF4-FFF2-40B4-BE49-F238E27FC236}">
                <a16:creationId xmlns:a16="http://schemas.microsoft.com/office/drawing/2014/main" id="{E48C795C-7E98-4C80-B471-149618574CCE}"/>
              </a:ext>
            </a:extLst>
          </p:cNvPr>
          <p:cNvSpPr/>
          <p:nvPr/>
        </p:nvSpPr>
        <p:spPr>
          <a:xfrm>
            <a:off x="426642" y="8744795"/>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TextBox 60">
            <a:hlinkClick r:id="rId6" action="ppaction://hlinksldjump"/>
            <a:extLst>
              <a:ext uri="{FF2B5EF4-FFF2-40B4-BE49-F238E27FC236}">
                <a16:creationId xmlns:a16="http://schemas.microsoft.com/office/drawing/2014/main" id="{5B195CDC-D855-4F85-811D-7CA59FE93424}"/>
              </a:ext>
            </a:extLst>
          </p:cNvPr>
          <p:cNvSpPr txBox="1"/>
          <p:nvPr/>
        </p:nvSpPr>
        <p:spPr>
          <a:xfrm>
            <a:off x="489317" y="8807374"/>
            <a:ext cx="1950067"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CHOOSE ANOTHER CLASS</a:t>
            </a:r>
            <a:endParaRPr lang="en-IE" dirty="0">
              <a:solidFill>
                <a:schemeClr val="bg1">
                  <a:lumMod val="50000"/>
                </a:schemeClr>
              </a:solidFill>
              <a:latin typeface="Bahnschrift" panose="020B0502040204020203" pitchFamily="34" charset="0"/>
            </a:endParaRPr>
          </a:p>
        </p:txBody>
      </p:sp>
      <p:sp>
        <p:nvSpPr>
          <p:cNvPr id="62" name="Rectangle: Rounded Corners 61">
            <a:hlinkClick r:id="rId7" action="ppaction://hlinksldjump"/>
            <a:extLst>
              <a:ext uri="{FF2B5EF4-FFF2-40B4-BE49-F238E27FC236}">
                <a16:creationId xmlns:a16="http://schemas.microsoft.com/office/drawing/2014/main" id="{537E7760-3A73-47F9-BE93-7E0F32B896AC}"/>
              </a:ext>
            </a:extLst>
          </p:cNvPr>
          <p:cNvSpPr/>
          <p:nvPr/>
        </p:nvSpPr>
        <p:spPr>
          <a:xfrm>
            <a:off x="3532639" y="878664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7" action="ppaction://hlinksldjump"/>
            <a:extLst>
              <a:ext uri="{FF2B5EF4-FFF2-40B4-BE49-F238E27FC236}">
                <a16:creationId xmlns:a16="http://schemas.microsoft.com/office/drawing/2014/main" id="{32E1B7EC-89CC-4219-A819-095CCBD3B01D}"/>
              </a:ext>
            </a:extLst>
          </p:cNvPr>
          <p:cNvSpPr txBox="1"/>
          <p:nvPr/>
        </p:nvSpPr>
        <p:spPr>
          <a:xfrm>
            <a:off x="3762825" y="895695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pic>
        <p:nvPicPr>
          <p:cNvPr id="26" name="Picture 25" descr="A picture containing object, clock&#10;&#10;Description automatically generated">
            <a:extLst>
              <a:ext uri="{FF2B5EF4-FFF2-40B4-BE49-F238E27FC236}">
                <a16:creationId xmlns:a16="http://schemas.microsoft.com/office/drawing/2014/main" id="{5B876940-1BCD-4ED7-81ED-2A7EB6EE4FA0}"/>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878887" y="5672202"/>
            <a:ext cx="1220478" cy="1049740"/>
          </a:xfrm>
          <a:prstGeom prst="rect">
            <a:avLst/>
          </a:prstGeom>
        </p:spPr>
      </p:pic>
      <p:sp>
        <p:nvSpPr>
          <p:cNvPr id="27" name="TextBox 26">
            <a:extLst>
              <a:ext uri="{FF2B5EF4-FFF2-40B4-BE49-F238E27FC236}">
                <a16:creationId xmlns:a16="http://schemas.microsoft.com/office/drawing/2014/main" id="{2B78E927-4EFE-46D8-850B-BE404D510DAD}"/>
              </a:ext>
            </a:extLst>
          </p:cNvPr>
          <p:cNvSpPr txBox="1"/>
          <p:nvPr/>
        </p:nvSpPr>
        <p:spPr>
          <a:xfrm>
            <a:off x="3376362" y="6791720"/>
            <a:ext cx="2138071" cy="253916"/>
          </a:xfrm>
          <a:prstGeom prst="rect">
            <a:avLst/>
          </a:prstGeom>
          <a:noFill/>
        </p:spPr>
        <p:txBody>
          <a:bodyPr wrap="square" rtlCol="0">
            <a:spAutoFit/>
          </a:bodyPr>
          <a:lstStyle/>
          <a:p>
            <a:pPr algn="ctr"/>
            <a:r>
              <a:rPr lang="en-IE" sz="1050" i="1" dirty="0">
                <a:latin typeface="Arial" panose="020B0604020202020204" pitchFamily="34" charset="0"/>
                <a:cs typeface="Arial" panose="020B0604020202020204" pitchFamily="34" charset="0"/>
              </a:rPr>
              <a:t>No spaces currently available</a:t>
            </a:r>
          </a:p>
        </p:txBody>
      </p:sp>
    </p:spTree>
    <p:extLst>
      <p:ext uri="{BB962C8B-B14F-4D97-AF65-F5344CB8AC3E}">
        <p14:creationId xmlns:p14="http://schemas.microsoft.com/office/powerpoint/2010/main" val="124143963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 CLASS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14507" y="5283722"/>
            <a:ext cx="6503561" cy="769441"/>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Don’t have an account with us? Manually reserve your booking below:</a:t>
            </a:r>
          </a:p>
          <a:p>
            <a:endParaRPr lang="en-IE" sz="1400" i="1" dirty="0">
              <a:latin typeface="Arial" panose="020B0604020202020204" pitchFamily="34" charset="0"/>
              <a:cs typeface="Arial" panose="020B0604020202020204" pitchFamily="34" charset="0"/>
            </a:endParaRPr>
          </a:p>
          <a:p>
            <a:r>
              <a:rPr lang="en-IE" sz="1400" i="1" dirty="0">
                <a:latin typeface="Arial" panose="020B0604020202020204" pitchFamily="34" charset="0"/>
                <a:cs typeface="Arial" panose="020B0604020202020204" pitchFamily="34" charset="0"/>
              </a:rPr>
              <a:t>	Please select which applies:</a:t>
            </a:r>
          </a:p>
        </p:txBody>
      </p:sp>
      <p:sp>
        <p:nvSpPr>
          <p:cNvPr id="23" name="Rectangle: Rounded Corners 22">
            <a:hlinkClick r:id="rId2" action="ppaction://hlinksldjump"/>
            <a:extLst>
              <a:ext uri="{FF2B5EF4-FFF2-40B4-BE49-F238E27FC236}">
                <a16:creationId xmlns:a16="http://schemas.microsoft.com/office/drawing/2014/main" id="{08EA3C07-7040-4401-AA4F-9EAD3A0CF52F}"/>
              </a:ext>
            </a:extLst>
          </p:cNvPr>
          <p:cNvSpPr/>
          <p:nvPr/>
        </p:nvSpPr>
        <p:spPr>
          <a:xfrm>
            <a:off x="2230726" y="868619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TextBox 23">
            <a:hlinkClick r:id="rId2" action="ppaction://hlinksldjump"/>
            <a:extLst>
              <a:ext uri="{FF2B5EF4-FFF2-40B4-BE49-F238E27FC236}">
                <a16:creationId xmlns:a16="http://schemas.microsoft.com/office/drawing/2014/main" id="{3BE880CF-B87E-43C6-80A3-F356D6D058D2}"/>
              </a:ext>
            </a:extLst>
          </p:cNvPr>
          <p:cNvSpPr txBox="1"/>
          <p:nvPr/>
        </p:nvSpPr>
        <p:spPr>
          <a:xfrm>
            <a:off x="2460912" y="8856497"/>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26" name="TextBox 25">
            <a:extLst>
              <a:ext uri="{FF2B5EF4-FFF2-40B4-BE49-F238E27FC236}">
                <a16:creationId xmlns:a16="http://schemas.microsoft.com/office/drawing/2014/main" id="{697C7470-0A38-46DE-A681-4ED4A8C2AA78}"/>
              </a:ext>
            </a:extLst>
          </p:cNvPr>
          <p:cNvSpPr txBox="1"/>
          <p:nvPr/>
        </p:nvSpPr>
        <p:spPr>
          <a:xfrm>
            <a:off x="237989" y="3643074"/>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RESERVE YOUR PLACE</a:t>
            </a:r>
            <a:endParaRPr lang="en-IE" dirty="0">
              <a:latin typeface="Arial" panose="020B0604020202020204" pitchFamily="34" charset="0"/>
              <a:cs typeface="Arial" panose="020B0604020202020204" pitchFamily="34" charset="0"/>
            </a:endParaRPr>
          </a:p>
        </p:txBody>
      </p:sp>
      <p:sp>
        <p:nvSpPr>
          <p:cNvPr id="27" name="Rectangle: Rounded Corners 26">
            <a:hlinkClick r:id="rId3" action="ppaction://hlinksldjump"/>
            <a:extLst>
              <a:ext uri="{FF2B5EF4-FFF2-40B4-BE49-F238E27FC236}">
                <a16:creationId xmlns:a16="http://schemas.microsoft.com/office/drawing/2014/main" id="{959F8A2F-CFC5-4849-A29B-CBE90FB5D1D6}"/>
              </a:ext>
            </a:extLst>
          </p:cNvPr>
          <p:cNvSpPr/>
          <p:nvPr/>
        </p:nvSpPr>
        <p:spPr>
          <a:xfrm>
            <a:off x="1718142" y="4293096"/>
            <a:ext cx="317691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hlinkClick r:id="rId3" action="ppaction://hlinksldjump"/>
            <a:extLst>
              <a:ext uri="{FF2B5EF4-FFF2-40B4-BE49-F238E27FC236}">
                <a16:creationId xmlns:a16="http://schemas.microsoft.com/office/drawing/2014/main" id="{6E242E4A-0114-438D-9B46-A0A0511E6D34}"/>
              </a:ext>
            </a:extLst>
          </p:cNvPr>
          <p:cNvSpPr txBox="1"/>
          <p:nvPr/>
        </p:nvSpPr>
        <p:spPr>
          <a:xfrm>
            <a:off x="1903179" y="4355675"/>
            <a:ext cx="2806843"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LOG IN TO YOUR ACCOUNT TO CLAIM YOUR SPOT NOW </a:t>
            </a:r>
            <a:endParaRPr lang="en-IE" dirty="0">
              <a:solidFill>
                <a:schemeClr val="bg1">
                  <a:lumMod val="50000"/>
                </a:schemeClr>
              </a:solidFill>
              <a:latin typeface="Bahnschrift" panose="020B0502040204020203" pitchFamily="34" charset="0"/>
            </a:endParaRPr>
          </a:p>
        </p:txBody>
      </p:sp>
      <p:sp>
        <p:nvSpPr>
          <p:cNvPr id="15" name="TextBox 14">
            <a:extLst>
              <a:ext uri="{FF2B5EF4-FFF2-40B4-BE49-F238E27FC236}">
                <a16:creationId xmlns:a16="http://schemas.microsoft.com/office/drawing/2014/main" id="{00341932-3947-46F6-BC8D-D37B65295E24}"/>
              </a:ext>
            </a:extLst>
          </p:cNvPr>
          <p:cNvSpPr txBox="1"/>
          <p:nvPr/>
        </p:nvSpPr>
        <p:spPr>
          <a:xfrm>
            <a:off x="237989" y="1110534"/>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fitness classes!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cannot be booked more than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are free for members, and there is a €10 charge per class for non-members which can be paid via card here or via cash per lesson.</a:t>
            </a:r>
            <a:endParaRPr lang="en-IE" sz="1400" dirty="0">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41F7261D-7310-45BA-976E-DB35DD7EEFF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hlinkClick r:id="rId5" action="ppaction://hlinksldjump"/>
            <a:extLst>
              <a:ext uri="{FF2B5EF4-FFF2-40B4-BE49-F238E27FC236}">
                <a16:creationId xmlns:a16="http://schemas.microsoft.com/office/drawing/2014/main" id="{12EFF259-0598-435E-BA99-6A5E30877187}"/>
              </a:ext>
            </a:extLst>
          </p:cNvPr>
          <p:cNvSpPr/>
          <p:nvPr/>
        </p:nvSpPr>
        <p:spPr>
          <a:xfrm>
            <a:off x="1181803" y="6255683"/>
            <a:ext cx="4331893" cy="722162"/>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TextBox 17">
            <a:hlinkClick r:id="rId5" action="ppaction://hlinksldjump"/>
            <a:extLst>
              <a:ext uri="{FF2B5EF4-FFF2-40B4-BE49-F238E27FC236}">
                <a16:creationId xmlns:a16="http://schemas.microsoft.com/office/drawing/2014/main" id="{4025A7E7-8871-42C3-882C-0A6D922D5CDC}"/>
              </a:ext>
            </a:extLst>
          </p:cNvPr>
          <p:cNvSpPr txBox="1"/>
          <p:nvPr/>
        </p:nvSpPr>
        <p:spPr>
          <a:xfrm>
            <a:off x="1366840" y="6318262"/>
            <a:ext cx="3827275"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I am a member of the Arena, but I do not have an account with this app.</a:t>
            </a:r>
            <a:endParaRPr lang="en-IE" dirty="0">
              <a:solidFill>
                <a:schemeClr val="bg1">
                  <a:lumMod val="50000"/>
                </a:schemeClr>
              </a:solidFill>
              <a:latin typeface="Bahnschrift" panose="020B0502040204020203" pitchFamily="34" charset="0"/>
            </a:endParaRPr>
          </a:p>
        </p:txBody>
      </p:sp>
      <p:sp>
        <p:nvSpPr>
          <p:cNvPr id="19" name="Rectangle: Rounded Corners 18">
            <a:hlinkClick r:id="rId6" action="ppaction://hlinksldjump"/>
            <a:extLst>
              <a:ext uri="{FF2B5EF4-FFF2-40B4-BE49-F238E27FC236}">
                <a16:creationId xmlns:a16="http://schemas.microsoft.com/office/drawing/2014/main" id="{B1BAD43D-C442-419F-B225-05F13E884056}"/>
              </a:ext>
            </a:extLst>
          </p:cNvPr>
          <p:cNvSpPr/>
          <p:nvPr/>
        </p:nvSpPr>
        <p:spPr>
          <a:xfrm>
            <a:off x="1181803" y="7144894"/>
            <a:ext cx="4331893" cy="722162"/>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Box 19">
            <a:hlinkClick r:id="rId6" action="ppaction://hlinksldjump"/>
            <a:extLst>
              <a:ext uri="{FF2B5EF4-FFF2-40B4-BE49-F238E27FC236}">
                <a16:creationId xmlns:a16="http://schemas.microsoft.com/office/drawing/2014/main" id="{D9C03AA7-E977-4F83-896E-2255B671EF1E}"/>
              </a:ext>
            </a:extLst>
          </p:cNvPr>
          <p:cNvSpPr txBox="1"/>
          <p:nvPr/>
        </p:nvSpPr>
        <p:spPr>
          <a:xfrm>
            <a:off x="1366840" y="7329388"/>
            <a:ext cx="3827275"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I am not a member of the Arena.</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14509080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733425" y="478509"/>
            <a:ext cx="5391150"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LOG IN</a:t>
            </a:r>
          </a:p>
        </p:txBody>
      </p:sp>
      <p:sp>
        <p:nvSpPr>
          <p:cNvPr id="17" name="Rectangle: Rounded Corners 16">
            <a:hlinkClick r:id="rId3" action="ppaction://hlinksldjump"/>
            <a:extLst>
              <a:ext uri="{FF2B5EF4-FFF2-40B4-BE49-F238E27FC236}">
                <a16:creationId xmlns:a16="http://schemas.microsoft.com/office/drawing/2014/main" id="{E66499D9-BCA7-42FC-90EC-690F20C6DEF9}"/>
              </a:ext>
            </a:extLst>
          </p:cNvPr>
          <p:cNvSpPr/>
          <p:nvPr/>
        </p:nvSpPr>
        <p:spPr>
          <a:xfrm>
            <a:off x="3831604" y="1300387"/>
            <a:ext cx="2567122"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TextBox 17">
            <a:hlinkClick r:id="rId3" action="ppaction://hlinksldjump"/>
            <a:extLst>
              <a:ext uri="{FF2B5EF4-FFF2-40B4-BE49-F238E27FC236}">
                <a16:creationId xmlns:a16="http://schemas.microsoft.com/office/drawing/2014/main" id="{D88F3A20-4BE6-4EC0-B07B-2144AF73812D}"/>
              </a:ext>
            </a:extLst>
          </p:cNvPr>
          <p:cNvSpPr txBox="1"/>
          <p:nvPr/>
        </p:nvSpPr>
        <p:spPr>
          <a:xfrm>
            <a:off x="4259036" y="1401603"/>
            <a:ext cx="1777034"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Log in with Twitter</a:t>
            </a:r>
          </a:p>
        </p:txBody>
      </p:sp>
      <p:pic>
        <p:nvPicPr>
          <p:cNvPr id="20" name="Picture 19" descr="A close up of a logo&#10;&#10;Description automatically generated">
            <a:hlinkClick r:id="rId3" action="ppaction://hlinksldjump"/>
            <a:extLst>
              <a:ext uri="{FF2B5EF4-FFF2-40B4-BE49-F238E27FC236}">
                <a16:creationId xmlns:a16="http://schemas.microsoft.com/office/drawing/2014/main" id="{953C7FF8-CD0E-4D27-883F-CD994A613909}"/>
              </a:ext>
            </a:extLst>
          </p:cNvPr>
          <p:cNvPicPr>
            <a:picLocks noChangeAspect="1"/>
          </p:cNvPicPr>
          <p:nvPr/>
        </p:nvPicPr>
        <p:blipFill rotWithShape="1">
          <a:blip r:embed="rId4">
            <a:extLst>
              <a:ext uri="{28A0092B-C50C-407E-A947-70E740481C1C}">
                <a14:useLocalDpi xmlns:a14="http://schemas.microsoft.com/office/drawing/2010/main" val="0"/>
              </a:ext>
            </a:extLst>
          </a:blip>
          <a:srcRect l="30197" t="12303" r="24536" b="11657"/>
          <a:stretch/>
        </p:blipFill>
        <p:spPr>
          <a:xfrm>
            <a:off x="3982285" y="1401603"/>
            <a:ext cx="241680" cy="236289"/>
          </a:xfrm>
          <a:prstGeom prst="rect">
            <a:avLst/>
          </a:prstGeom>
        </p:spPr>
      </p:pic>
      <p:sp>
        <p:nvSpPr>
          <p:cNvPr id="21" name="Rectangle: Rounded Corners 20">
            <a:hlinkClick r:id="rId3" action="ppaction://hlinksldjump"/>
            <a:extLst>
              <a:ext uri="{FF2B5EF4-FFF2-40B4-BE49-F238E27FC236}">
                <a16:creationId xmlns:a16="http://schemas.microsoft.com/office/drawing/2014/main" id="{9FCD61A8-CE1B-45AA-A370-FFB91C632919}"/>
              </a:ext>
            </a:extLst>
          </p:cNvPr>
          <p:cNvSpPr/>
          <p:nvPr/>
        </p:nvSpPr>
        <p:spPr>
          <a:xfrm>
            <a:off x="345454" y="1300387"/>
            <a:ext cx="2567122"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TextBox 21">
            <a:hlinkClick r:id="rId3" action="ppaction://hlinksldjump"/>
            <a:extLst>
              <a:ext uri="{FF2B5EF4-FFF2-40B4-BE49-F238E27FC236}">
                <a16:creationId xmlns:a16="http://schemas.microsoft.com/office/drawing/2014/main" id="{01CCB95B-8CF4-4319-866D-FE189B4DF92E}"/>
              </a:ext>
            </a:extLst>
          </p:cNvPr>
          <p:cNvSpPr txBox="1"/>
          <p:nvPr/>
        </p:nvSpPr>
        <p:spPr>
          <a:xfrm>
            <a:off x="787831" y="1395081"/>
            <a:ext cx="1954147"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Log in with Facebook</a:t>
            </a:r>
          </a:p>
        </p:txBody>
      </p:sp>
      <p:pic>
        <p:nvPicPr>
          <p:cNvPr id="24" name="Picture 23" descr="A picture containing drawing&#10;&#10;Description automatically generated">
            <a:hlinkClick r:id="rId3" action="ppaction://hlinksldjump"/>
            <a:extLst>
              <a:ext uri="{FF2B5EF4-FFF2-40B4-BE49-F238E27FC236}">
                <a16:creationId xmlns:a16="http://schemas.microsoft.com/office/drawing/2014/main" id="{28E7C6B6-9391-41D3-921A-C8AAC10FD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68" y="1433211"/>
            <a:ext cx="217079" cy="217079"/>
          </a:xfrm>
          <a:prstGeom prst="rect">
            <a:avLst/>
          </a:prstGeom>
        </p:spPr>
      </p:pic>
      <p:sp>
        <p:nvSpPr>
          <p:cNvPr id="25" name="TextBox 24">
            <a:extLst>
              <a:ext uri="{FF2B5EF4-FFF2-40B4-BE49-F238E27FC236}">
                <a16:creationId xmlns:a16="http://schemas.microsoft.com/office/drawing/2014/main" id="{9903B822-AB04-4BA0-A2A6-6D2E6622C8C5}"/>
              </a:ext>
            </a:extLst>
          </p:cNvPr>
          <p:cNvSpPr txBox="1"/>
          <p:nvPr/>
        </p:nvSpPr>
        <p:spPr>
          <a:xfrm>
            <a:off x="295321" y="2072467"/>
            <a:ext cx="6267358" cy="369332"/>
          </a:xfrm>
          <a:prstGeom prst="rect">
            <a:avLst/>
          </a:prstGeom>
          <a:noFill/>
        </p:spPr>
        <p:txBody>
          <a:bodyPr wrap="square" rtlCol="0">
            <a:spAutoFit/>
          </a:bodyPr>
          <a:lstStyle/>
          <a:p>
            <a:pPr algn="ctr"/>
            <a:r>
              <a:rPr lang="en-IE" b="1" u="sng" dirty="0">
                <a:latin typeface="Arial" panose="020B0604020202020204" pitchFamily="34" charset="0"/>
                <a:cs typeface="Arial" panose="020B0604020202020204" pitchFamily="34" charset="0"/>
              </a:rPr>
              <a:t>OR</a:t>
            </a:r>
            <a:endParaRPr lang="en-IE"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DBD9477-2474-4CF1-A0D2-AA5C0A2B33B6}"/>
              </a:ext>
            </a:extLst>
          </p:cNvPr>
          <p:cNvSpPr txBox="1"/>
          <p:nvPr/>
        </p:nvSpPr>
        <p:spPr>
          <a:xfrm>
            <a:off x="278510" y="2489467"/>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Email Address</a:t>
            </a:r>
          </a:p>
        </p:txBody>
      </p:sp>
      <p:sp>
        <p:nvSpPr>
          <p:cNvPr id="34" name="Rectangle: Rounded Corners 33">
            <a:extLst>
              <a:ext uri="{FF2B5EF4-FFF2-40B4-BE49-F238E27FC236}">
                <a16:creationId xmlns:a16="http://schemas.microsoft.com/office/drawing/2014/main" id="{5DC4DDC2-D7D5-4A09-923A-6AB1965265E4}"/>
              </a:ext>
            </a:extLst>
          </p:cNvPr>
          <p:cNvSpPr/>
          <p:nvPr/>
        </p:nvSpPr>
        <p:spPr>
          <a:xfrm>
            <a:off x="345454" y="2845730"/>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TextBox 34">
            <a:extLst>
              <a:ext uri="{FF2B5EF4-FFF2-40B4-BE49-F238E27FC236}">
                <a16:creationId xmlns:a16="http://schemas.microsoft.com/office/drawing/2014/main" id="{E067C911-3AE6-426C-AACC-9FFEE4779703}"/>
              </a:ext>
            </a:extLst>
          </p:cNvPr>
          <p:cNvSpPr txBox="1"/>
          <p:nvPr/>
        </p:nvSpPr>
        <p:spPr>
          <a:xfrm>
            <a:off x="265677" y="3596483"/>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Password</a:t>
            </a:r>
          </a:p>
        </p:txBody>
      </p:sp>
      <p:sp>
        <p:nvSpPr>
          <p:cNvPr id="36" name="Rectangle: Rounded Corners 35">
            <a:extLst>
              <a:ext uri="{FF2B5EF4-FFF2-40B4-BE49-F238E27FC236}">
                <a16:creationId xmlns:a16="http://schemas.microsoft.com/office/drawing/2014/main" id="{A67BB621-F56C-4972-B7FC-0786703D3652}"/>
              </a:ext>
            </a:extLst>
          </p:cNvPr>
          <p:cNvSpPr/>
          <p:nvPr/>
        </p:nvSpPr>
        <p:spPr>
          <a:xfrm>
            <a:off x="332621" y="3958323"/>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Rectangle: Rounded Corners 38">
            <a:hlinkClick r:id="rId3" action="ppaction://hlinksldjump"/>
            <a:extLst>
              <a:ext uri="{FF2B5EF4-FFF2-40B4-BE49-F238E27FC236}">
                <a16:creationId xmlns:a16="http://schemas.microsoft.com/office/drawing/2014/main" id="{052948EC-F767-453B-B7D4-DE8EA3E834B6}"/>
              </a:ext>
            </a:extLst>
          </p:cNvPr>
          <p:cNvSpPr/>
          <p:nvPr/>
        </p:nvSpPr>
        <p:spPr>
          <a:xfrm>
            <a:off x="2490855" y="4944373"/>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3" action="ppaction://hlinksldjump"/>
            <a:extLst>
              <a:ext uri="{FF2B5EF4-FFF2-40B4-BE49-F238E27FC236}">
                <a16:creationId xmlns:a16="http://schemas.microsoft.com/office/drawing/2014/main" id="{D8E98A40-A12E-4931-BA33-CF5C305BFA95}"/>
              </a:ext>
            </a:extLst>
          </p:cNvPr>
          <p:cNvSpPr txBox="1"/>
          <p:nvPr/>
        </p:nvSpPr>
        <p:spPr>
          <a:xfrm>
            <a:off x="2721041" y="5114674"/>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LOG IN</a:t>
            </a:r>
            <a:endParaRPr lang="en-IE" dirty="0">
              <a:solidFill>
                <a:schemeClr val="bg1">
                  <a:lumMod val="50000"/>
                </a:schemeClr>
              </a:solidFill>
              <a:latin typeface="Bahnschrift" panose="020B0502040204020203" pitchFamily="34" charset="0"/>
            </a:endParaRPr>
          </a:p>
        </p:txBody>
      </p:sp>
      <p:cxnSp>
        <p:nvCxnSpPr>
          <p:cNvPr id="50" name="Straight Connector 49">
            <a:extLst>
              <a:ext uri="{FF2B5EF4-FFF2-40B4-BE49-F238E27FC236}">
                <a16:creationId xmlns:a16="http://schemas.microsoft.com/office/drawing/2014/main" id="{813AB654-E685-40D4-BD8C-86280222148B}"/>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8660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375860" y="435133"/>
            <a:ext cx="6106279"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LOG IN SUCCESSFUL</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7586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hlinkClick r:id="rId2" action="ppaction://hlinksldjump"/>
            <a:extLst>
              <a:ext uri="{FF2B5EF4-FFF2-40B4-BE49-F238E27FC236}">
                <a16:creationId xmlns:a16="http://schemas.microsoft.com/office/drawing/2014/main" id="{052948EC-F767-453B-B7D4-DE8EA3E834B6}"/>
              </a:ext>
            </a:extLst>
          </p:cNvPr>
          <p:cNvSpPr/>
          <p:nvPr/>
        </p:nvSpPr>
        <p:spPr>
          <a:xfrm>
            <a:off x="2378904" y="2559461"/>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2" action="ppaction://hlinksldjump"/>
            <a:extLst>
              <a:ext uri="{FF2B5EF4-FFF2-40B4-BE49-F238E27FC236}">
                <a16:creationId xmlns:a16="http://schemas.microsoft.com/office/drawing/2014/main" id="{D8E98A40-A12E-4931-BA33-CF5C305BFA95}"/>
              </a:ext>
            </a:extLst>
          </p:cNvPr>
          <p:cNvSpPr txBox="1"/>
          <p:nvPr/>
        </p:nvSpPr>
        <p:spPr>
          <a:xfrm>
            <a:off x="2609090" y="2729761"/>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 name="Rectangle 3">
            <a:extLst>
              <a:ext uri="{FF2B5EF4-FFF2-40B4-BE49-F238E27FC236}">
                <a16:creationId xmlns:a16="http://schemas.microsoft.com/office/drawing/2014/main" id="{3EC0817B-4A22-45B7-A1AA-369101FEA634}"/>
              </a:ext>
            </a:extLst>
          </p:cNvPr>
          <p:cNvSpPr/>
          <p:nvPr/>
        </p:nvSpPr>
        <p:spPr>
          <a:xfrm>
            <a:off x="294861" y="1096089"/>
            <a:ext cx="6187277" cy="1077218"/>
          </a:xfrm>
          <a:prstGeom prst="rect">
            <a:avLst/>
          </a:prstGeom>
        </p:spPr>
        <p:txBody>
          <a:bodyPr wrap="square">
            <a:spAutoFit/>
          </a:bodyPr>
          <a:lstStyle/>
          <a:p>
            <a:r>
              <a:rPr lang="en-IE" i="1" dirty="0">
                <a:latin typeface="Arial" panose="020B0604020202020204" pitchFamily="34" charset="0"/>
                <a:cs typeface="Arial" panose="020B0604020202020204" pitchFamily="34" charset="0"/>
              </a:rPr>
              <a:t>Your class has been successfully reserved.</a:t>
            </a:r>
          </a:p>
          <a:p>
            <a:endParaRPr lang="en-IE" i="1" dirty="0">
              <a:latin typeface="Arial" panose="020B0604020202020204" pitchFamily="34" charset="0"/>
              <a:cs typeface="Arial" panose="020B0604020202020204" pitchFamily="34" charset="0"/>
            </a:endParaRPr>
          </a:p>
          <a:p>
            <a:r>
              <a:rPr lang="en-IE" sz="1400" i="1" dirty="0">
                <a:latin typeface="Arial" panose="020B0604020202020204" pitchFamily="34" charset="0"/>
                <a:cs typeface="Arial" panose="020B0604020202020204" pitchFamily="34" charset="0"/>
              </a:rPr>
              <a:t>If you are not a member of the Arena but wish to pay class fees via card now, please </a:t>
            </a:r>
            <a:r>
              <a:rPr lang="en-IE" sz="1400" b="1" i="1" u="sng"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fill in your details here</a:t>
            </a:r>
            <a:r>
              <a:rPr lang="en-IE" sz="1400"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4311814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 CLASS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97C7470-0A38-46DE-A681-4ED4A8C2AA78}"/>
              </a:ext>
            </a:extLst>
          </p:cNvPr>
          <p:cNvSpPr txBox="1"/>
          <p:nvPr/>
        </p:nvSpPr>
        <p:spPr>
          <a:xfrm>
            <a:off x="228599" y="3539006"/>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RESERVE YOUR PLACE</a:t>
            </a:r>
            <a:endParaRPr lang="en-IE"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0341932-3947-46F6-BC8D-D37B65295E24}"/>
              </a:ext>
            </a:extLst>
          </p:cNvPr>
          <p:cNvSpPr txBox="1"/>
          <p:nvPr/>
        </p:nvSpPr>
        <p:spPr>
          <a:xfrm>
            <a:off x="237989" y="1110534"/>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fitness classes!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cannot be booked more than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are free for members, and there is a €10 charge per class for non-members which can be paid via card here or via cash per lesson.</a:t>
            </a:r>
            <a:endParaRPr lang="en-IE" sz="1400" dirty="0">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41F7261D-7310-45BA-976E-DB35DD7EEFF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13985D3-2FFE-489B-AF1A-8F928F10FBC1}"/>
              </a:ext>
            </a:extLst>
          </p:cNvPr>
          <p:cNvSpPr txBox="1"/>
          <p:nvPr/>
        </p:nvSpPr>
        <p:spPr>
          <a:xfrm>
            <a:off x="228599" y="4756253"/>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Full name*</a:t>
            </a:r>
          </a:p>
        </p:txBody>
      </p:sp>
      <p:sp>
        <p:nvSpPr>
          <p:cNvPr id="22" name="Rectangle: Rounded Corners 21">
            <a:extLst>
              <a:ext uri="{FF2B5EF4-FFF2-40B4-BE49-F238E27FC236}">
                <a16:creationId xmlns:a16="http://schemas.microsoft.com/office/drawing/2014/main" id="{C949C799-9497-49A0-B168-B5DC2E3DC86F}"/>
              </a:ext>
            </a:extLst>
          </p:cNvPr>
          <p:cNvSpPr/>
          <p:nvPr/>
        </p:nvSpPr>
        <p:spPr>
          <a:xfrm>
            <a:off x="295543" y="5118309"/>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TextBox 24">
            <a:extLst>
              <a:ext uri="{FF2B5EF4-FFF2-40B4-BE49-F238E27FC236}">
                <a16:creationId xmlns:a16="http://schemas.microsoft.com/office/drawing/2014/main" id="{79DA4A5A-90D5-414F-8696-BEE9F032F090}"/>
              </a:ext>
            </a:extLst>
          </p:cNvPr>
          <p:cNvSpPr txBox="1"/>
          <p:nvPr/>
        </p:nvSpPr>
        <p:spPr>
          <a:xfrm>
            <a:off x="228599" y="5826787"/>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Address*</a:t>
            </a:r>
          </a:p>
        </p:txBody>
      </p:sp>
      <p:sp>
        <p:nvSpPr>
          <p:cNvPr id="28" name="Rectangle: Rounded Corners 27">
            <a:extLst>
              <a:ext uri="{FF2B5EF4-FFF2-40B4-BE49-F238E27FC236}">
                <a16:creationId xmlns:a16="http://schemas.microsoft.com/office/drawing/2014/main" id="{ED3FCDA0-AB83-4486-B30D-76FE51FB5AF8}"/>
              </a:ext>
            </a:extLst>
          </p:cNvPr>
          <p:cNvSpPr/>
          <p:nvPr/>
        </p:nvSpPr>
        <p:spPr>
          <a:xfrm>
            <a:off x="274701" y="6188567"/>
            <a:ext cx="6255390"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Rounded Corners 29">
            <a:extLst>
              <a:ext uri="{FF2B5EF4-FFF2-40B4-BE49-F238E27FC236}">
                <a16:creationId xmlns:a16="http://schemas.microsoft.com/office/drawing/2014/main" id="{1CD78284-9F49-4FCF-8808-1E42BC461B72}"/>
              </a:ext>
            </a:extLst>
          </p:cNvPr>
          <p:cNvSpPr/>
          <p:nvPr/>
        </p:nvSpPr>
        <p:spPr>
          <a:xfrm>
            <a:off x="272116" y="6880583"/>
            <a:ext cx="625797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Rounded Corners 30">
            <a:extLst>
              <a:ext uri="{FF2B5EF4-FFF2-40B4-BE49-F238E27FC236}">
                <a16:creationId xmlns:a16="http://schemas.microsoft.com/office/drawing/2014/main" id="{62491918-465D-44F8-90BB-3165F0466553}"/>
              </a:ext>
            </a:extLst>
          </p:cNvPr>
          <p:cNvSpPr/>
          <p:nvPr/>
        </p:nvSpPr>
        <p:spPr>
          <a:xfrm>
            <a:off x="279707" y="7596306"/>
            <a:ext cx="623873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TextBox 31">
            <a:extLst>
              <a:ext uri="{FF2B5EF4-FFF2-40B4-BE49-F238E27FC236}">
                <a16:creationId xmlns:a16="http://schemas.microsoft.com/office/drawing/2014/main" id="{F2B8D1BC-0ABA-4862-8316-D7948A613AED}"/>
              </a:ext>
            </a:extLst>
          </p:cNvPr>
          <p:cNvSpPr txBox="1"/>
          <p:nvPr/>
        </p:nvSpPr>
        <p:spPr>
          <a:xfrm>
            <a:off x="216950" y="8302401"/>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County*</a:t>
            </a:r>
          </a:p>
        </p:txBody>
      </p:sp>
      <p:sp>
        <p:nvSpPr>
          <p:cNvPr id="33" name="Rectangle: Rounded Corners 32">
            <a:extLst>
              <a:ext uri="{FF2B5EF4-FFF2-40B4-BE49-F238E27FC236}">
                <a16:creationId xmlns:a16="http://schemas.microsoft.com/office/drawing/2014/main" id="{3673CC5B-0713-4E58-B653-422C6C00B1C4}"/>
              </a:ext>
            </a:extLst>
          </p:cNvPr>
          <p:cNvSpPr/>
          <p:nvPr/>
        </p:nvSpPr>
        <p:spPr>
          <a:xfrm>
            <a:off x="262733" y="8655336"/>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8F896440-2BA6-425F-A88A-1EA9BA18B904}"/>
              </a:ext>
            </a:extLst>
          </p:cNvPr>
          <p:cNvSpPr txBox="1"/>
          <p:nvPr/>
        </p:nvSpPr>
        <p:spPr>
          <a:xfrm>
            <a:off x="216950" y="9364401"/>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Phone number*</a:t>
            </a:r>
          </a:p>
        </p:txBody>
      </p:sp>
      <p:sp>
        <p:nvSpPr>
          <p:cNvPr id="35" name="Rectangle: Rounded Corners 34">
            <a:extLst>
              <a:ext uri="{FF2B5EF4-FFF2-40B4-BE49-F238E27FC236}">
                <a16:creationId xmlns:a16="http://schemas.microsoft.com/office/drawing/2014/main" id="{D8DFE6DC-F15A-4CE2-9D2F-A4998F59F40A}"/>
              </a:ext>
            </a:extLst>
          </p:cNvPr>
          <p:cNvSpPr/>
          <p:nvPr/>
        </p:nvSpPr>
        <p:spPr>
          <a:xfrm>
            <a:off x="262734" y="9747178"/>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TextBox 37">
            <a:extLst>
              <a:ext uri="{FF2B5EF4-FFF2-40B4-BE49-F238E27FC236}">
                <a16:creationId xmlns:a16="http://schemas.microsoft.com/office/drawing/2014/main" id="{F2CE9BDA-5AFB-444F-AA02-C9702539CAFA}"/>
              </a:ext>
            </a:extLst>
          </p:cNvPr>
          <p:cNvSpPr txBox="1"/>
          <p:nvPr/>
        </p:nvSpPr>
        <p:spPr>
          <a:xfrm>
            <a:off x="4010215" y="9382836"/>
            <a:ext cx="1879007"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Date of Birth*</a:t>
            </a:r>
          </a:p>
        </p:txBody>
      </p:sp>
      <p:sp>
        <p:nvSpPr>
          <p:cNvPr id="40" name="Rectangle: Rounded Corners 39">
            <a:extLst>
              <a:ext uri="{FF2B5EF4-FFF2-40B4-BE49-F238E27FC236}">
                <a16:creationId xmlns:a16="http://schemas.microsoft.com/office/drawing/2014/main" id="{53E7F784-81BD-4434-ABB2-2451E2B916D5}"/>
              </a:ext>
            </a:extLst>
          </p:cNvPr>
          <p:cNvSpPr/>
          <p:nvPr/>
        </p:nvSpPr>
        <p:spPr>
          <a:xfrm>
            <a:off x="4074169" y="9747178"/>
            <a:ext cx="1537444"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TextBox 38">
            <a:extLst>
              <a:ext uri="{FF2B5EF4-FFF2-40B4-BE49-F238E27FC236}">
                <a16:creationId xmlns:a16="http://schemas.microsoft.com/office/drawing/2014/main" id="{995BB55B-9092-427C-8576-5CF60C80C4D1}"/>
              </a:ext>
            </a:extLst>
          </p:cNvPr>
          <p:cNvSpPr txBox="1"/>
          <p:nvPr/>
        </p:nvSpPr>
        <p:spPr>
          <a:xfrm>
            <a:off x="4158390" y="9803574"/>
            <a:ext cx="1916363" cy="338554"/>
          </a:xfrm>
          <a:prstGeom prst="rect">
            <a:avLst/>
          </a:prstGeom>
          <a:noFill/>
        </p:spPr>
        <p:txBody>
          <a:bodyPr wrap="square" rtlCol="0">
            <a:spAutoFit/>
          </a:bodyPr>
          <a:lstStyle/>
          <a:p>
            <a:r>
              <a:rPr lang="en-IE" sz="1600" i="1" dirty="0">
                <a:solidFill>
                  <a:schemeClr val="bg1">
                    <a:lumMod val="65000"/>
                  </a:schemeClr>
                </a:solidFill>
              </a:rPr>
              <a:t>DD/MM/YYYY</a:t>
            </a:r>
          </a:p>
        </p:txBody>
      </p:sp>
      <p:sp>
        <p:nvSpPr>
          <p:cNvPr id="41" name="TextBox 40">
            <a:extLst>
              <a:ext uri="{FF2B5EF4-FFF2-40B4-BE49-F238E27FC236}">
                <a16:creationId xmlns:a16="http://schemas.microsoft.com/office/drawing/2014/main" id="{92754A3E-3E0B-4E98-815F-8392C4E98774}"/>
              </a:ext>
            </a:extLst>
          </p:cNvPr>
          <p:cNvSpPr txBox="1"/>
          <p:nvPr/>
        </p:nvSpPr>
        <p:spPr>
          <a:xfrm>
            <a:off x="226333" y="10475185"/>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Membership plan*</a:t>
            </a:r>
          </a:p>
        </p:txBody>
      </p:sp>
      <p:sp>
        <p:nvSpPr>
          <p:cNvPr id="42" name="Rectangle: Rounded Corners 41">
            <a:extLst>
              <a:ext uri="{FF2B5EF4-FFF2-40B4-BE49-F238E27FC236}">
                <a16:creationId xmlns:a16="http://schemas.microsoft.com/office/drawing/2014/main" id="{51B65767-B694-40F4-9894-138A005421C4}"/>
              </a:ext>
            </a:extLst>
          </p:cNvPr>
          <p:cNvSpPr/>
          <p:nvPr/>
        </p:nvSpPr>
        <p:spPr>
          <a:xfrm>
            <a:off x="272116" y="10828120"/>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TextBox 42">
            <a:extLst>
              <a:ext uri="{FF2B5EF4-FFF2-40B4-BE49-F238E27FC236}">
                <a16:creationId xmlns:a16="http://schemas.microsoft.com/office/drawing/2014/main" id="{D79E3016-BDED-4B16-9B5F-0E650AB22A6F}"/>
              </a:ext>
            </a:extLst>
          </p:cNvPr>
          <p:cNvSpPr txBox="1"/>
          <p:nvPr/>
        </p:nvSpPr>
        <p:spPr>
          <a:xfrm>
            <a:off x="235580" y="4036846"/>
            <a:ext cx="6503561"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Please enter the following details regarding your membership:</a:t>
            </a:r>
          </a:p>
        </p:txBody>
      </p:sp>
      <p:sp>
        <p:nvSpPr>
          <p:cNvPr id="44" name="TextBox 43">
            <a:extLst>
              <a:ext uri="{FF2B5EF4-FFF2-40B4-BE49-F238E27FC236}">
                <a16:creationId xmlns:a16="http://schemas.microsoft.com/office/drawing/2014/main" id="{9CF96C8F-823E-4F35-86AB-72C73B5501A1}"/>
              </a:ext>
            </a:extLst>
          </p:cNvPr>
          <p:cNvSpPr txBox="1"/>
          <p:nvPr/>
        </p:nvSpPr>
        <p:spPr>
          <a:xfrm>
            <a:off x="264992" y="4403045"/>
            <a:ext cx="6503561" cy="276999"/>
          </a:xfrm>
          <a:prstGeom prst="rect">
            <a:avLst/>
          </a:prstGeom>
          <a:noFill/>
        </p:spPr>
        <p:txBody>
          <a:bodyPr wrap="square" rtlCol="0">
            <a:spAutoFit/>
          </a:bodyPr>
          <a:lstStyle/>
          <a:p>
            <a:r>
              <a:rPr lang="en-IE" sz="1200" i="1" dirty="0">
                <a:latin typeface="Arial" panose="020B0604020202020204" pitchFamily="34" charset="0"/>
                <a:cs typeface="Arial" panose="020B0604020202020204" pitchFamily="34" charset="0"/>
              </a:rPr>
              <a:t>We recommend </a:t>
            </a:r>
            <a:r>
              <a:rPr lang="en-IE" sz="1200" b="1" i="1" dirty="0">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creating an account with us</a:t>
            </a:r>
            <a:r>
              <a:rPr lang="en-IE" sz="1200" i="1" dirty="0">
                <a:latin typeface="Arial" panose="020B0604020202020204" pitchFamily="34" charset="0"/>
                <a:cs typeface="Arial" panose="020B0604020202020204" pitchFamily="34" charset="0"/>
              </a:rPr>
              <a:t>, so you can skip this step!</a:t>
            </a:r>
          </a:p>
        </p:txBody>
      </p:sp>
      <p:sp>
        <p:nvSpPr>
          <p:cNvPr id="45" name="TextBox 44">
            <a:extLst>
              <a:ext uri="{FF2B5EF4-FFF2-40B4-BE49-F238E27FC236}">
                <a16:creationId xmlns:a16="http://schemas.microsoft.com/office/drawing/2014/main" id="{FC442F83-D8B0-40D8-8EA4-EFC50BC65B66}"/>
              </a:ext>
            </a:extLst>
          </p:cNvPr>
          <p:cNvSpPr txBox="1"/>
          <p:nvPr/>
        </p:nvSpPr>
        <p:spPr>
          <a:xfrm>
            <a:off x="444209" y="10923391"/>
            <a:ext cx="2446850" cy="338554"/>
          </a:xfrm>
          <a:prstGeom prst="rect">
            <a:avLst/>
          </a:prstGeom>
          <a:noFill/>
        </p:spPr>
        <p:txBody>
          <a:bodyPr wrap="square" rtlCol="0">
            <a:spAutoFit/>
          </a:bodyPr>
          <a:lstStyle/>
          <a:p>
            <a:r>
              <a:rPr lang="en-IE" sz="1600" i="1" dirty="0">
                <a:solidFill>
                  <a:schemeClr val="bg1">
                    <a:lumMod val="65000"/>
                  </a:schemeClr>
                </a:solidFill>
              </a:rPr>
              <a:t>Monthly/Private/Student</a:t>
            </a:r>
          </a:p>
        </p:txBody>
      </p:sp>
      <p:sp>
        <p:nvSpPr>
          <p:cNvPr id="46" name="Rectangle: Rounded Corners 45">
            <a:hlinkClick r:id="rId3" action="ppaction://hlinksldjump"/>
            <a:extLst>
              <a:ext uri="{FF2B5EF4-FFF2-40B4-BE49-F238E27FC236}">
                <a16:creationId xmlns:a16="http://schemas.microsoft.com/office/drawing/2014/main" id="{28731EAC-8B76-4EF0-BA94-294E7631CF9E}"/>
              </a:ext>
            </a:extLst>
          </p:cNvPr>
          <p:cNvSpPr/>
          <p:nvPr/>
        </p:nvSpPr>
        <p:spPr>
          <a:xfrm>
            <a:off x="3789030" y="1155617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TextBox 46">
            <a:hlinkClick r:id="rId3" action="ppaction://hlinksldjump"/>
            <a:extLst>
              <a:ext uri="{FF2B5EF4-FFF2-40B4-BE49-F238E27FC236}">
                <a16:creationId xmlns:a16="http://schemas.microsoft.com/office/drawing/2014/main" id="{FB86E8F2-FB8D-4894-ACCB-A2155F48DAF2}"/>
              </a:ext>
            </a:extLst>
          </p:cNvPr>
          <p:cNvSpPr txBox="1"/>
          <p:nvPr/>
        </p:nvSpPr>
        <p:spPr>
          <a:xfrm>
            <a:off x="4019216" y="1172648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48" name="Rectangle: Rounded Corners 47">
            <a:hlinkClick r:id="rId4" action="ppaction://hlinksldjump"/>
            <a:extLst>
              <a:ext uri="{FF2B5EF4-FFF2-40B4-BE49-F238E27FC236}">
                <a16:creationId xmlns:a16="http://schemas.microsoft.com/office/drawing/2014/main" id="{7DBFDAF0-18DA-4376-8508-2A958B52EC33}"/>
              </a:ext>
            </a:extLst>
          </p:cNvPr>
          <p:cNvSpPr/>
          <p:nvPr/>
        </p:nvSpPr>
        <p:spPr>
          <a:xfrm>
            <a:off x="790867" y="1155617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TextBox 48">
            <a:hlinkClick r:id="rId4" action="ppaction://hlinksldjump"/>
            <a:extLst>
              <a:ext uri="{FF2B5EF4-FFF2-40B4-BE49-F238E27FC236}">
                <a16:creationId xmlns:a16="http://schemas.microsoft.com/office/drawing/2014/main" id="{FBA05737-A291-41D5-9DB5-EF4A757CFAD7}"/>
              </a:ext>
            </a:extLst>
          </p:cNvPr>
          <p:cNvSpPr txBox="1"/>
          <p:nvPr/>
        </p:nvSpPr>
        <p:spPr>
          <a:xfrm>
            <a:off x="1021053" y="1172648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PROCEED</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26290823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375860" y="435133"/>
            <a:ext cx="6106279"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BOOKING SUCCESSFUL</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7586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hlinkClick r:id="rId2" action="ppaction://hlinksldjump"/>
            <a:extLst>
              <a:ext uri="{FF2B5EF4-FFF2-40B4-BE49-F238E27FC236}">
                <a16:creationId xmlns:a16="http://schemas.microsoft.com/office/drawing/2014/main" id="{052948EC-F767-453B-B7D4-DE8EA3E834B6}"/>
              </a:ext>
            </a:extLst>
          </p:cNvPr>
          <p:cNvSpPr/>
          <p:nvPr/>
        </p:nvSpPr>
        <p:spPr>
          <a:xfrm>
            <a:off x="2378904" y="2054442"/>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2" action="ppaction://hlinksldjump"/>
            <a:extLst>
              <a:ext uri="{FF2B5EF4-FFF2-40B4-BE49-F238E27FC236}">
                <a16:creationId xmlns:a16="http://schemas.microsoft.com/office/drawing/2014/main" id="{D8E98A40-A12E-4931-BA33-CF5C305BFA95}"/>
              </a:ext>
            </a:extLst>
          </p:cNvPr>
          <p:cNvSpPr txBox="1"/>
          <p:nvPr/>
        </p:nvSpPr>
        <p:spPr>
          <a:xfrm>
            <a:off x="2609090" y="2224742"/>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 name="Rectangle 3">
            <a:extLst>
              <a:ext uri="{FF2B5EF4-FFF2-40B4-BE49-F238E27FC236}">
                <a16:creationId xmlns:a16="http://schemas.microsoft.com/office/drawing/2014/main" id="{3EC0817B-4A22-45B7-A1AA-369101FEA634}"/>
              </a:ext>
            </a:extLst>
          </p:cNvPr>
          <p:cNvSpPr/>
          <p:nvPr/>
        </p:nvSpPr>
        <p:spPr>
          <a:xfrm>
            <a:off x="294861" y="1096089"/>
            <a:ext cx="6187277" cy="369332"/>
          </a:xfrm>
          <a:prstGeom prst="rect">
            <a:avLst/>
          </a:prstGeom>
        </p:spPr>
        <p:txBody>
          <a:bodyPr wrap="square">
            <a:spAutoFit/>
          </a:bodyPr>
          <a:lstStyle/>
          <a:p>
            <a:r>
              <a:rPr lang="en-IE" i="1" dirty="0">
                <a:latin typeface="Arial" panose="020B0604020202020204" pitchFamily="34" charset="0"/>
                <a:cs typeface="Arial" panose="020B0604020202020204" pitchFamily="34" charset="0"/>
              </a:rPr>
              <a:t>Your class has been successfully reserved.</a:t>
            </a:r>
          </a:p>
        </p:txBody>
      </p:sp>
    </p:spTree>
    <p:extLst>
      <p:ext uri="{BB962C8B-B14F-4D97-AF65-F5344CB8AC3E}">
        <p14:creationId xmlns:p14="http://schemas.microsoft.com/office/powerpoint/2010/main" val="246535382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83782F-BF58-4319-BDA8-CB299F9D7EA0}"/>
              </a:ext>
            </a:extLst>
          </p:cNvPr>
          <p:cNvSpPr/>
          <p:nvPr/>
        </p:nvSpPr>
        <p:spPr>
          <a:xfrm>
            <a:off x="-1" y="1571318"/>
            <a:ext cx="4712678" cy="10620682"/>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677" y="1571318"/>
            <a:ext cx="819150" cy="904875"/>
          </a:xfrm>
          <a:prstGeom prst="rect">
            <a:avLst/>
          </a:prstGeom>
        </p:spPr>
      </p:pic>
      <p:sp>
        <p:nvSpPr>
          <p:cNvPr id="7" name="Rectangle 6">
            <a:extLst>
              <a:ext uri="{FF2B5EF4-FFF2-40B4-BE49-F238E27FC236}">
                <a16:creationId xmlns:a16="http://schemas.microsoft.com/office/drawing/2014/main" id="{435F8F8A-072B-417D-A61D-32D33EAFE23C}"/>
              </a:ext>
            </a:extLst>
          </p:cNvPr>
          <p:cNvSpPr/>
          <p:nvPr/>
        </p:nvSpPr>
        <p:spPr>
          <a:xfrm>
            <a:off x="-3" y="1632127"/>
            <a:ext cx="4712677" cy="206723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1" name="Picture 10" descr="A picture containing drawing&#10;&#10;Description automatically generated">
            <a:hlinkClick r:id="rId3"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1" name="Rectangle 20">
            <a:hlinkClick r:id="rId6" action="ppaction://hlinksldjump"/>
            <a:extLst>
              <a:ext uri="{FF2B5EF4-FFF2-40B4-BE49-F238E27FC236}">
                <a16:creationId xmlns:a16="http://schemas.microsoft.com/office/drawing/2014/main" id="{432E8F15-F8D6-4685-8E10-3E2E09CF2121}"/>
              </a:ext>
            </a:extLst>
          </p:cNvPr>
          <p:cNvSpPr/>
          <p:nvPr/>
        </p:nvSpPr>
        <p:spPr>
          <a:xfrm>
            <a:off x="-3" y="3723243"/>
            <a:ext cx="4712675" cy="1342524"/>
          </a:xfrm>
          <a:prstGeom prst="rect">
            <a:avLst/>
          </a:prstGeom>
          <a:solidFill>
            <a:srgbClr val="FF114A"/>
          </a:solidFill>
          <a:ln>
            <a:solidFill>
              <a:srgbClr val="D600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TextBox 21">
            <a:hlinkClick r:id="rId6" action="ppaction://hlinksldjump"/>
            <a:extLst>
              <a:ext uri="{FF2B5EF4-FFF2-40B4-BE49-F238E27FC236}">
                <a16:creationId xmlns:a16="http://schemas.microsoft.com/office/drawing/2014/main" id="{03A68099-BDF1-4472-80E1-BBA30728C979}"/>
              </a:ext>
            </a:extLst>
          </p:cNvPr>
          <p:cNvSpPr txBox="1"/>
          <p:nvPr/>
        </p:nvSpPr>
        <p:spPr>
          <a:xfrm>
            <a:off x="274025" y="4179061"/>
            <a:ext cx="4438648" cy="430887"/>
          </a:xfrm>
          <a:prstGeom prst="rect">
            <a:avLst/>
          </a:prstGeom>
          <a:noFill/>
          <a:effectLst/>
        </p:spPr>
        <p:txBody>
          <a:bodyPr wrap="square" rtlCol="0">
            <a:spAutoFit/>
          </a:bodyPr>
          <a:lstStyle/>
          <a:p>
            <a:r>
              <a:rPr lang="en-IE" sz="2200" dirty="0">
                <a:solidFill>
                  <a:schemeClr val="bg1"/>
                </a:solidFill>
                <a:latin typeface="Arial" panose="020B0604020202020204" pitchFamily="34" charset="0"/>
                <a:cs typeface="Arial" panose="020B0604020202020204" pitchFamily="34" charset="0"/>
              </a:rPr>
              <a:t>FAQ</a:t>
            </a:r>
          </a:p>
        </p:txBody>
      </p:sp>
      <p:sp>
        <p:nvSpPr>
          <p:cNvPr id="23" name="Rectangle 22">
            <a:extLst>
              <a:ext uri="{FF2B5EF4-FFF2-40B4-BE49-F238E27FC236}">
                <a16:creationId xmlns:a16="http://schemas.microsoft.com/office/drawing/2014/main" id="{AC03F153-5231-4AF5-98AC-3AE572B0B88E}"/>
              </a:ext>
            </a:extLst>
          </p:cNvPr>
          <p:cNvSpPr/>
          <p:nvPr/>
        </p:nvSpPr>
        <p:spPr>
          <a:xfrm>
            <a:off x="2" y="5121961"/>
            <a:ext cx="4712675" cy="1342524"/>
          </a:xfrm>
          <a:prstGeom prst="rect">
            <a:avLst/>
          </a:prstGeom>
          <a:solidFill>
            <a:srgbClr val="FF114A"/>
          </a:solidFill>
          <a:ln>
            <a:solidFill>
              <a:srgbClr val="D600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4" name="TextBox 23">
            <a:extLst>
              <a:ext uri="{FF2B5EF4-FFF2-40B4-BE49-F238E27FC236}">
                <a16:creationId xmlns:a16="http://schemas.microsoft.com/office/drawing/2014/main" id="{C857013A-4E83-4DE6-80C9-97369A16BFDB}"/>
              </a:ext>
            </a:extLst>
          </p:cNvPr>
          <p:cNvSpPr txBox="1"/>
          <p:nvPr/>
        </p:nvSpPr>
        <p:spPr>
          <a:xfrm>
            <a:off x="274025" y="5578833"/>
            <a:ext cx="4438648" cy="430887"/>
          </a:xfrm>
          <a:prstGeom prst="rect">
            <a:avLst/>
          </a:prstGeom>
          <a:noFill/>
          <a:effectLst/>
        </p:spPr>
        <p:txBody>
          <a:bodyPr wrap="square" rtlCol="0">
            <a:spAutoFit/>
          </a:bodyPr>
          <a:lstStyle/>
          <a:p>
            <a:r>
              <a:rPr lang="en-IE" sz="2200" dirty="0">
                <a:solidFill>
                  <a:schemeClr val="bg1"/>
                </a:solidFill>
                <a:latin typeface="Arial" panose="020B0604020202020204" pitchFamily="34" charset="0"/>
                <a:cs typeface="Arial" panose="020B0604020202020204" pitchFamily="34" charset="0"/>
              </a:rPr>
              <a:t>TERMS OF SERVICE</a:t>
            </a:r>
          </a:p>
        </p:txBody>
      </p:sp>
      <p:sp>
        <p:nvSpPr>
          <p:cNvPr id="25" name="Rectangle 24">
            <a:hlinkClick r:id="rId7" action="ppaction://hlinksldjump"/>
            <a:extLst>
              <a:ext uri="{FF2B5EF4-FFF2-40B4-BE49-F238E27FC236}">
                <a16:creationId xmlns:a16="http://schemas.microsoft.com/office/drawing/2014/main" id="{EC6A31D4-9166-4D22-95C1-A12E45FF05E7}"/>
              </a:ext>
            </a:extLst>
          </p:cNvPr>
          <p:cNvSpPr/>
          <p:nvPr/>
        </p:nvSpPr>
        <p:spPr>
          <a:xfrm>
            <a:off x="-3" y="6515046"/>
            <a:ext cx="4712675" cy="1342524"/>
          </a:xfrm>
          <a:prstGeom prst="rect">
            <a:avLst/>
          </a:prstGeom>
          <a:solidFill>
            <a:srgbClr val="FF114A"/>
          </a:solidFill>
          <a:ln>
            <a:solidFill>
              <a:srgbClr val="D600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TextBox 25">
            <a:hlinkClick r:id="rId7" action="ppaction://hlinksldjump"/>
            <a:extLst>
              <a:ext uri="{FF2B5EF4-FFF2-40B4-BE49-F238E27FC236}">
                <a16:creationId xmlns:a16="http://schemas.microsoft.com/office/drawing/2014/main" id="{BB10C7C3-E45A-4C09-B2A6-32BC78EF7291}"/>
              </a:ext>
            </a:extLst>
          </p:cNvPr>
          <p:cNvSpPr txBox="1"/>
          <p:nvPr/>
        </p:nvSpPr>
        <p:spPr>
          <a:xfrm>
            <a:off x="274025" y="6970864"/>
            <a:ext cx="4438648" cy="430887"/>
          </a:xfrm>
          <a:prstGeom prst="rect">
            <a:avLst/>
          </a:prstGeom>
          <a:noFill/>
          <a:effectLst/>
        </p:spPr>
        <p:txBody>
          <a:bodyPr wrap="square" rtlCol="0">
            <a:spAutoFit/>
          </a:bodyPr>
          <a:lstStyle/>
          <a:p>
            <a:r>
              <a:rPr lang="en-IE" sz="2200" dirty="0">
                <a:solidFill>
                  <a:schemeClr val="bg1"/>
                </a:solidFill>
                <a:latin typeface="Arial" panose="020B0604020202020204" pitchFamily="34" charset="0"/>
                <a:cs typeface="Arial" panose="020B0604020202020204" pitchFamily="34" charset="0"/>
              </a:rPr>
              <a:t>CONTACT US</a:t>
            </a:r>
          </a:p>
        </p:txBody>
      </p:sp>
      <p:sp>
        <p:nvSpPr>
          <p:cNvPr id="3" name="Rectangle: Rounded Corners 2">
            <a:hlinkClick r:id="rId8" action="ppaction://hlinksldjump"/>
            <a:extLst>
              <a:ext uri="{FF2B5EF4-FFF2-40B4-BE49-F238E27FC236}">
                <a16:creationId xmlns:a16="http://schemas.microsoft.com/office/drawing/2014/main" id="{6F4831AC-812B-454D-8F89-E7DA2FF53F23}"/>
              </a:ext>
            </a:extLst>
          </p:cNvPr>
          <p:cNvSpPr/>
          <p:nvPr/>
        </p:nvSpPr>
        <p:spPr>
          <a:xfrm>
            <a:off x="875114" y="2383134"/>
            <a:ext cx="2948990" cy="660873"/>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extBox 1">
            <a:extLst>
              <a:ext uri="{FF2B5EF4-FFF2-40B4-BE49-F238E27FC236}">
                <a16:creationId xmlns:a16="http://schemas.microsoft.com/office/drawing/2014/main" id="{F4C9436C-8982-4FF8-8544-60EC5D8E5746}"/>
              </a:ext>
            </a:extLst>
          </p:cNvPr>
          <p:cNvSpPr txBox="1"/>
          <p:nvPr/>
        </p:nvSpPr>
        <p:spPr>
          <a:xfrm>
            <a:off x="197890" y="1754812"/>
            <a:ext cx="4316885" cy="584775"/>
          </a:xfrm>
          <a:prstGeom prst="rect">
            <a:avLst/>
          </a:prstGeom>
          <a:noFill/>
        </p:spPr>
        <p:txBody>
          <a:bodyPr wrap="square" rtlCol="0">
            <a:spAutoFit/>
          </a:bodyPr>
          <a:lstStyle/>
          <a:p>
            <a:pPr algn="just"/>
            <a:r>
              <a:rPr lang="en-IE" sz="1600" dirty="0">
                <a:solidFill>
                  <a:srgbClr val="5F5F5F"/>
                </a:solidFill>
                <a:latin typeface="Arial" panose="020B0604020202020204" pitchFamily="34" charset="0"/>
                <a:cs typeface="Arial" panose="020B0604020202020204" pitchFamily="34" charset="0"/>
              </a:rPr>
              <a:t>Register for an account today to manage bookings, save payment details, and more!</a:t>
            </a:r>
          </a:p>
        </p:txBody>
      </p:sp>
      <p:sp>
        <p:nvSpPr>
          <p:cNvPr id="4" name="TextBox 3">
            <a:hlinkClick r:id="rId8" action="ppaction://hlinksldjump"/>
            <a:extLst>
              <a:ext uri="{FF2B5EF4-FFF2-40B4-BE49-F238E27FC236}">
                <a16:creationId xmlns:a16="http://schemas.microsoft.com/office/drawing/2014/main" id="{32041544-1AC5-45B7-A989-0FC3C1FDD2AC}"/>
              </a:ext>
            </a:extLst>
          </p:cNvPr>
          <p:cNvSpPr txBox="1"/>
          <p:nvPr/>
        </p:nvSpPr>
        <p:spPr>
          <a:xfrm>
            <a:off x="1069352" y="2551452"/>
            <a:ext cx="2606722" cy="369332"/>
          </a:xfrm>
          <a:prstGeom prst="rect">
            <a:avLst/>
          </a:prstGeom>
          <a:noFill/>
        </p:spPr>
        <p:txBody>
          <a:bodyPr wrap="square" rtlCol="0">
            <a:spAutoFit/>
          </a:bodyPr>
          <a:lstStyle/>
          <a:p>
            <a:pPr algn="ctr"/>
            <a:r>
              <a:rPr lang="en-IE" dirty="0">
                <a:solidFill>
                  <a:schemeClr val="bg1">
                    <a:lumMod val="50000"/>
                  </a:schemeClr>
                </a:solidFill>
                <a:latin typeface="Bahnschrift" panose="020B0502040204020203" pitchFamily="34" charset="0"/>
              </a:rPr>
              <a:t>CREATE MY ACCOUNT</a:t>
            </a:r>
          </a:p>
        </p:txBody>
      </p:sp>
      <p:sp>
        <p:nvSpPr>
          <p:cNvPr id="27" name="TextBox 26">
            <a:extLst>
              <a:ext uri="{FF2B5EF4-FFF2-40B4-BE49-F238E27FC236}">
                <a16:creationId xmlns:a16="http://schemas.microsoft.com/office/drawing/2014/main" id="{73F78FA6-9C04-4D08-9CED-292E690445BE}"/>
              </a:ext>
            </a:extLst>
          </p:cNvPr>
          <p:cNvSpPr txBox="1"/>
          <p:nvPr/>
        </p:nvSpPr>
        <p:spPr>
          <a:xfrm>
            <a:off x="563893" y="3171339"/>
            <a:ext cx="4316885" cy="276999"/>
          </a:xfrm>
          <a:prstGeom prst="rect">
            <a:avLst/>
          </a:prstGeom>
          <a:noFill/>
        </p:spPr>
        <p:txBody>
          <a:bodyPr wrap="square" rtlCol="0">
            <a:spAutoFit/>
          </a:bodyPr>
          <a:lstStyle/>
          <a:p>
            <a:pPr algn="just"/>
            <a:r>
              <a:rPr lang="en-IE" sz="1200" i="1" dirty="0">
                <a:solidFill>
                  <a:srgbClr val="5F5F5F"/>
                </a:solidFill>
                <a:latin typeface="Arial" panose="020B0604020202020204" pitchFamily="34" charset="0"/>
                <a:cs typeface="Arial" panose="020B0604020202020204" pitchFamily="34" charset="0"/>
              </a:rPr>
              <a:t>Already have an account?</a:t>
            </a:r>
          </a:p>
        </p:txBody>
      </p:sp>
      <p:sp>
        <p:nvSpPr>
          <p:cNvPr id="28" name="Rectangle: Rounded Corners 27">
            <a:hlinkClick r:id="rId9" action="ppaction://hlinksldjump"/>
            <a:extLst>
              <a:ext uri="{FF2B5EF4-FFF2-40B4-BE49-F238E27FC236}">
                <a16:creationId xmlns:a16="http://schemas.microsoft.com/office/drawing/2014/main" id="{530271B3-C580-460E-9BDC-C6FA9AB932FD}"/>
              </a:ext>
            </a:extLst>
          </p:cNvPr>
          <p:cNvSpPr/>
          <p:nvPr/>
        </p:nvSpPr>
        <p:spPr>
          <a:xfrm>
            <a:off x="2522883" y="3173098"/>
            <a:ext cx="1502814" cy="285809"/>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hlinkClick r:id="rId9" action="ppaction://hlinksldjump"/>
            <a:extLst>
              <a:ext uri="{FF2B5EF4-FFF2-40B4-BE49-F238E27FC236}">
                <a16:creationId xmlns:a16="http://schemas.microsoft.com/office/drawing/2014/main" id="{C0ECFB38-4742-4937-9046-C5F1608E1178}"/>
              </a:ext>
            </a:extLst>
          </p:cNvPr>
          <p:cNvSpPr txBox="1"/>
          <p:nvPr/>
        </p:nvSpPr>
        <p:spPr>
          <a:xfrm>
            <a:off x="2602005" y="3166847"/>
            <a:ext cx="1344706" cy="307777"/>
          </a:xfrm>
          <a:prstGeom prst="rect">
            <a:avLst/>
          </a:prstGeom>
          <a:noFill/>
        </p:spPr>
        <p:txBody>
          <a:bodyPr wrap="square" rtlCol="0">
            <a:spAutoFit/>
          </a:bodyPr>
          <a:lstStyle/>
          <a:p>
            <a:pPr algn="ctr"/>
            <a:r>
              <a:rPr lang="en-IE" sz="1400" dirty="0">
                <a:solidFill>
                  <a:schemeClr val="bg1">
                    <a:lumMod val="50000"/>
                  </a:schemeClr>
                </a:solidFill>
                <a:latin typeface="Bahnschrift" panose="020B0502040204020203" pitchFamily="34" charset="0"/>
              </a:rPr>
              <a:t>LOG IN HERE</a:t>
            </a:r>
          </a:p>
        </p:txBody>
      </p:sp>
      <p:sp>
        <p:nvSpPr>
          <p:cNvPr id="30" name="Rectangle 29">
            <a:extLst>
              <a:ext uri="{FF2B5EF4-FFF2-40B4-BE49-F238E27FC236}">
                <a16:creationId xmlns:a16="http://schemas.microsoft.com/office/drawing/2014/main" id="{9ABBB07B-D55B-4CDD-845B-1C4B84EFA8E5}"/>
              </a:ext>
            </a:extLst>
          </p:cNvPr>
          <p:cNvSpPr/>
          <p:nvPr/>
        </p:nvSpPr>
        <p:spPr>
          <a:xfrm>
            <a:off x="5595112" y="1707002"/>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31" name="Picture 30" descr="A row of people in a room&#10;&#10;Description automatically generated">
            <a:extLst>
              <a:ext uri="{FF2B5EF4-FFF2-40B4-BE49-F238E27FC236}">
                <a16:creationId xmlns:a16="http://schemas.microsoft.com/office/drawing/2014/main" id="{A38998B7-D045-4625-B306-3CA687A4E5DD}"/>
              </a:ext>
            </a:extLst>
          </p:cNvPr>
          <p:cNvPicPr>
            <a:picLocks noChangeAspect="1"/>
          </p:cNvPicPr>
          <p:nvPr/>
        </p:nvPicPr>
        <p:blipFill rotWithShape="1">
          <a:blip r:embed="rId10">
            <a:extLst>
              <a:ext uri="{28A0092B-C50C-407E-A947-70E740481C1C}">
                <a14:useLocalDpi xmlns:a14="http://schemas.microsoft.com/office/drawing/2010/main" val="0"/>
              </a:ext>
            </a:extLst>
          </a:blip>
          <a:srcRect t="26803" b="15419"/>
          <a:stretch/>
        </p:blipFill>
        <p:spPr>
          <a:xfrm>
            <a:off x="5811874" y="2955733"/>
            <a:ext cx="5715000" cy="2476500"/>
          </a:xfrm>
          <a:prstGeom prst="rect">
            <a:avLst/>
          </a:prstGeom>
        </p:spPr>
      </p:pic>
      <p:sp>
        <p:nvSpPr>
          <p:cNvPr id="32" name="Rectangle 31">
            <a:extLst>
              <a:ext uri="{FF2B5EF4-FFF2-40B4-BE49-F238E27FC236}">
                <a16:creationId xmlns:a16="http://schemas.microsoft.com/office/drawing/2014/main" id="{81F7C38C-32EF-4CAA-A0A5-766567400056}"/>
              </a:ext>
            </a:extLst>
          </p:cNvPr>
          <p:cNvSpPr/>
          <p:nvPr/>
        </p:nvSpPr>
        <p:spPr>
          <a:xfrm>
            <a:off x="5811874" y="476538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36639642-EACD-4E71-86C9-2B3B4D63D13C}"/>
              </a:ext>
            </a:extLst>
          </p:cNvPr>
          <p:cNvSpPr txBox="1"/>
          <p:nvPr/>
        </p:nvSpPr>
        <p:spPr>
          <a:xfrm>
            <a:off x="5939961" y="4909765"/>
            <a:ext cx="5462337" cy="400110"/>
          </a:xfrm>
          <a:prstGeom prst="rect">
            <a:avLst/>
          </a:prstGeom>
          <a:noFill/>
        </p:spPr>
        <p:txBody>
          <a:bodyPr wrap="square" rtlCol="0">
            <a:spAutoFit/>
          </a:bodyPr>
          <a:lstStyle/>
          <a:p>
            <a:r>
              <a:rPr lang="en-IE" sz="2000" b="1" dirty="0">
                <a:solidFill>
                  <a:schemeClr val="bg1"/>
                </a:solidFill>
              </a:rPr>
              <a:t>GYM MEMBERSHIP</a:t>
            </a:r>
          </a:p>
        </p:txBody>
      </p:sp>
      <p:pic>
        <p:nvPicPr>
          <p:cNvPr id="34" name="Picture 33" descr="A large empty room with a wooden floor&#10;&#10;Description automatically generated">
            <a:extLst>
              <a:ext uri="{FF2B5EF4-FFF2-40B4-BE49-F238E27FC236}">
                <a16:creationId xmlns:a16="http://schemas.microsoft.com/office/drawing/2014/main" id="{998E35CE-92C9-4B26-B3CB-C518C9DA70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contrast="20000"/>
                    </a14:imgEffect>
                  </a14:imgLayer>
                </a14:imgProps>
              </a:ext>
              <a:ext uri="{28A0092B-C50C-407E-A947-70E740481C1C}">
                <a14:useLocalDpi xmlns:a14="http://schemas.microsoft.com/office/drawing/2010/main" val="0"/>
              </a:ext>
            </a:extLst>
          </a:blip>
          <a:srcRect t="25441" b="16780"/>
          <a:stretch/>
        </p:blipFill>
        <p:spPr>
          <a:xfrm>
            <a:off x="5811874" y="5542231"/>
            <a:ext cx="5715000" cy="2476500"/>
          </a:xfrm>
          <a:prstGeom prst="rect">
            <a:avLst/>
          </a:prstGeom>
        </p:spPr>
      </p:pic>
      <p:sp>
        <p:nvSpPr>
          <p:cNvPr id="35" name="Rectangle 34">
            <a:extLst>
              <a:ext uri="{FF2B5EF4-FFF2-40B4-BE49-F238E27FC236}">
                <a16:creationId xmlns:a16="http://schemas.microsoft.com/office/drawing/2014/main" id="{7C40227D-4BE4-4EE5-BAE1-A2E6CEC8D946}"/>
              </a:ext>
            </a:extLst>
          </p:cNvPr>
          <p:cNvSpPr/>
          <p:nvPr/>
        </p:nvSpPr>
        <p:spPr>
          <a:xfrm>
            <a:off x="5811874" y="7348423"/>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TextBox 35">
            <a:extLst>
              <a:ext uri="{FF2B5EF4-FFF2-40B4-BE49-F238E27FC236}">
                <a16:creationId xmlns:a16="http://schemas.microsoft.com/office/drawing/2014/main" id="{3B2F684F-D525-480D-876F-D53761FE655F}"/>
              </a:ext>
            </a:extLst>
          </p:cNvPr>
          <p:cNvSpPr txBox="1"/>
          <p:nvPr/>
        </p:nvSpPr>
        <p:spPr>
          <a:xfrm>
            <a:off x="5939961" y="7492802"/>
            <a:ext cx="5462337" cy="400110"/>
          </a:xfrm>
          <a:prstGeom prst="rect">
            <a:avLst/>
          </a:prstGeom>
          <a:noFill/>
        </p:spPr>
        <p:txBody>
          <a:bodyPr wrap="square" rtlCol="0">
            <a:spAutoFit/>
          </a:bodyPr>
          <a:lstStyle/>
          <a:p>
            <a:r>
              <a:rPr lang="en-IE" sz="2000" b="1" dirty="0">
                <a:solidFill>
                  <a:schemeClr val="bg1"/>
                </a:solidFill>
              </a:rPr>
              <a:t>FITNESS CLASSES</a:t>
            </a:r>
          </a:p>
        </p:txBody>
      </p:sp>
      <p:pic>
        <p:nvPicPr>
          <p:cNvPr id="37" name="Picture 36">
            <a:extLst>
              <a:ext uri="{FF2B5EF4-FFF2-40B4-BE49-F238E27FC236}">
                <a16:creationId xmlns:a16="http://schemas.microsoft.com/office/drawing/2014/main" id="{9158AD15-18A3-4493-9DC6-77461B125E4F}"/>
              </a:ext>
            </a:extLst>
          </p:cNvPr>
          <p:cNvPicPr>
            <a:picLocks noChangeAspect="1"/>
          </p:cNvPicPr>
          <p:nvPr/>
        </p:nvPicPr>
        <p:blipFill rotWithShape="1">
          <a:blip r:embed="rId13">
            <a:extLst>
              <a:ext uri="{28A0092B-C50C-407E-A947-70E740481C1C}">
                <a14:useLocalDpi xmlns:a14="http://schemas.microsoft.com/office/drawing/2010/main" val="0"/>
              </a:ext>
            </a:extLst>
          </a:blip>
          <a:srcRect t="2761" b="31001"/>
          <a:stretch/>
        </p:blipFill>
        <p:spPr>
          <a:xfrm>
            <a:off x="5811874" y="8159649"/>
            <a:ext cx="5715000" cy="2476500"/>
          </a:xfrm>
          <a:prstGeom prst="rect">
            <a:avLst/>
          </a:prstGeom>
        </p:spPr>
      </p:pic>
      <p:sp>
        <p:nvSpPr>
          <p:cNvPr id="38" name="Rectangle 37">
            <a:extLst>
              <a:ext uri="{FF2B5EF4-FFF2-40B4-BE49-F238E27FC236}">
                <a16:creationId xmlns:a16="http://schemas.microsoft.com/office/drawing/2014/main" id="{14585ADC-E92E-432B-8860-5CA47C7023C3}"/>
              </a:ext>
            </a:extLst>
          </p:cNvPr>
          <p:cNvSpPr/>
          <p:nvPr/>
        </p:nvSpPr>
        <p:spPr>
          <a:xfrm>
            <a:off x="5811874" y="9969302"/>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TextBox 38">
            <a:extLst>
              <a:ext uri="{FF2B5EF4-FFF2-40B4-BE49-F238E27FC236}">
                <a16:creationId xmlns:a16="http://schemas.microsoft.com/office/drawing/2014/main" id="{D0EDCB83-7C30-4C5A-B96E-47F71C5AA13B}"/>
              </a:ext>
            </a:extLst>
          </p:cNvPr>
          <p:cNvSpPr txBox="1"/>
          <p:nvPr/>
        </p:nvSpPr>
        <p:spPr>
          <a:xfrm>
            <a:off x="5939961" y="10113681"/>
            <a:ext cx="5462337" cy="400110"/>
          </a:xfrm>
          <a:prstGeom prst="rect">
            <a:avLst/>
          </a:prstGeom>
          <a:noFill/>
        </p:spPr>
        <p:txBody>
          <a:bodyPr wrap="square" rtlCol="0">
            <a:spAutoFit/>
          </a:bodyPr>
          <a:lstStyle/>
          <a:p>
            <a:r>
              <a:rPr lang="en-IE" sz="2000" b="1" dirty="0">
                <a:solidFill>
                  <a:schemeClr val="bg1"/>
                </a:solidFill>
              </a:rPr>
              <a:t>MEET OUR TRAINERS</a:t>
            </a:r>
          </a:p>
        </p:txBody>
      </p:sp>
      <p:sp>
        <p:nvSpPr>
          <p:cNvPr id="40" name="Rectangle 39">
            <a:extLst>
              <a:ext uri="{FF2B5EF4-FFF2-40B4-BE49-F238E27FC236}">
                <a16:creationId xmlns:a16="http://schemas.microsoft.com/office/drawing/2014/main" id="{85F2ACA5-7AA7-4BD8-881D-C2C1AEC7D89C}"/>
              </a:ext>
            </a:extLst>
          </p:cNvPr>
          <p:cNvSpPr/>
          <p:nvPr/>
        </p:nvSpPr>
        <p:spPr>
          <a:xfrm>
            <a:off x="5811874" y="1789571"/>
            <a:ext cx="5715000" cy="905341"/>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3473B6C2-14D3-4E21-9D89-226FC2E2ADA8}"/>
              </a:ext>
            </a:extLst>
          </p:cNvPr>
          <p:cNvSpPr txBox="1"/>
          <p:nvPr/>
        </p:nvSpPr>
        <p:spPr>
          <a:xfrm>
            <a:off x="5890330" y="1911314"/>
            <a:ext cx="5462337" cy="646331"/>
          </a:xfrm>
          <a:prstGeom prst="rect">
            <a:avLst/>
          </a:prstGeom>
          <a:noFill/>
        </p:spPr>
        <p:txBody>
          <a:bodyPr wrap="square" rtlCol="0">
            <a:spAutoFit/>
          </a:bodyPr>
          <a:lstStyle/>
          <a:p>
            <a:r>
              <a:rPr lang="en-IE" sz="2000" b="1" dirty="0">
                <a:solidFill>
                  <a:schemeClr val="bg1"/>
                </a:solidFill>
              </a:rPr>
              <a:t>QUICK ACCESS</a:t>
            </a:r>
          </a:p>
          <a:p>
            <a:r>
              <a:rPr lang="en-IE" sz="1600" i="1" dirty="0">
                <a:solidFill>
                  <a:schemeClr val="bg1"/>
                </a:solidFill>
              </a:rPr>
              <a:t>Pin topics here to access them quicker!</a:t>
            </a:r>
            <a:endParaRPr lang="en-IE" i="1" dirty="0">
              <a:solidFill>
                <a:schemeClr val="bg1"/>
              </a:solidFill>
            </a:endParaRPr>
          </a:p>
        </p:txBody>
      </p:sp>
      <p:pic>
        <p:nvPicPr>
          <p:cNvPr id="42" name="Picture 41" descr="A close up of a logo&#10;&#10;Description automatically generated">
            <a:extLst>
              <a:ext uri="{FF2B5EF4-FFF2-40B4-BE49-F238E27FC236}">
                <a16:creationId xmlns:a16="http://schemas.microsoft.com/office/drawing/2014/main" id="{6852C247-E1CD-4427-AE61-6CAA199FB9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65218" y="1925217"/>
            <a:ext cx="587450" cy="587450"/>
          </a:xfrm>
          <a:prstGeom prst="rect">
            <a:avLst/>
          </a:prstGeom>
        </p:spPr>
      </p:pic>
      <p:pic>
        <p:nvPicPr>
          <p:cNvPr id="43" name="Picture 42" descr="A close up of a logo&#10;&#10;Description automatically generated">
            <a:extLst>
              <a:ext uri="{FF2B5EF4-FFF2-40B4-BE49-F238E27FC236}">
                <a16:creationId xmlns:a16="http://schemas.microsoft.com/office/drawing/2014/main" id="{7E969954-0F0F-42C8-A5D9-9A9370F4A9F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914266" y="3015356"/>
            <a:ext cx="488032" cy="488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4" name="Rectangle: Rounded Corners 43">
            <a:extLst>
              <a:ext uri="{FF2B5EF4-FFF2-40B4-BE49-F238E27FC236}">
                <a16:creationId xmlns:a16="http://schemas.microsoft.com/office/drawing/2014/main" id="{867FEC14-1F2A-40C9-B222-3A07539DA8C7}"/>
              </a:ext>
            </a:extLst>
          </p:cNvPr>
          <p:cNvSpPr/>
          <p:nvPr/>
        </p:nvSpPr>
        <p:spPr>
          <a:xfrm>
            <a:off x="10914266" y="5623848"/>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5" name="Rectangle: Rounded Corners 44">
            <a:extLst>
              <a:ext uri="{FF2B5EF4-FFF2-40B4-BE49-F238E27FC236}">
                <a16:creationId xmlns:a16="http://schemas.microsoft.com/office/drawing/2014/main" id="{944B0C54-153A-4708-908C-EAFB05C64796}"/>
              </a:ext>
            </a:extLst>
          </p:cNvPr>
          <p:cNvSpPr/>
          <p:nvPr/>
        </p:nvSpPr>
        <p:spPr>
          <a:xfrm>
            <a:off x="10914266" y="8297934"/>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46" name="Picture 45" descr="A large farm field&#10;&#10;Description automatically generated">
            <a:extLst>
              <a:ext uri="{FF2B5EF4-FFF2-40B4-BE49-F238E27FC236}">
                <a16:creationId xmlns:a16="http://schemas.microsoft.com/office/drawing/2014/main" id="{5571B502-2F3D-481C-909B-550395E6D15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811874" y="10806279"/>
            <a:ext cx="5715000" cy="2476500"/>
          </a:xfrm>
          <a:prstGeom prst="rect">
            <a:avLst/>
          </a:prstGeom>
        </p:spPr>
      </p:pic>
      <p:sp>
        <p:nvSpPr>
          <p:cNvPr id="47" name="Rectangle: Rounded Corners 46">
            <a:extLst>
              <a:ext uri="{FF2B5EF4-FFF2-40B4-BE49-F238E27FC236}">
                <a16:creationId xmlns:a16="http://schemas.microsoft.com/office/drawing/2014/main" id="{04FCA7F6-922C-4941-99AD-D1BA10BED9E4}"/>
              </a:ext>
            </a:extLst>
          </p:cNvPr>
          <p:cNvSpPr/>
          <p:nvPr/>
        </p:nvSpPr>
        <p:spPr>
          <a:xfrm>
            <a:off x="10918117" y="10977291"/>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78570357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 CLASS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95543" y="6913641"/>
            <a:ext cx="6503561" cy="830997"/>
          </a:xfrm>
          <a:prstGeom prst="rect">
            <a:avLst/>
          </a:prstGeom>
          <a:noFill/>
        </p:spPr>
        <p:txBody>
          <a:bodyPr wrap="square" rtlCol="0">
            <a:spAutoFit/>
          </a:bodyPr>
          <a:lstStyle/>
          <a:p>
            <a:r>
              <a:rPr lang="en-IE" sz="1600" i="1" dirty="0">
                <a:latin typeface="Arial" panose="020B0604020202020204" pitchFamily="34" charset="0"/>
                <a:cs typeface="Arial" panose="020B0604020202020204" pitchFamily="34" charset="0"/>
              </a:rPr>
              <a:t>As a non member, you will be charged €10 per lesson you attend</a:t>
            </a:r>
            <a:r>
              <a:rPr lang="en-IE" sz="1600" dirty="0">
                <a:latin typeface="Arial" panose="020B0604020202020204" pitchFamily="34" charset="0"/>
                <a:cs typeface="Arial" panose="020B0604020202020204" pitchFamily="34" charset="0"/>
              </a:rPr>
              <a:t>.</a:t>
            </a:r>
          </a:p>
          <a:p>
            <a:endParaRPr lang="en-IE" sz="1600" dirty="0">
              <a:latin typeface="Arial" panose="020B0604020202020204" pitchFamily="34" charset="0"/>
              <a:cs typeface="Arial" panose="020B0604020202020204" pitchFamily="34" charset="0"/>
            </a:endParaRPr>
          </a:p>
          <a:p>
            <a:r>
              <a:rPr lang="en-IE" sz="1600" dirty="0">
                <a:latin typeface="Arial" panose="020B0604020202020204" pitchFamily="34" charset="0"/>
                <a:cs typeface="Arial" panose="020B0604020202020204" pitchFamily="34" charset="0"/>
              </a:rPr>
              <a:t>How would you like to pay this fee?</a:t>
            </a:r>
          </a:p>
        </p:txBody>
      </p:sp>
      <p:sp>
        <p:nvSpPr>
          <p:cNvPr id="23" name="Rectangle: Rounded Corners 22">
            <a:hlinkClick r:id="rId2" action="ppaction://hlinksldjump"/>
            <a:extLst>
              <a:ext uri="{FF2B5EF4-FFF2-40B4-BE49-F238E27FC236}">
                <a16:creationId xmlns:a16="http://schemas.microsoft.com/office/drawing/2014/main" id="{08EA3C07-7040-4401-AA4F-9EAD3A0CF52F}"/>
              </a:ext>
            </a:extLst>
          </p:cNvPr>
          <p:cNvSpPr/>
          <p:nvPr/>
        </p:nvSpPr>
        <p:spPr>
          <a:xfrm>
            <a:off x="2378904" y="10772752"/>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TextBox 23">
            <a:hlinkClick r:id="rId2" action="ppaction://hlinksldjump"/>
            <a:extLst>
              <a:ext uri="{FF2B5EF4-FFF2-40B4-BE49-F238E27FC236}">
                <a16:creationId xmlns:a16="http://schemas.microsoft.com/office/drawing/2014/main" id="{3BE880CF-B87E-43C6-80A3-F356D6D058D2}"/>
              </a:ext>
            </a:extLst>
          </p:cNvPr>
          <p:cNvSpPr txBox="1"/>
          <p:nvPr/>
        </p:nvSpPr>
        <p:spPr>
          <a:xfrm>
            <a:off x="2609090" y="10943053"/>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26" name="TextBox 25">
            <a:extLst>
              <a:ext uri="{FF2B5EF4-FFF2-40B4-BE49-F238E27FC236}">
                <a16:creationId xmlns:a16="http://schemas.microsoft.com/office/drawing/2014/main" id="{697C7470-0A38-46DE-A681-4ED4A8C2AA78}"/>
              </a:ext>
            </a:extLst>
          </p:cNvPr>
          <p:cNvSpPr txBox="1"/>
          <p:nvPr/>
        </p:nvSpPr>
        <p:spPr>
          <a:xfrm>
            <a:off x="237989" y="3643074"/>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DETAILS AND PAYMENT OPTIONS</a:t>
            </a:r>
            <a:endParaRPr lang="en-IE"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0341932-3947-46F6-BC8D-D37B65295E24}"/>
              </a:ext>
            </a:extLst>
          </p:cNvPr>
          <p:cNvSpPr txBox="1"/>
          <p:nvPr/>
        </p:nvSpPr>
        <p:spPr>
          <a:xfrm>
            <a:off x="237989" y="1110534"/>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fitness classes!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cannot be booked more than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are free for members, and there is a €10 charge per class for non-members which can be paid via card here or via cash per lesson.</a:t>
            </a:r>
            <a:endParaRPr lang="en-IE" sz="1400" dirty="0">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41F7261D-7310-45BA-976E-DB35DD7EEFF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Rounded Corners 16">
            <a:hlinkClick r:id="rId4" action="ppaction://hlinksldjump"/>
            <a:extLst>
              <a:ext uri="{FF2B5EF4-FFF2-40B4-BE49-F238E27FC236}">
                <a16:creationId xmlns:a16="http://schemas.microsoft.com/office/drawing/2014/main" id="{12EFF259-0598-435E-BA99-6A5E30877187}"/>
              </a:ext>
            </a:extLst>
          </p:cNvPr>
          <p:cNvSpPr/>
          <p:nvPr/>
        </p:nvSpPr>
        <p:spPr>
          <a:xfrm>
            <a:off x="1178199" y="7899449"/>
            <a:ext cx="4331893" cy="722162"/>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TextBox 17">
            <a:hlinkClick r:id="rId4" action="ppaction://hlinksldjump"/>
            <a:extLst>
              <a:ext uri="{FF2B5EF4-FFF2-40B4-BE49-F238E27FC236}">
                <a16:creationId xmlns:a16="http://schemas.microsoft.com/office/drawing/2014/main" id="{4025A7E7-8871-42C3-882C-0A6D922D5CDC}"/>
              </a:ext>
            </a:extLst>
          </p:cNvPr>
          <p:cNvSpPr txBox="1"/>
          <p:nvPr/>
        </p:nvSpPr>
        <p:spPr>
          <a:xfrm>
            <a:off x="1425897" y="8077667"/>
            <a:ext cx="3827275"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By cash on arrival</a:t>
            </a:r>
            <a:endParaRPr lang="en-IE" dirty="0">
              <a:solidFill>
                <a:schemeClr val="bg1">
                  <a:lumMod val="50000"/>
                </a:schemeClr>
              </a:solidFill>
              <a:latin typeface="Bahnschrift" panose="020B0502040204020203" pitchFamily="34" charset="0"/>
            </a:endParaRPr>
          </a:p>
        </p:txBody>
      </p:sp>
      <p:sp>
        <p:nvSpPr>
          <p:cNvPr id="19" name="Rectangle: Rounded Corners 18">
            <a:hlinkClick r:id="rId5" action="ppaction://hlinksldjump"/>
            <a:extLst>
              <a:ext uri="{FF2B5EF4-FFF2-40B4-BE49-F238E27FC236}">
                <a16:creationId xmlns:a16="http://schemas.microsoft.com/office/drawing/2014/main" id="{B1BAD43D-C442-419F-B225-05F13E884056}"/>
              </a:ext>
            </a:extLst>
          </p:cNvPr>
          <p:cNvSpPr/>
          <p:nvPr/>
        </p:nvSpPr>
        <p:spPr>
          <a:xfrm>
            <a:off x="1184603" y="9172884"/>
            <a:ext cx="4331893" cy="722162"/>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Box 19">
            <a:hlinkClick r:id="rId5" action="ppaction://hlinksldjump"/>
            <a:extLst>
              <a:ext uri="{FF2B5EF4-FFF2-40B4-BE49-F238E27FC236}">
                <a16:creationId xmlns:a16="http://schemas.microsoft.com/office/drawing/2014/main" id="{D9C03AA7-E977-4F83-896E-2255B671EF1E}"/>
              </a:ext>
            </a:extLst>
          </p:cNvPr>
          <p:cNvSpPr txBox="1"/>
          <p:nvPr/>
        </p:nvSpPr>
        <p:spPr>
          <a:xfrm>
            <a:off x="1425897" y="9367370"/>
            <a:ext cx="3827275"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By card or </a:t>
            </a:r>
            <a:r>
              <a:rPr lang="en-IE" sz="1600" dirty="0" err="1">
                <a:solidFill>
                  <a:schemeClr val="bg1">
                    <a:lumMod val="50000"/>
                  </a:schemeClr>
                </a:solidFill>
                <a:latin typeface="Bahnschrift" panose="020B0502040204020203" pitchFamily="34" charset="0"/>
              </a:rPr>
              <a:t>Paypal</a:t>
            </a:r>
            <a:r>
              <a:rPr lang="en-IE" sz="1600" dirty="0">
                <a:solidFill>
                  <a:schemeClr val="bg1">
                    <a:lumMod val="50000"/>
                  </a:schemeClr>
                </a:solidFill>
                <a:latin typeface="Bahnschrift" panose="020B0502040204020203" pitchFamily="34" charset="0"/>
              </a:rPr>
              <a:t> now*</a:t>
            </a:r>
            <a:endParaRPr lang="en-IE" dirty="0">
              <a:solidFill>
                <a:schemeClr val="bg1">
                  <a:lumMod val="50000"/>
                </a:schemeClr>
              </a:solidFill>
              <a:latin typeface="Bahnschrift" panose="020B0502040204020203" pitchFamily="34" charset="0"/>
            </a:endParaRPr>
          </a:p>
        </p:txBody>
      </p:sp>
      <p:sp>
        <p:nvSpPr>
          <p:cNvPr id="4" name="TextBox 3">
            <a:extLst>
              <a:ext uri="{FF2B5EF4-FFF2-40B4-BE49-F238E27FC236}">
                <a16:creationId xmlns:a16="http://schemas.microsoft.com/office/drawing/2014/main" id="{E0C7849A-9DED-4956-B543-E1BCE57504E7}"/>
              </a:ext>
            </a:extLst>
          </p:cNvPr>
          <p:cNvSpPr txBox="1"/>
          <p:nvPr/>
        </p:nvSpPr>
        <p:spPr>
          <a:xfrm>
            <a:off x="1070971" y="9854285"/>
            <a:ext cx="4595217" cy="461665"/>
          </a:xfrm>
          <a:prstGeom prst="rect">
            <a:avLst/>
          </a:prstGeom>
          <a:noFill/>
        </p:spPr>
        <p:txBody>
          <a:bodyPr wrap="square" rtlCol="0">
            <a:spAutoFit/>
          </a:bodyPr>
          <a:lstStyle/>
          <a:p>
            <a:pPr algn="r"/>
            <a:r>
              <a:rPr lang="en-IE" sz="1200" i="1" dirty="0">
                <a:solidFill>
                  <a:schemeClr val="bg1">
                    <a:lumMod val="50000"/>
                  </a:schemeClr>
                </a:solidFill>
              </a:rPr>
              <a:t>*The amount will automatically be charged to your card every week, but only for every lesson you attend</a:t>
            </a:r>
          </a:p>
        </p:txBody>
      </p:sp>
      <p:sp>
        <p:nvSpPr>
          <p:cNvPr id="21" name="TextBox 20">
            <a:extLst>
              <a:ext uri="{FF2B5EF4-FFF2-40B4-BE49-F238E27FC236}">
                <a16:creationId xmlns:a16="http://schemas.microsoft.com/office/drawing/2014/main" id="{4EF15C11-1E9A-4BE4-8FD7-9D4E5F30A050}"/>
              </a:ext>
            </a:extLst>
          </p:cNvPr>
          <p:cNvSpPr txBox="1"/>
          <p:nvPr/>
        </p:nvSpPr>
        <p:spPr>
          <a:xfrm>
            <a:off x="228599" y="4715801"/>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Full name*</a:t>
            </a:r>
          </a:p>
        </p:txBody>
      </p:sp>
      <p:sp>
        <p:nvSpPr>
          <p:cNvPr id="22" name="Rectangle: Rounded Corners 21">
            <a:extLst>
              <a:ext uri="{FF2B5EF4-FFF2-40B4-BE49-F238E27FC236}">
                <a16:creationId xmlns:a16="http://schemas.microsoft.com/office/drawing/2014/main" id="{3B3AD81B-FC25-4903-B560-E8BB07AD4927}"/>
              </a:ext>
            </a:extLst>
          </p:cNvPr>
          <p:cNvSpPr/>
          <p:nvPr/>
        </p:nvSpPr>
        <p:spPr>
          <a:xfrm>
            <a:off x="295543" y="5077857"/>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TextBox 24">
            <a:extLst>
              <a:ext uri="{FF2B5EF4-FFF2-40B4-BE49-F238E27FC236}">
                <a16:creationId xmlns:a16="http://schemas.microsoft.com/office/drawing/2014/main" id="{03753257-F957-44F3-BD94-1B6D91A73146}"/>
              </a:ext>
            </a:extLst>
          </p:cNvPr>
          <p:cNvSpPr txBox="1"/>
          <p:nvPr/>
        </p:nvSpPr>
        <p:spPr>
          <a:xfrm>
            <a:off x="237015" y="5778451"/>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Phone number*</a:t>
            </a:r>
          </a:p>
        </p:txBody>
      </p:sp>
      <p:sp>
        <p:nvSpPr>
          <p:cNvPr id="28" name="Rectangle: Rounded Corners 27">
            <a:extLst>
              <a:ext uri="{FF2B5EF4-FFF2-40B4-BE49-F238E27FC236}">
                <a16:creationId xmlns:a16="http://schemas.microsoft.com/office/drawing/2014/main" id="{DA9EF92F-A2B3-45B3-89E8-2D19419DB244}"/>
              </a:ext>
            </a:extLst>
          </p:cNvPr>
          <p:cNvSpPr/>
          <p:nvPr/>
        </p:nvSpPr>
        <p:spPr>
          <a:xfrm>
            <a:off x="282799" y="6161228"/>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TextBox 29">
            <a:extLst>
              <a:ext uri="{FF2B5EF4-FFF2-40B4-BE49-F238E27FC236}">
                <a16:creationId xmlns:a16="http://schemas.microsoft.com/office/drawing/2014/main" id="{575E8A3C-B6AB-4FF6-8262-064BDCEC49CE}"/>
              </a:ext>
            </a:extLst>
          </p:cNvPr>
          <p:cNvSpPr txBox="1"/>
          <p:nvPr/>
        </p:nvSpPr>
        <p:spPr>
          <a:xfrm>
            <a:off x="237015" y="4187408"/>
            <a:ext cx="6503561"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Please enter the following details:</a:t>
            </a:r>
          </a:p>
        </p:txBody>
      </p:sp>
      <p:sp>
        <p:nvSpPr>
          <p:cNvPr id="31" name="TextBox 30">
            <a:extLst>
              <a:ext uri="{FF2B5EF4-FFF2-40B4-BE49-F238E27FC236}">
                <a16:creationId xmlns:a16="http://schemas.microsoft.com/office/drawing/2014/main" id="{A5B9274D-39A9-466B-A82E-32CEE7ECF7BC}"/>
              </a:ext>
            </a:extLst>
          </p:cNvPr>
          <p:cNvSpPr txBox="1"/>
          <p:nvPr/>
        </p:nvSpPr>
        <p:spPr>
          <a:xfrm>
            <a:off x="3547508" y="5781037"/>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Email Address*</a:t>
            </a:r>
          </a:p>
        </p:txBody>
      </p:sp>
      <p:sp>
        <p:nvSpPr>
          <p:cNvPr id="32" name="Rectangle: Rounded Corners 31">
            <a:extLst>
              <a:ext uri="{FF2B5EF4-FFF2-40B4-BE49-F238E27FC236}">
                <a16:creationId xmlns:a16="http://schemas.microsoft.com/office/drawing/2014/main" id="{F4A8375F-625D-4D54-8021-6DCB068B657F}"/>
              </a:ext>
            </a:extLst>
          </p:cNvPr>
          <p:cNvSpPr/>
          <p:nvPr/>
        </p:nvSpPr>
        <p:spPr>
          <a:xfrm>
            <a:off x="3593292" y="6163814"/>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04407710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 CLASS WITH US</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97C7470-0A38-46DE-A681-4ED4A8C2AA78}"/>
              </a:ext>
            </a:extLst>
          </p:cNvPr>
          <p:cNvSpPr txBox="1"/>
          <p:nvPr/>
        </p:nvSpPr>
        <p:spPr>
          <a:xfrm>
            <a:off x="237989" y="3643074"/>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PAYMENT OPTIONS</a:t>
            </a:r>
            <a:endParaRPr lang="en-IE"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0341932-3947-46F6-BC8D-D37B65295E24}"/>
              </a:ext>
            </a:extLst>
          </p:cNvPr>
          <p:cNvSpPr txBox="1"/>
          <p:nvPr/>
        </p:nvSpPr>
        <p:spPr>
          <a:xfrm>
            <a:off x="237989" y="1110534"/>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fitness classes!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cannot be booked more than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classes are free for members, and there is a €10 charge per class for non-members which can be paid via card here or via cash per lesson.</a:t>
            </a:r>
            <a:endParaRPr lang="en-IE" sz="1400" dirty="0">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41F7261D-7310-45BA-976E-DB35DD7EEFF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Rounded Corners 20">
            <a:hlinkClick r:id="rId3" action="ppaction://hlinksldjump"/>
            <a:extLst>
              <a:ext uri="{FF2B5EF4-FFF2-40B4-BE49-F238E27FC236}">
                <a16:creationId xmlns:a16="http://schemas.microsoft.com/office/drawing/2014/main" id="{6CFA63F7-2AE7-465C-B88B-D2A9417A4A39}"/>
              </a:ext>
            </a:extLst>
          </p:cNvPr>
          <p:cNvSpPr/>
          <p:nvPr/>
        </p:nvSpPr>
        <p:spPr>
          <a:xfrm>
            <a:off x="3922069" y="9035513"/>
            <a:ext cx="233037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2" name="TextBox 21">
            <a:hlinkClick r:id="" action="ppaction://hlinkshowjump?jump=firstslide"/>
            <a:extLst>
              <a:ext uri="{FF2B5EF4-FFF2-40B4-BE49-F238E27FC236}">
                <a16:creationId xmlns:a16="http://schemas.microsoft.com/office/drawing/2014/main" id="{AC894F0A-5E5E-4A7C-8E3C-94964773650F}"/>
              </a:ext>
            </a:extLst>
          </p:cNvPr>
          <p:cNvSpPr txBox="1"/>
          <p:nvPr/>
        </p:nvSpPr>
        <p:spPr>
          <a:xfrm>
            <a:off x="4143579" y="9221204"/>
            <a:ext cx="1878684"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25" name="Rectangle: Rounded Corners 24">
            <a:hlinkClick r:id="rId4" action="ppaction://hlinksldjump"/>
            <a:extLst>
              <a:ext uri="{FF2B5EF4-FFF2-40B4-BE49-F238E27FC236}">
                <a16:creationId xmlns:a16="http://schemas.microsoft.com/office/drawing/2014/main" id="{9DB9EC55-DAE6-4520-83AD-CAACE1324DC3}"/>
              </a:ext>
            </a:extLst>
          </p:cNvPr>
          <p:cNvSpPr/>
          <p:nvPr/>
        </p:nvSpPr>
        <p:spPr>
          <a:xfrm>
            <a:off x="614984" y="9035513"/>
            <a:ext cx="2330378"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TextBox 26">
            <a:hlinkClick r:id="rId4" action="ppaction://hlinksldjump"/>
            <a:extLst>
              <a:ext uri="{FF2B5EF4-FFF2-40B4-BE49-F238E27FC236}">
                <a16:creationId xmlns:a16="http://schemas.microsoft.com/office/drawing/2014/main" id="{891C248D-A2F8-46A6-A3B9-E7937F6D7E6C}"/>
              </a:ext>
            </a:extLst>
          </p:cNvPr>
          <p:cNvSpPr txBox="1"/>
          <p:nvPr/>
        </p:nvSpPr>
        <p:spPr>
          <a:xfrm>
            <a:off x="614984" y="9221203"/>
            <a:ext cx="2330379"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CONFIRM</a:t>
            </a:r>
            <a:endParaRPr lang="en-IE" dirty="0">
              <a:solidFill>
                <a:schemeClr val="bg1">
                  <a:lumMod val="50000"/>
                </a:schemeClr>
              </a:solidFill>
              <a:latin typeface="Bahnschrift" panose="020B0502040204020203" pitchFamily="34" charset="0"/>
            </a:endParaRPr>
          </a:p>
        </p:txBody>
      </p:sp>
      <p:pic>
        <p:nvPicPr>
          <p:cNvPr id="28" name="Picture 27">
            <a:hlinkClick r:id="rId5" action="ppaction://hlinksldjump"/>
            <a:extLst>
              <a:ext uri="{FF2B5EF4-FFF2-40B4-BE49-F238E27FC236}">
                <a16:creationId xmlns:a16="http://schemas.microsoft.com/office/drawing/2014/main" id="{26CC4392-F606-4CC0-84B8-697BD9E9EFDD}"/>
              </a:ext>
            </a:extLst>
          </p:cNvPr>
          <p:cNvPicPr>
            <a:picLocks noChangeAspect="1"/>
          </p:cNvPicPr>
          <p:nvPr/>
        </p:nvPicPr>
        <p:blipFill rotWithShape="1">
          <a:blip r:embed="rId6"/>
          <a:srcRect l="7796" r="36864" b="88517"/>
          <a:stretch/>
        </p:blipFill>
        <p:spPr>
          <a:xfrm>
            <a:off x="2176407" y="4377123"/>
            <a:ext cx="2530202" cy="525024"/>
          </a:xfrm>
          <a:prstGeom prst="rect">
            <a:avLst/>
          </a:prstGeom>
        </p:spPr>
      </p:pic>
      <p:sp>
        <p:nvSpPr>
          <p:cNvPr id="29" name="TextBox 28">
            <a:extLst>
              <a:ext uri="{FF2B5EF4-FFF2-40B4-BE49-F238E27FC236}">
                <a16:creationId xmlns:a16="http://schemas.microsoft.com/office/drawing/2014/main" id="{0BC2F44C-F6DE-4214-9156-473A434F5F8F}"/>
              </a:ext>
            </a:extLst>
          </p:cNvPr>
          <p:cNvSpPr txBox="1"/>
          <p:nvPr/>
        </p:nvSpPr>
        <p:spPr>
          <a:xfrm>
            <a:off x="299147" y="5184382"/>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Or</a:t>
            </a:r>
            <a:r>
              <a:rPr lang="en-IE" dirty="0">
                <a:latin typeface="Arial" panose="020B0604020202020204" pitchFamily="34" charset="0"/>
                <a:cs typeface="Arial" panose="020B0604020202020204" pitchFamily="34" charset="0"/>
              </a:rPr>
              <a:t> enter your Debit/Credit Card details below:</a:t>
            </a:r>
          </a:p>
        </p:txBody>
      </p:sp>
      <p:sp>
        <p:nvSpPr>
          <p:cNvPr id="30" name="TextBox 29">
            <a:hlinkClick r:id="rId5" action="ppaction://hlinksldjump"/>
            <a:extLst>
              <a:ext uri="{FF2B5EF4-FFF2-40B4-BE49-F238E27FC236}">
                <a16:creationId xmlns:a16="http://schemas.microsoft.com/office/drawing/2014/main" id="{0E6713B6-E79A-4C9A-A0F4-0969474C9694}"/>
              </a:ext>
            </a:extLst>
          </p:cNvPr>
          <p:cNvSpPr txBox="1"/>
          <p:nvPr/>
        </p:nvSpPr>
        <p:spPr>
          <a:xfrm>
            <a:off x="2176407" y="4512530"/>
            <a:ext cx="110320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Pay with</a:t>
            </a:r>
          </a:p>
        </p:txBody>
      </p:sp>
      <p:sp>
        <p:nvSpPr>
          <p:cNvPr id="31" name="TextBox 30">
            <a:extLst>
              <a:ext uri="{FF2B5EF4-FFF2-40B4-BE49-F238E27FC236}">
                <a16:creationId xmlns:a16="http://schemas.microsoft.com/office/drawing/2014/main" id="{BB0FA0C8-EA35-45A1-87F9-054C62F7EBE1}"/>
              </a:ext>
            </a:extLst>
          </p:cNvPr>
          <p:cNvSpPr txBox="1"/>
          <p:nvPr/>
        </p:nvSpPr>
        <p:spPr>
          <a:xfrm>
            <a:off x="299147" y="5902903"/>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Card Number*</a:t>
            </a:r>
          </a:p>
        </p:txBody>
      </p:sp>
      <p:sp>
        <p:nvSpPr>
          <p:cNvPr id="32" name="Rectangle: Rounded Corners 31">
            <a:extLst>
              <a:ext uri="{FF2B5EF4-FFF2-40B4-BE49-F238E27FC236}">
                <a16:creationId xmlns:a16="http://schemas.microsoft.com/office/drawing/2014/main" id="{FE01943A-9EB8-4D94-8D41-CC787C50F040}"/>
              </a:ext>
            </a:extLst>
          </p:cNvPr>
          <p:cNvSpPr/>
          <p:nvPr/>
        </p:nvSpPr>
        <p:spPr>
          <a:xfrm>
            <a:off x="344930" y="6255838"/>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028B2CE1-91A1-407C-9E69-8FE6AC27BE46}"/>
              </a:ext>
            </a:extLst>
          </p:cNvPr>
          <p:cNvSpPr txBox="1"/>
          <p:nvPr/>
        </p:nvSpPr>
        <p:spPr>
          <a:xfrm>
            <a:off x="307828" y="7107103"/>
            <a:ext cx="1738195"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Expiry Date*</a:t>
            </a:r>
          </a:p>
        </p:txBody>
      </p:sp>
      <p:sp>
        <p:nvSpPr>
          <p:cNvPr id="34" name="Rectangle: Rounded Corners 33">
            <a:extLst>
              <a:ext uri="{FF2B5EF4-FFF2-40B4-BE49-F238E27FC236}">
                <a16:creationId xmlns:a16="http://schemas.microsoft.com/office/drawing/2014/main" id="{AFDE158D-4386-4200-ADA8-121757C1C500}"/>
              </a:ext>
            </a:extLst>
          </p:cNvPr>
          <p:cNvSpPr/>
          <p:nvPr/>
        </p:nvSpPr>
        <p:spPr>
          <a:xfrm>
            <a:off x="353611" y="7489880"/>
            <a:ext cx="173819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TextBox 34">
            <a:extLst>
              <a:ext uri="{FF2B5EF4-FFF2-40B4-BE49-F238E27FC236}">
                <a16:creationId xmlns:a16="http://schemas.microsoft.com/office/drawing/2014/main" id="{2D363BC9-26F4-44B1-8581-EF0CEFA340B9}"/>
              </a:ext>
            </a:extLst>
          </p:cNvPr>
          <p:cNvSpPr txBox="1"/>
          <p:nvPr/>
        </p:nvSpPr>
        <p:spPr>
          <a:xfrm>
            <a:off x="456003" y="7582397"/>
            <a:ext cx="1916363" cy="400110"/>
          </a:xfrm>
          <a:prstGeom prst="rect">
            <a:avLst/>
          </a:prstGeom>
          <a:noFill/>
        </p:spPr>
        <p:txBody>
          <a:bodyPr wrap="square" rtlCol="0">
            <a:spAutoFit/>
          </a:bodyPr>
          <a:lstStyle/>
          <a:p>
            <a:r>
              <a:rPr lang="en-IE" sz="1600" i="1" dirty="0">
                <a:solidFill>
                  <a:schemeClr val="bg1">
                    <a:lumMod val="65000"/>
                  </a:schemeClr>
                </a:solidFill>
              </a:rPr>
              <a:t>MM</a:t>
            </a:r>
            <a:r>
              <a:rPr lang="en-IE" sz="2000" b="1" dirty="0"/>
              <a:t>/</a:t>
            </a:r>
            <a:r>
              <a:rPr lang="en-IE" sz="1600" i="1" dirty="0">
                <a:solidFill>
                  <a:schemeClr val="bg1">
                    <a:lumMod val="65000"/>
                  </a:schemeClr>
                </a:solidFill>
              </a:rPr>
              <a:t>YYYY</a:t>
            </a:r>
          </a:p>
        </p:txBody>
      </p:sp>
      <p:sp>
        <p:nvSpPr>
          <p:cNvPr id="36" name="TextBox 35">
            <a:extLst>
              <a:ext uri="{FF2B5EF4-FFF2-40B4-BE49-F238E27FC236}">
                <a16:creationId xmlns:a16="http://schemas.microsoft.com/office/drawing/2014/main" id="{B90A4195-F599-4FD4-A775-F324078D97CE}"/>
              </a:ext>
            </a:extLst>
          </p:cNvPr>
          <p:cNvSpPr txBox="1"/>
          <p:nvPr/>
        </p:nvSpPr>
        <p:spPr>
          <a:xfrm>
            <a:off x="3243996" y="7112856"/>
            <a:ext cx="1738195"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Security Code*</a:t>
            </a:r>
          </a:p>
        </p:txBody>
      </p:sp>
      <p:sp>
        <p:nvSpPr>
          <p:cNvPr id="37" name="Rectangle: Rounded Corners 36">
            <a:extLst>
              <a:ext uri="{FF2B5EF4-FFF2-40B4-BE49-F238E27FC236}">
                <a16:creationId xmlns:a16="http://schemas.microsoft.com/office/drawing/2014/main" id="{09F27487-CF7A-4F36-8F23-797F8DFABAEA}"/>
              </a:ext>
            </a:extLst>
          </p:cNvPr>
          <p:cNvSpPr/>
          <p:nvPr/>
        </p:nvSpPr>
        <p:spPr>
          <a:xfrm>
            <a:off x="3289779" y="7495633"/>
            <a:ext cx="173819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56008319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7" name="Picture 6">
            <a:extLst>
              <a:ext uri="{FF2B5EF4-FFF2-40B4-BE49-F238E27FC236}">
                <a16:creationId xmlns:a16="http://schemas.microsoft.com/office/drawing/2014/main" id="{828929E9-5F49-468C-A71A-CCE9B90E8D39}"/>
              </a:ext>
            </a:extLst>
          </p:cNvPr>
          <p:cNvPicPr>
            <a:picLocks noChangeAspect="1"/>
          </p:cNvPicPr>
          <p:nvPr/>
        </p:nvPicPr>
        <p:blipFill rotWithShape="1">
          <a:blip r:embed="rId3"/>
          <a:srcRect l="1" r="16260" b="27642"/>
          <a:stretch/>
        </p:blipFill>
        <p:spPr>
          <a:xfrm>
            <a:off x="0" y="3133077"/>
            <a:ext cx="6858000" cy="5925845"/>
          </a:xfrm>
          <a:prstGeom prst="rect">
            <a:avLst/>
          </a:prstGeom>
        </p:spPr>
      </p:pic>
      <p:sp>
        <p:nvSpPr>
          <p:cNvPr id="9" name="Rectangle 8">
            <a:extLst>
              <a:ext uri="{FF2B5EF4-FFF2-40B4-BE49-F238E27FC236}">
                <a16:creationId xmlns:a16="http://schemas.microsoft.com/office/drawing/2014/main" id="{1EE91930-F117-4015-AC0F-47341D15ABB2}"/>
              </a:ext>
            </a:extLst>
          </p:cNvPr>
          <p:cNvSpPr/>
          <p:nvPr/>
        </p:nvSpPr>
        <p:spPr>
          <a:xfrm>
            <a:off x="491319" y="5445457"/>
            <a:ext cx="1378424" cy="464024"/>
          </a:xfrm>
          <a:prstGeom prst="rect">
            <a:avLst/>
          </a:prstGeom>
          <a:solidFill>
            <a:srgbClr val="FA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extLst>
              <a:ext uri="{FF2B5EF4-FFF2-40B4-BE49-F238E27FC236}">
                <a16:creationId xmlns:a16="http://schemas.microsoft.com/office/drawing/2014/main" id="{2ECAC7E9-F2A9-4E3C-A89C-8415DA0E4E9E}"/>
              </a:ext>
            </a:extLst>
          </p:cNvPr>
          <p:cNvSpPr/>
          <p:nvPr/>
        </p:nvSpPr>
        <p:spPr>
          <a:xfrm>
            <a:off x="491319" y="6364407"/>
            <a:ext cx="1378424" cy="464024"/>
          </a:xfrm>
          <a:prstGeom prst="rect">
            <a:avLst/>
          </a:prstGeom>
          <a:solidFill>
            <a:srgbClr val="FAF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Rectangle 10">
            <a:hlinkClick r:id="rId4" action="ppaction://hlinksldjump"/>
            <a:extLst>
              <a:ext uri="{FF2B5EF4-FFF2-40B4-BE49-F238E27FC236}">
                <a16:creationId xmlns:a16="http://schemas.microsoft.com/office/drawing/2014/main" id="{38524957-CB7E-4C0F-B293-1F716D02CA14}"/>
              </a:ext>
            </a:extLst>
          </p:cNvPr>
          <p:cNvSpPr/>
          <p:nvPr/>
        </p:nvSpPr>
        <p:spPr>
          <a:xfrm>
            <a:off x="368490" y="8120418"/>
            <a:ext cx="6182435" cy="723331"/>
          </a:xfrm>
          <a:prstGeom prst="rect">
            <a:avLst/>
          </a:prstGeom>
          <a:solidFill>
            <a:srgbClr val="4472C4">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60385611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5" y="1903807"/>
            <a:ext cx="5811255" cy="1107996"/>
          </a:xfrm>
          <a:prstGeom prst="rect">
            <a:avLst/>
          </a:prstGeom>
          <a:solidFill>
            <a:srgbClr val="000000">
              <a:alpha val="50196"/>
            </a:srgbClr>
          </a:solidFill>
          <a:ln w="19050">
            <a:noFill/>
          </a:ln>
        </p:spPr>
        <p:txBody>
          <a:bodyPr wrap="square" rtlCol="0">
            <a:spAutoFit/>
          </a:bodyPr>
          <a:lstStyle/>
          <a:p>
            <a:pPr algn="just"/>
            <a:r>
              <a:rPr lang="en-IE" sz="1600" dirty="0">
                <a:solidFill>
                  <a:schemeClr val="bg1"/>
                </a:solidFill>
                <a:cs typeface="Arial" panose="020B0604020202020204" pitchFamily="34" charset="0"/>
              </a:rPr>
              <a:t>Here is your chance to get to know some of our trainers personally and even book a personal appointment with one of your choice.</a:t>
            </a:r>
          </a:p>
          <a:p>
            <a:pPr algn="just"/>
            <a:endParaRPr lang="en-IE" sz="1600" dirty="0">
              <a:solidFill>
                <a:schemeClr val="bg1"/>
              </a:solidFill>
              <a:cs typeface="Arial" panose="020B0604020202020204" pitchFamily="34" charset="0"/>
            </a:endParaRPr>
          </a:p>
          <a:p>
            <a:pPr algn="just"/>
            <a:r>
              <a:rPr lang="en-IE" dirty="0">
                <a:solidFill>
                  <a:schemeClr val="bg1"/>
                </a:solidFill>
                <a:cs typeface="Arial" panose="020B0604020202020204" pitchFamily="34" charset="0"/>
              </a:rPr>
              <a:t>Tap a friendly face below to learn more about them!</a:t>
            </a:r>
          </a:p>
        </p:txBody>
      </p:sp>
      <p:pic>
        <p:nvPicPr>
          <p:cNvPr id="5" name="Picture 4" descr="A person in a blue shirt&#10;&#10;Description automatically generated">
            <a:hlinkClick r:id="rId7" action="ppaction://hlinksldjump"/>
            <a:extLst>
              <a:ext uri="{FF2B5EF4-FFF2-40B4-BE49-F238E27FC236}">
                <a16:creationId xmlns:a16="http://schemas.microsoft.com/office/drawing/2014/main" id="{8BEE4A06-D6AA-473E-AF82-A16E3F24DEDE}"/>
              </a:ext>
            </a:extLst>
          </p:cNvPr>
          <p:cNvPicPr>
            <a:picLocks noChangeAspect="1"/>
          </p:cNvPicPr>
          <p:nvPr/>
        </p:nvPicPr>
        <p:blipFill rotWithShape="1">
          <a:blip r:embed="rId8">
            <a:extLst>
              <a:ext uri="{28A0092B-C50C-407E-A947-70E740481C1C}">
                <a14:useLocalDpi xmlns:a14="http://schemas.microsoft.com/office/drawing/2010/main" val="0"/>
              </a:ext>
            </a:extLst>
          </a:blip>
          <a:srcRect t="2563" b="16023"/>
          <a:stretch/>
        </p:blipFill>
        <p:spPr>
          <a:xfrm>
            <a:off x="948462" y="3349618"/>
            <a:ext cx="5715000" cy="2476501"/>
          </a:xfrm>
          <a:prstGeom prst="rect">
            <a:avLst/>
          </a:prstGeom>
        </p:spPr>
      </p:pic>
      <p:sp>
        <p:nvSpPr>
          <p:cNvPr id="14" name="Rectangle 13">
            <a:extLst>
              <a:ext uri="{FF2B5EF4-FFF2-40B4-BE49-F238E27FC236}">
                <a16:creationId xmlns:a16="http://schemas.microsoft.com/office/drawing/2014/main" id="{612EB20B-6881-43D7-8022-700511945C74}"/>
              </a:ext>
            </a:extLst>
          </p:cNvPr>
          <p:cNvSpPr/>
          <p:nvPr/>
        </p:nvSpPr>
        <p:spPr>
          <a:xfrm>
            <a:off x="948464" y="517228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00F9081E-7274-496A-B851-0B1BB1423AC6}"/>
              </a:ext>
            </a:extLst>
          </p:cNvPr>
          <p:cNvSpPr txBox="1"/>
          <p:nvPr/>
        </p:nvSpPr>
        <p:spPr>
          <a:xfrm>
            <a:off x="1074795" y="5311932"/>
            <a:ext cx="5462337" cy="400110"/>
          </a:xfrm>
          <a:prstGeom prst="rect">
            <a:avLst/>
          </a:prstGeom>
          <a:noFill/>
        </p:spPr>
        <p:txBody>
          <a:bodyPr wrap="square" rtlCol="0">
            <a:spAutoFit/>
          </a:bodyPr>
          <a:lstStyle/>
          <a:p>
            <a:r>
              <a:rPr lang="en-IE" sz="2000" b="1" dirty="0">
                <a:solidFill>
                  <a:schemeClr val="bg1"/>
                </a:solidFill>
              </a:rPr>
              <a:t>CONNOR O’BRIEN</a:t>
            </a:r>
          </a:p>
        </p:txBody>
      </p:sp>
      <p:pic>
        <p:nvPicPr>
          <p:cNvPr id="7" name="Picture 6" descr="A picture containing person, holding, woman, bat&#10;&#10;Description automatically generated">
            <a:hlinkClick r:id="rId9" action="ppaction://hlinksldjump"/>
            <a:extLst>
              <a:ext uri="{FF2B5EF4-FFF2-40B4-BE49-F238E27FC236}">
                <a16:creationId xmlns:a16="http://schemas.microsoft.com/office/drawing/2014/main" id="{E9BD2AA6-BF74-4BDF-A0C6-B380FE3DB3CC}"/>
              </a:ext>
            </a:extLst>
          </p:cNvPr>
          <p:cNvPicPr>
            <a:picLocks noChangeAspect="1"/>
          </p:cNvPicPr>
          <p:nvPr/>
        </p:nvPicPr>
        <p:blipFill rotWithShape="1">
          <a:blip r:embed="rId10">
            <a:extLst>
              <a:ext uri="{28A0092B-C50C-407E-A947-70E740481C1C}">
                <a14:useLocalDpi xmlns:a14="http://schemas.microsoft.com/office/drawing/2010/main" val="0"/>
              </a:ext>
            </a:extLst>
          </a:blip>
          <a:srcRect t="2330" b="54564"/>
          <a:stretch/>
        </p:blipFill>
        <p:spPr>
          <a:xfrm>
            <a:off x="904055" y="6239313"/>
            <a:ext cx="5715000" cy="2463487"/>
          </a:xfrm>
          <a:prstGeom prst="rect">
            <a:avLst/>
          </a:prstGeom>
        </p:spPr>
      </p:pic>
      <p:sp>
        <p:nvSpPr>
          <p:cNvPr id="27" name="Rectangle 26">
            <a:extLst>
              <a:ext uri="{FF2B5EF4-FFF2-40B4-BE49-F238E27FC236}">
                <a16:creationId xmlns:a16="http://schemas.microsoft.com/office/drawing/2014/main" id="{14FA2D8F-D8D1-4956-996A-A0B3E9AF1B1B}"/>
              </a:ext>
            </a:extLst>
          </p:cNvPr>
          <p:cNvSpPr/>
          <p:nvPr/>
        </p:nvSpPr>
        <p:spPr>
          <a:xfrm>
            <a:off x="918860" y="804687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TextBox 31">
            <a:extLst>
              <a:ext uri="{FF2B5EF4-FFF2-40B4-BE49-F238E27FC236}">
                <a16:creationId xmlns:a16="http://schemas.microsoft.com/office/drawing/2014/main" id="{8F2F2C02-4EF9-41D7-8DA5-394E693002B2}"/>
              </a:ext>
            </a:extLst>
          </p:cNvPr>
          <p:cNvSpPr txBox="1"/>
          <p:nvPr/>
        </p:nvSpPr>
        <p:spPr>
          <a:xfrm>
            <a:off x="1030388" y="8180244"/>
            <a:ext cx="5462337" cy="400110"/>
          </a:xfrm>
          <a:prstGeom prst="rect">
            <a:avLst/>
          </a:prstGeom>
          <a:noFill/>
        </p:spPr>
        <p:txBody>
          <a:bodyPr wrap="square" rtlCol="0">
            <a:spAutoFit/>
          </a:bodyPr>
          <a:lstStyle/>
          <a:p>
            <a:r>
              <a:rPr lang="en-IE" sz="2000" b="1" dirty="0">
                <a:solidFill>
                  <a:schemeClr val="bg1"/>
                </a:solidFill>
              </a:rPr>
              <a:t>LAUREN POWER</a:t>
            </a:r>
          </a:p>
        </p:txBody>
      </p:sp>
      <p:pic>
        <p:nvPicPr>
          <p:cNvPr id="10" name="Picture 9" descr="A picture containing person, man, building, window&#10;&#10;Description automatically generated">
            <a:hlinkClick r:id="rId11" action="ppaction://hlinksldjump"/>
            <a:extLst>
              <a:ext uri="{FF2B5EF4-FFF2-40B4-BE49-F238E27FC236}">
                <a16:creationId xmlns:a16="http://schemas.microsoft.com/office/drawing/2014/main" id="{512A5E9D-D2F6-4914-89FD-5F872B412F87}"/>
              </a:ext>
            </a:extLst>
          </p:cNvPr>
          <p:cNvPicPr>
            <a:picLocks noChangeAspect="1"/>
          </p:cNvPicPr>
          <p:nvPr/>
        </p:nvPicPr>
        <p:blipFill rotWithShape="1">
          <a:blip r:embed="rId12">
            <a:extLst>
              <a:ext uri="{28A0092B-C50C-407E-A947-70E740481C1C}">
                <a14:useLocalDpi xmlns:a14="http://schemas.microsoft.com/office/drawing/2010/main" val="0"/>
              </a:ext>
            </a:extLst>
          </a:blip>
          <a:srcRect t="3473" b="31414"/>
          <a:stretch/>
        </p:blipFill>
        <p:spPr>
          <a:xfrm>
            <a:off x="918858" y="9117160"/>
            <a:ext cx="5675169" cy="2463487"/>
          </a:xfrm>
          <a:prstGeom prst="rect">
            <a:avLst/>
          </a:prstGeom>
        </p:spPr>
      </p:pic>
      <p:sp>
        <p:nvSpPr>
          <p:cNvPr id="30" name="Rectangle 29">
            <a:extLst>
              <a:ext uri="{FF2B5EF4-FFF2-40B4-BE49-F238E27FC236}">
                <a16:creationId xmlns:a16="http://schemas.microsoft.com/office/drawing/2014/main" id="{7547E844-5A28-4686-81C6-1349D35D7162}"/>
              </a:ext>
            </a:extLst>
          </p:cNvPr>
          <p:cNvSpPr/>
          <p:nvPr/>
        </p:nvSpPr>
        <p:spPr>
          <a:xfrm>
            <a:off x="918858" y="10913800"/>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30">
            <a:extLst>
              <a:ext uri="{FF2B5EF4-FFF2-40B4-BE49-F238E27FC236}">
                <a16:creationId xmlns:a16="http://schemas.microsoft.com/office/drawing/2014/main" id="{63830F7F-4AF9-428B-8D76-1388754FAF7A}"/>
              </a:ext>
            </a:extLst>
          </p:cNvPr>
          <p:cNvSpPr txBox="1"/>
          <p:nvPr/>
        </p:nvSpPr>
        <p:spPr>
          <a:xfrm>
            <a:off x="1030387" y="11047168"/>
            <a:ext cx="5462337" cy="400110"/>
          </a:xfrm>
          <a:prstGeom prst="rect">
            <a:avLst/>
          </a:prstGeom>
          <a:noFill/>
        </p:spPr>
        <p:txBody>
          <a:bodyPr wrap="square" rtlCol="0">
            <a:spAutoFit/>
          </a:bodyPr>
          <a:lstStyle/>
          <a:p>
            <a:r>
              <a:rPr lang="en-IE" sz="2000" b="1" dirty="0">
                <a:solidFill>
                  <a:schemeClr val="bg1"/>
                </a:solidFill>
              </a:rPr>
              <a:t>STEPHEN RHODE</a:t>
            </a:r>
          </a:p>
        </p:txBody>
      </p:sp>
    </p:spTree>
    <p:extLst>
      <p:ext uri="{BB962C8B-B14F-4D97-AF65-F5344CB8AC3E}">
        <p14:creationId xmlns:p14="http://schemas.microsoft.com/office/powerpoint/2010/main" val="103634777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13">
            <a:extLst>
              <a:ext uri="{FF2B5EF4-FFF2-40B4-BE49-F238E27FC236}">
                <a16:creationId xmlns:a16="http://schemas.microsoft.com/office/drawing/2014/main" id="{612EB20B-6881-43D7-8022-700511945C74}"/>
              </a:ext>
            </a:extLst>
          </p:cNvPr>
          <p:cNvSpPr/>
          <p:nvPr/>
        </p:nvSpPr>
        <p:spPr>
          <a:xfrm>
            <a:off x="966787" y="1956030"/>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00F9081E-7274-496A-B851-0B1BB1423AC6}"/>
              </a:ext>
            </a:extLst>
          </p:cNvPr>
          <p:cNvSpPr txBox="1"/>
          <p:nvPr/>
        </p:nvSpPr>
        <p:spPr>
          <a:xfrm>
            <a:off x="1093118" y="2095676"/>
            <a:ext cx="5462337" cy="400110"/>
          </a:xfrm>
          <a:prstGeom prst="rect">
            <a:avLst/>
          </a:prstGeom>
          <a:noFill/>
        </p:spPr>
        <p:txBody>
          <a:bodyPr wrap="square" rtlCol="0">
            <a:spAutoFit/>
          </a:bodyPr>
          <a:lstStyle/>
          <a:p>
            <a:r>
              <a:rPr lang="en-IE" sz="2000" b="1" dirty="0">
                <a:solidFill>
                  <a:schemeClr val="bg1"/>
                </a:solidFill>
              </a:rPr>
              <a:t>CONNOR O’BRIEN – 31 years old</a:t>
            </a:r>
          </a:p>
        </p:txBody>
      </p:sp>
      <p:pic>
        <p:nvPicPr>
          <p:cNvPr id="4" name="Picture 3" descr="A person in a blue shirt&#10;&#10;Description automatically generated">
            <a:extLst>
              <a:ext uri="{FF2B5EF4-FFF2-40B4-BE49-F238E27FC236}">
                <a16:creationId xmlns:a16="http://schemas.microsoft.com/office/drawing/2014/main" id="{7AC39D88-F88F-49AF-9B63-B5742482181B}"/>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27765" r="19775" b="8705"/>
          <a:stretch/>
        </p:blipFill>
        <p:spPr>
          <a:xfrm>
            <a:off x="983347" y="2762523"/>
            <a:ext cx="5681878" cy="5262979"/>
          </a:xfrm>
          <a:prstGeom prst="rect">
            <a:avLst/>
          </a:prstGeom>
        </p:spPr>
      </p:pic>
      <p:sp>
        <p:nvSpPr>
          <p:cNvPr id="17" name="TextBox 16">
            <a:extLst>
              <a:ext uri="{FF2B5EF4-FFF2-40B4-BE49-F238E27FC236}">
                <a16:creationId xmlns:a16="http://schemas.microsoft.com/office/drawing/2014/main" id="{E191901A-CCF1-4677-9784-1141D86ED8D5}"/>
              </a:ext>
            </a:extLst>
          </p:cNvPr>
          <p:cNvSpPr txBox="1"/>
          <p:nvPr/>
        </p:nvSpPr>
        <p:spPr>
          <a:xfrm>
            <a:off x="983347" y="2762523"/>
            <a:ext cx="5681878" cy="5262979"/>
          </a:xfrm>
          <a:prstGeom prst="rect">
            <a:avLst/>
          </a:prstGeom>
          <a:solidFill>
            <a:schemeClr val="bg1">
              <a:alpha val="50196"/>
            </a:schemeClr>
          </a:solidFill>
          <a:ln w="19050">
            <a:noFill/>
          </a:ln>
        </p:spPr>
        <p:txBody>
          <a:bodyPr wrap="square" rtlCol="0">
            <a:spAutoFit/>
          </a:bodyPr>
          <a:lstStyle/>
          <a:p>
            <a:pPr algn="just"/>
            <a:r>
              <a:rPr lang="en-IE" sz="1600" dirty="0">
                <a:solidFill>
                  <a:schemeClr val="bg1"/>
                </a:solidFill>
                <a:effectLst>
                  <a:outerShdw blurRad="38100" dist="38100" dir="2700000" algn="tl">
                    <a:srgbClr val="000000">
                      <a:alpha val="43137"/>
                    </a:srgbClr>
                  </a:outerShdw>
                </a:effectLst>
                <a:cs typeface="Arial" panose="020B0604020202020204" pitchFamily="34" charset="0"/>
              </a:rPr>
              <a:t>Connor was born and raised in </a:t>
            </a:r>
            <a:r>
              <a:rPr lang="en-IE" sz="1600" dirty="0" err="1">
                <a:solidFill>
                  <a:schemeClr val="bg1"/>
                </a:solidFill>
                <a:effectLst>
                  <a:outerShdw blurRad="38100" dist="38100" dir="2700000" algn="tl">
                    <a:srgbClr val="000000">
                      <a:alpha val="43137"/>
                    </a:srgbClr>
                  </a:outerShdw>
                </a:effectLst>
                <a:cs typeface="Arial" panose="020B0604020202020204" pitchFamily="34" charset="0"/>
              </a:rPr>
              <a:t>Kilmacthomas</a:t>
            </a:r>
            <a:r>
              <a:rPr lang="en-IE" sz="1600" dirty="0">
                <a:solidFill>
                  <a:schemeClr val="bg1"/>
                </a:solidFill>
                <a:effectLst>
                  <a:outerShdw blurRad="38100" dist="38100" dir="2700000" algn="tl">
                    <a:srgbClr val="000000">
                      <a:alpha val="43137"/>
                    </a:srgbClr>
                  </a:outerShdw>
                </a:effectLst>
                <a:cs typeface="Arial" panose="020B0604020202020204" pitchFamily="34" charset="0"/>
              </a:rPr>
              <a:t>, County Waterford. His education includes a PLC in Sports, Recreation, and Exercise; a level 8 degree in Sport Science with WIT; and qualified as a personal trainer with the National Training Centre Ireland. He worked as a personal trainer with Ben Dunne for 6 years before joining WIT Arena in 2017.</a:t>
            </a:r>
          </a:p>
          <a:p>
            <a:pPr algn="just"/>
            <a:endParaRPr lang="en-IE" sz="1600" dirty="0">
              <a:solidFill>
                <a:schemeClr val="bg1"/>
              </a:solidFill>
              <a:effectLst>
                <a:outerShdw blurRad="38100" dist="38100" dir="2700000" algn="tl">
                  <a:srgbClr val="000000">
                    <a:alpha val="43137"/>
                  </a:srgbClr>
                </a:outerShdw>
              </a:effectLst>
              <a:cs typeface="Arial" panose="020B0604020202020204" pitchFamily="34" charset="0"/>
            </a:endParaRPr>
          </a:p>
          <a:p>
            <a:pPr algn="just"/>
            <a:r>
              <a:rPr lang="en-IE" sz="1600" dirty="0">
                <a:solidFill>
                  <a:schemeClr val="bg1"/>
                </a:solidFill>
                <a:effectLst>
                  <a:outerShdw blurRad="38100" dist="38100" dir="2700000" algn="tl">
                    <a:srgbClr val="000000">
                      <a:alpha val="43137"/>
                    </a:srgbClr>
                  </a:outerShdw>
                </a:effectLst>
                <a:cs typeface="Arial" panose="020B0604020202020204" pitchFamily="34" charset="0"/>
              </a:rPr>
              <a:t>Connor appreciates all areas of exercise, but his biggest passion is body building and muscle strengthening. Connor is a firm believer that strengthening his body isn’t about looking the biggest, but about supporting himself and his weight in a healthy and comfortable way. He believes everyone, big or small or in between, should care about their muscle mass.</a:t>
            </a:r>
          </a:p>
          <a:p>
            <a:pPr algn="just"/>
            <a:endParaRPr lang="en-IE" sz="1600" dirty="0">
              <a:solidFill>
                <a:schemeClr val="bg1"/>
              </a:solidFill>
              <a:effectLst>
                <a:outerShdw blurRad="38100" dist="38100" dir="2700000" algn="tl">
                  <a:srgbClr val="000000">
                    <a:alpha val="43137"/>
                  </a:srgbClr>
                </a:outerShdw>
              </a:effectLst>
              <a:cs typeface="Arial" panose="020B0604020202020204" pitchFamily="34" charset="0"/>
            </a:endParaRPr>
          </a:p>
          <a:p>
            <a:pPr algn="just"/>
            <a:r>
              <a:rPr lang="en-IE" sz="1600" dirty="0">
                <a:solidFill>
                  <a:schemeClr val="bg1"/>
                </a:solidFill>
                <a:effectLst>
                  <a:outerShdw blurRad="38100" dist="38100" dir="2700000" algn="tl">
                    <a:srgbClr val="000000">
                      <a:alpha val="43137"/>
                    </a:srgbClr>
                  </a:outerShdw>
                </a:effectLst>
                <a:cs typeface="Arial" panose="020B0604020202020204" pitchFamily="34" charset="0"/>
              </a:rPr>
              <a:t>In Connor’s own words, “Don’t get me wrong – I love a bit of cardio, but muscle building is where it’s at for me! It’s not even about the looks – but they’re great too </a:t>
            </a:r>
            <a:r>
              <a:rPr lang="en-IE" sz="1600" dirty="0">
                <a:effectLst>
                  <a:outerShdw blurRad="38100" dist="38100" dir="2700000" algn="tl">
                    <a:srgbClr val="000000">
                      <a:alpha val="43137"/>
                    </a:srgbClr>
                  </a:outerShdw>
                </a:effectLst>
                <a:cs typeface="Arial" panose="020B0604020202020204" pitchFamily="34" charset="0"/>
              </a:rPr>
              <a:t>– </a:t>
            </a:r>
            <a:r>
              <a:rPr lang="en-IE" sz="2000" dirty="0">
                <a:effectLst>
                  <a:outerShdw blurRad="38100" dist="38100" dir="2700000" algn="tl">
                    <a:srgbClr val="000000">
                      <a:alpha val="43137"/>
                    </a:srgbClr>
                  </a:outerShdw>
                </a:effectLst>
                <a:cs typeface="Arial" panose="020B0604020202020204" pitchFamily="34" charset="0"/>
              </a:rPr>
              <a:t>it’s all about feeling strong and confident in your own body, knowing you can carry and support yourself in a way that’s empowering</a:t>
            </a:r>
            <a:r>
              <a:rPr lang="en-IE" sz="2000" dirty="0">
                <a:solidFill>
                  <a:schemeClr val="bg1"/>
                </a:solidFill>
                <a:effectLst>
                  <a:outerShdw blurRad="38100" dist="38100" dir="2700000" algn="tl">
                    <a:srgbClr val="000000">
                      <a:alpha val="43137"/>
                    </a:srgbClr>
                  </a:outerShdw>
                </a:effectLst>
                <a:cs typeface="Arial" panose="020B0604020202020204" pitchFamily="34" charset="0"/>
              </a:rPr>
              <a:t>.</a:t>
            </a:r>
            <a:r>
              <a:rPr lang="en-IE" sz="1600" dirty="0">
                <a:solidFill>
                  <a:schemeClr val="bg1"/>
                </a:solidFill>
                <a:effectLst>
                  <a:outerShdw blurRad="38100" dist="38100" dir="2700000" algn="tl">
                    <a:srgbClr val="000000">
                      <a:alpha val="43137"/>
                    </a:srgbClr>
                  </a:outerShdw>
                </a:effectLst>
                <a:cs typeface="Arial" panose="020B0604020202020204" pitchFamily="34" charset="0"/>
              </a:rPr>
              <a:t>” </a:t>
            </a:r>
            <a:endParaRPr lang="en-IE" dirty="0">
              <a:solidFill>
                <a:schemeClr val="bg1"/>
              </a:solidFill>
              <a:effectLst>
                <a:outerShdw blurRad="38100" dist="38100" dir="2700000" algn="tl">
                  <a:srgbClr val="000000">
                    <a:alpha val="43137"/>
                  </a:srgbClr>
                </a:outerShdw>
              </a:effectLst>
              <a:cs typeface="Arial" panose="020B0604020202020204" pitchFamily="34" charset="0"/>
            </a:endParaRPr>
          </a:p>
        </p:txBody>
      </p:sp>
      <p:sp>
        <p:nvSpPr>
          <p:cNvPr id="18" name="Rectangle: Rounded Corners 17">
            <a:hlinkClick r:id="rId8" action="ppaction://hlinksldjump"/>
            <a:extLst>
              <a:ext uri="{FF2B5EF4-FFF2-40B4-BE49-F238E27FC236}">
                <a16:creationId xmlns:a16="http://schemas.microsoft.com/office/drawing/2014/main" id="{3F8EAB70-7675-479D-8E66-25E0146E7378}"/>
              </a:ext>
            </a:extLst>
          </p:cNvPr>
          <p:cNvSpPr/>
          <p:nvPr/>
        </p:nvSpPr>
        <p:spPr>
          <a:xfrm>
            <a:off x="1167096" y="8634742"/>
            <a:ext cx="538835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19" name="TextBox 18">
            <a:hlinkClick r:id="rId8" action="ppaction://hlinksldjump"/>
            <a:extLst>
              <a:ext uri="{FF2B5EF4-FFF2-40B4-BE49-F238E27FC236}">
                <a16:creationId xmlns:a16="http://schemas.microsoft.com/office/drawing/2014/main" id="{A006492E-8D3F-48BD-9451-36AE0C68D8B2}"/>
              </a:ext>
            </a:extLst>
          </p:cNvPr>
          <p:cNvSpPr txBox="1"/>
          <p:nvPr/>
        </p:nvSpPr>
        <p:spPr>
          <a:xfrm>
            <a:off x="1167096" y="8817543"/>
            <a:ext cx="5514691"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AN APPOINTMENT WITH CONNOR</a:t>
            </a:r>
          </a:p>
        </p:txBody>
      </p:sp>
      <p:sp>
        <p:nvSpPr>
          <p:cNvPr id="20" name="Rectangle: Rounded Corners 19">
            <a:hlinkClick r:id="rId9" action="ppaction://hlinksldjump"/>
            <a:extLst>
              <a:ext uri="{FF2B5EF4-FFF2-40B4-BE49-F238E27FC236}">
                <a16:creationId xmlns:a16="http://schemas.microsoft.com/office/drawing/2014/main" id="{F117911B-73F4-4B8B-8B19-5768BAE804E6}"/>
              </a:ext>
            </a:extLst>
          </p:cNvPr>
          <p:cNvSpPr/>
          <p:nvPr/>
        </p:nvSpPr>
        <p:spPr>
          <a:xfrm>
            <a:off x="1995487" y="9809638"/>
            <a:ext cx="3490913"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1" name="TextBox 20">
            <a:hlinkClick r:id="rId9" action="ppaction://hlinksldjump"/>
            <a:extLst>
              <a:ext uri="{FF2B5EF4-FFF2-40B4-BE49-F238E27FC236}">
                <a16:creationId xmlns:a16="http://schemas.microsoft.com/office/drawing/2014/main" id="{0BC12F03-C68D-4EAE-911F-27C101E530DE}"/>
              </a:ext>
            </a:extLst>
          </p:cNvPr>
          <p:cNvSpPr txBox="1"/>
          <p:nvPr/>
        </p:nvSpPr>
        <p:spPr>
          <a:xfrm>
            <a:off x="1695734" y="9992439"/>
            <a:ext cx="4058005" cy="400111"/>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BACK TO INSTRUCTORS</a:t>
            </a:r>
          </a:p>
        </p:txBody>
      </p:sp>
    </p:spTree>
    <p:extLst>
      <p:ext uri="{BB962C8B-B14F-4D97-AF65-F5344CB8AC3E}">
        <p14:creationId xmlns:p14="http://schemas.microsoft.com/office/powerpoint/2010/main" val="329386854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13">
            <a:extLst>
              <a:ext uri="{FF2B5EF4-FFF2-40B4-BE49-F238E27FC236}">
                <a16:creationId xmlns:a16="http://schemas.microsoft.com/office/drawing/2014/main" id="{612EB20B-6881-43D7-8022-700511945C74}"/>
              </a:ext>
            </a:extLst>
          </p:cNvPr>
          <p:cNvSpPr/>
          <p:nvPr/>
        </p:nvSpPr>
        <p:spPr>
          <a:xfrm>
            <a:off x="966787" y="1956030"/>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00F9081E-7274-496A-B851-0B1BB1423AC6}"/>
              </a:ext>
            </a:extLst>
          </p:cNvPr>
          <p:cNvSpPr txBox="1"/>
          <p:nvPr/>
        </p:nvSpPr>
        <p:spPr>
          <a:xfrm>
            <a:off x="1093118" y="2095676"/>
            <a:ext cx="5462337" cy="400110"/>
          </a:xfrm>
          <a:prstGeom prst="rect">
            <a:avLst/>
          </a:prstGeom>
          <a:noFill/>
        </p:spPr>
        <p:txBody>
          <a:bodyPr wrap="square" rtlCol="0">
            <a:spAutoFit/>
          </a:bodyPr>
          <a:lstStyle/>
          <a:p>
            <a:r>
              <a:rPr lang="en-IE" sz="2000" b="1" dirty="0">
                <a:solidFill>
                  <a:schemeClr val="bg1"/>
                </a:solidFill>
              </a:rPr>
              <a:t>LAUREN POWER – 22 years old</a:t>
            </a:r>
          </a:p>
        </p:txBody>
      </p:sp>
      <p:sp>
        <p:nvSpPr>
          <p:cNvPr id="18" name="Rectangle: Rounded Corners 17">
            <a:hlinkClick r:id="rId7" action="ppaction://hlinksldjump"/>
            <a:extLst>
              <a:ext uri="{FF2B5EF4-FFF2-40B4-BE49-F238E27FC236}">
                <a16:creationId xmlns:a16="http://schemas.microsoft.com/office/drawing/2014/main" id="{3F8EAB70-7675-479D-8E66-25E0146E7378}"/>
              </a:ext>
            </a:extLst>
          </p:cNvPr>
          <p:cNvSpPr/>
          <p:nvPr/>
        </p:nvSpPr>
        <p:spPr>
          <a:xfrm>
            <a:off x="1167096" y="8634742"/>
            <a:ext cx="538835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19" name="TextBox 18">
            <a:hlinkClick r:id="rId7" action="ppaction://hlinksldjump"/>
            <a:extLst>
              <a:ext uri="{FF2B5EF4-FFF2-40B4-BE49-F238E27FC236}">
                <a16:creationId xmlns:a16="http://schemas.microsoft.com/office/drawing/2014/main" id="{A006492E-8D3F-48BD-9451-36AE0C68D8B2}"/>
              </a:ext>
            </a:extLst>
          </p:cNvPr>
          <p:cNvSpPr txBox="1"/>
          <p:nvPr/>
        </p:nvSpPr>
        <p:spPr>
          <a:xfrm>
            <a:off x="1167096" y="8817543"/>
            <a:ext cx="5514691"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AN APPOINTMENT WITH LAUREN</a:t>
            </a:r>
          </a:p>
        </p:txBody>
      </p:sp>
      <p:sp>
        <p:nvSpPr>
          <p:cNvPr id="20" name="Rectangle: Rounded Corners 19">
            <a:hlinkClick r:id="rId8" action="ppaction://hlinksldjump"/>
            <a:extLst>
              <a:ext uri="{FF2B5EF4-FFF2-40B4-BE49-F238E27FC236}">
                <a16:creationId xmlns:a16="http://schemas.microsoft.com/office/drawing/2014/main" id="{F117911B-73F4-4B8B-8B19-5768BAE804E6}"/>
              </a:ext>
            </a:extLst>
          </p:cNvPr>
          <p:cNvSpPr/>
          <p:nvPr/>
        </p:nvSpPr>
        <p:spPr>
          <a:xfrm>
            <a:off x="1995487" y="9809638"/>
            <a:ext cx="3490913"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1" name="TextBox 20">
            <a:hlinkClick r:id="rId8" action="ppaction://hlinksldjump"/>
            <a:extLst>
              <a:ext uri="{FF2B5EF4-FFF2-40B4-BE49-F238E27FC236}">
                <a16:creationId xmlns:a16="http://schemas.microsoft.com/office/drawing/2014/main" id="{0BC12F03-C68D-4EAE-911F-27C101E530DE}"/>
              </a:ext>
            </a:extLst>
          </p:cNvPr>
          <p:cNvSpPr txBox="1"/>
          <p:nvPr/>
        </p:nvSpPr>
        <p:spPr>
          <a:xfrm>
            <a:off x="1695734" y="9992439"/>
            <a:ext cx="4058005" cy="400111"/>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BACK TO INSTRUCTORS</a:t>
            </a:r>
          </a:p>
        </p:txBody>
      </p:sp>
      <p:pic>
        <p:nvPicPr>
          <p:cNvPr id="5" name="Picture 4" descr="A picture containing person, holding, woman, bat&#10;&#10;Description automatically generated">
            <a:extLst>
              <a:ext uri="{FF2B5EF4-FFF2-40B4-BE49-F238E27FC236}">
                <a16:creationId xmlns:a16="http://schemas.microsoft.com/office/drawing/2014/main" id="{54212CDB-8ABF-4392-B46A-E976226A23DC}"/>
              </a:ext>
            </a:extLst>
          </p:cNvPr>
          <p:cNvPicPr>
            <a:picLocks noChangeAspect="1"/>
          </p:cNvPicPr>
          <p:nvPr/>
        </p:nvPicPr>
        <p:blipFill rotWithShape="1">
          <a:blip r:embed="rId9">
            <a:extLst>
              <a:ext uri="{28A0092B-C50C-407E-A947-70E740481C1C}">
                <a14:useLocalDpi xmlns:a14="http://schemas.microsoft.com/office/drawing/2010/main" val="0"/>
              </a:ext>
            </a:extLst>
          </a:blip>
          <a:srcRect t="1933" b="5634"/>
          <a:stretch/>
        </p:blipFill>
        <p:spPr>
          <a:xfrm>
            <a:off x="1004423" y="2833328"/>
            <a:ext cx="5677364" cy="5247666"/>
          </a:xfrm>
          <a:prstGeom prst="rect">
            <a:avLst/>
          </a:prstGeom>
        </p:spPr>
      </p:pic>
      <p:sp>
        <p:nvSpPr>
          <p:cNvPr id="17" name="TextBox 16">
            <a:extLst>
              <a:ext uri="{FF2B5EF4-FFF2-40B4-BE49-F238E27FC236}">
                <a16:creationId xmlns:a16="http://schemas.microsoft.com/office/drawing/2014/main" id="{E191901A-CCF1-4677-9784-1141D86ED8D5}"/>
              </a:ext>
            </a:extLst>
          </p:cNvPr>
          <p:cNvSpPr txBox="1"/>
          <p:nvPr/>
        </p:nvSpPr>
        <p:spPr>
          <a:xfrm>
            <a:off x="1020336" y="2955293"/>
            <a:ext cx="5681878" cy="4955203"/>
          </a:xfrm>
          <a:prstGeom prst="rect">
            <a:avLst/>
          </a:prstGeom>
          <a:solidFill>
            <a:schemeClr val="bg1">
              <a:alpha val="50196"/>
            </a:schemeClr>
          </a:solidFill>
          <a:ln w="19050">
            <a:noFill/>
          </a:ln>
        </p:spPr>
        <p:txBody>
          <a:bodyPr wrap="square" rtlCol="0">
            <a:spAutoFit/>
          </a:bodyPr>
          <a:lstStyle/>
          <a:p>
            <a:pPr algn="just"/>
            <a:r>
              <a:rPr lang="en-IE" sz="1600" dirty="0">
                <a:solidFill>
                  <a:schemeClr val="bg1"/>
                </a:solidFill>
                <a:effectLst>
                  <a:outerShdw blurRad="38100" dist="38100" dir="2700000" algn="tl">
                    <a:srgbClr val="000000">
                      <a:alpha val="43137"/>
                    </a:srgbClr>
                  </a:outerShdw>
                </a:effectLst>
                <a:cs typeface="Arial" panose="020B0604020202020204" pitchFamily="34" charset="0"/>
              </a:rPr>
              <a:t>Lauren was born in London and moved to Waterford at the age of 4. Her education includes a Level 7 in Health and Fitness with CIT and she has been a qualified personal trainer with WIT Arena since November 2019. Although she’s young, Lauren is one of our most passionate trainers you’ll meet!</a:t>
            </a:r>
          </a:p>
          <a:p>
            <a:pPr algn="just"/>
            <a:endParaRPr lang="en-IE" sz="1600" dirty="0">
              <a:solidFill>
                <a:schemeClr val="bg1"/>
              </a:solidFill>
              <a:effectLst>
                <a:outerShdw blurRad="38100" dist="38100" dir="2700000" algn="tl">
                  <a:srgbClr val="000000">
                    <a:alpha val="43137"/>
                  </a:srgbClr>
                </a:outerShdw>
              </a:effectLst>
              <a:cs typeface="Arial" panose="020B0604020202020204" pitchFamily="34" charset="0"/>
            </a:endParaRPr>
          </a:p>
          <a:p>
            <a:pPr algn="just"/>
            <a:r>
              <a:rPr lang="en-IE" sz="1600" dirty="0">
                <a:solidFill>
                  <a:schemeClr val="bg1"/>
                </a:solidFill>
                <a:effectLst>
                  <a:outerShdw blurRad="38100" dist="38100" dir="2700000" algn="tl">
                    <a:srgbClr val="000000">
                      <a:alpha val="43137"/>
                    </a:srgbClr>
                  </a:outerShdw>
                </a:effectLst>
                <a:cs typeface="Arial" panose="020B0604020202020204" pitchFamily="34" charset="0"/>
              </a:rPr>
              <a:t>From a young age, she was always interested in sport and fitness. Her mother is a yoga instructor and her father is a member of his local men’s football team. For Lauren, exercising is all about enjoyment. She believes everyone has a form of exercise – whether it’s running on a treadmill, playing sport, or aerobics – that they can learn to love and have fun with.</a:t>
            </a:r>
          </a:p>
          <a:p>
            <a:pPr algn="just"/>
            <a:endParaRPr lang="en-IE" sz="1600" dirty="0">
              <a:solidFill>
                <a:schemeClr val="bg1"/>
              </a:solidFill>
              <a:effectLst>
                <a:outerShdw blurRad="38100" dist="38100" dir="2700000" algn="tl">
                  <a:srgbClr val="000000">
                    <a:alpha val="43137"/>
                  </a:srgbClr>
                </a:outerShdw>
              </a:effectLst>
              <a:cs typeface="Arial" panose="020B0604020202020204" pitchFamily="34" charset="0"/>
            </a:endParaRPr>
          </a:p>
          <a:p>
            <a:pPr algn="just"/>
            <a:r>
              <a:rPr lang="en-IE" sz="1600" dirty="0">
                <a:solidFill>
                  <a:schemeClr val="bg1"/>
                </a:solidFill>
                <a:effectLst>
                  <a:outerShdw blurRad="38100" dist="38100" dir="2700000" algn="tl">
                    <a:srgbClr val="000000">
                      <a:alpha val="43137"/>
                    </a:srgbClr>
                  </a:outerShdw>
                </a:effectLst>
                <a:cs typeface="Arial" panose="020B0604020202020204" pitchFamily="34" charset="0"/>
              </a:rPr>
              <a:t>In Lauren’s own words, “Fitness and exercise is a win all around. It’s good for our physical and mental health so why wouldn’t we enjoy it?! I think there’s no such thing as people who don’t enjoy some form of exercise – they just haven’t found their niche yet.</a:t>
            </a:r>
            <a:r>
              <a:rPr lang="en-IE" sz="1600" dirty="0">
                <a:effectLst>
                  <a:outerShdw blurRad="38100" dist="38100" dir="2700000" algn="tl">
                    <a:srgbClr val="000000">
                      <a:alpha val="43137"/>
                    </a:srgbClr>
                  </a:outerShdw>
                </a:effectLst>
                <a:cs typeface="Arial" panose="020B0604020202020204" pitchFamily="34" charset="0"/>
              </a:rPr>
              <a:t> </a:t>
            </a:r>
            <a:r>
              <a:rPr lang="en-IE" sz="2000" dirty="0">
                <a:effectLst>
                  <a:outerShdw blurRad="38100" dist="38100" dir="2700000" algn="tl">
                    <a:srgbClr val="000000">
                      <a:alpha val="43137"/>
                    </a:srgbClr>
                  </a:outerShdw>
                </a:effectLst>
                <a:cs typeface="Arial" panose="020B0604020202020204" pitchFamily="34" charset="0"/>
              </a:rPr>
              <a:t> There’s something for everyone, and my job is helping people find that something for them</a:t>
            </a:r>
            <a:r>
              <a:rPr lang="en-IE" sz="2000" dirty="0">
                <a:solidFill>
                  <a:schemeClr val="bg1"/>
                </a:solidFill>
                <a:effectLst>
                  <a:outerShdw blurRad="38100" dist="38100" dir="2700000" algn="tl">
                    <a:srgbClr val="000000">
                      <a:alpha val="43137"/>
                    </a:srgbClr>
                  </a:outerShdw>
                </a:effectLst>
                <a:cs typeface="Arial" panose="020B0604020202020204" pitchFamily="34" charset="0"/>
              </a:rPr>
              <a:t>.</a:t>
            </a:r>
            <a:r>
              <a:rPr lang="en-IE" sz="1600" dirty="0">
                <a:solidFill>
                  <a:schemeClr val="bg1"/>
                </a:solidFill>
                <a:effectLst>
                  <a:outerShdw blurRad="38100" dist="38100" dir="2700000" algn="tl">
                    <a:srgbClr val="000000">
                      <a:alpha val="43137"/>
                    </a:srgbClr>
                  </a:outerShdw>
                </a:effectLst>
                <a:cs typeface="Arial" panose="020B0604020202020204" pitchFamily="34" charset="0"/>
              </a:rPr>
              <a:t>” </a:t>
            </a:r>
            <a:endParaRPr lang="en-IE" dirty="0">
              <a:solidFill>
                <a:schemeClr val="bg1"/>
              </a:solidFill>
              <a:effectLst>
                <a:outerShdw blurRad="38100" dist="38100" dir="2700000" algn="tl">
                  <a:srgbClr val="000000">
                    <a:alpha val="43137"/>
                  </a:srgbClr>
                </a:outerShdw>
              </a:effectLst>
              <a:cs typeface="Arial" panose="020B0604020202020204" pitchFamily="34" charset="0"/>
            </a:endParaRPr>
          </a:p>
        </p:txBody>
      </p:sp>
    </p:spTree>
    <p:extLst>
      <p:ext uri="{BB962C8B-B14F-4D97-AF65-F5344CB8AC3E}">
        <p14:creationId xmlns:p14="http://schemas.microsoft.com/office/powerpoint/2010/main" val="26176268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13">
            <a:extLst>
              <a:ext uri="{FF2B5EF4-FFF2-40B4-BE49-F238E27FC236}">
                <a16:creationId xmlns:a16="http://schemas.microsoft.com/office/drawing/2014/main" id="{612EB20B-6881-43D7-8022-700511945C74}"/>
              </a:ext>
            </a:extLst>
          </p:cNvPr>
          <p:cNvSpPr/>
          <p:nvPr/>
        </p:nvSpPr>
        <p:spPr>
          <a:xfrm>
            <a:off x="966787" y="1956030"/>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00F9081E-7274-496A-B851-0B1BB1423AC6}"/>
              </a:ext>
            </a:extLst>
          </p:cNvPr>
          <p:cNvSpPr txBox="1"/>
          <p:nvPr/>
        </p:nvSpPr>
        <p:spPr>
          <a:xfrm>
            <a:off x="1093118" y="2095676"/>
            <a:ext cx="5462337" cy="400110"/>
          </a:xfrm>
          <a:prstGeom prst="rect">
            <a:avLst/>
          </a:prstGeom>
          <a:noFill/>
        </p:spPr>
        <p:txBody>
          <a:bodyPr wrap="square" rtlCol="0">
            <a:spAutoFit/>
          </a:bodyPr>
          <a:lstStyle/>
          <a:p>
            <a:r>
              <a:rPr lang="en-IE" sz="2000" b="1" dirty="0">
                <a:solidFill>
                  <a:schemeClr val="bg1"/>
                </a:solidFill>
              </a:rPr>
              <a:t>STEPHEN RHODE – 40 years old</a:t>
            </a:r>
          </a:p>
        </p:txBody>
      </p:sp>
      <p:sp>
        <p:nvSpPr>
          <p:cNvPr id="18" name="Rectangle: Rounded Corners 17">
            <a:hlinkClick r:id="rId7" action="ppaction://hlinksldjump"/>
            <a:extLst>
              <a:ext uri="{FF2B5EF4-FFF2-40B4-BE49-F238E27FC236}">
                <a16:creationId xmlns:a16="http://schemas.microsoft.com/office/drawing/2014/main" id="{3F8EAB70-7675-479D-8E66-25E0146E7378}"/>
              </a:ext>
            </a:extLst>
          </p:cNvPr>
          <p:cNvSpPr/>
          <p:nvPr/>
        </p:nvSpPr>
        <p:spPr>
          <a:xfrm>
            <a:off x="1167096" y="8634742"/>
            <a:ext cx="5388359"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19" name="TextBox 18">
            <a:hlinkClick r:id="rId7" action="ppaction://hlinksldjump"/>
            <a:extLst>
              <a:ext uri="{FF2B5EF4-FFF2-40B4-BE49-F238E27FC236}">
                <a16:creationId xmlns:a16="http://schemas.microsoft.com/office/drawing/2014/main" id="{A006492E-8D3F-48BD-9451-36AE0C68D8B2}"/>
              </a:ext>
            </a:extLst>
          </p:cNvPr>
          <p:cNvSpPr txBox="1"/>
          <p:nvPr/>
        </p:nvSpPr>
        <p:spPr>
          <a:xfrm>
            <a:off x="1167096" y="8817543"/>
            <a:ext cx="5514691"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BOOK AN APPOINTMENT WITH STEPHEN</a:t>
            </a:r>
          </a:p>
        </p:txBody>
      </p:sp>
      <p:sp>
        <p:nvSpPr>
          <p:cNvPr id="20" name="Rectangle: Rounded Corners 19">
            <a:hlinkClick r:id="rId8" action="ppaction://hlinksldjump"/>
            <a:extLst>
              <a:ext uri="{FF2B5EF4-FFF2-40B4-BE49-F238E27FC236}">
                <a16:creationId xmlns:a16="http://schemas.microsoft.com/office/drawing/2014/main" id="{F117911B-73F4-4B8B-8B19-5768BAE804E6}"/>
              </a:ext>
            </a:extLst>
          </p:cNvPr>
          <p:cNvSpPr/>
          <p:nvPr/>
        </p:nvSpPr>
        <p:spPr>
          <a:xfrm>
            <a:off x="1995487" y="9809638"/>
            <a:ext cx="3490913"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21" name="TextBox 20">
            <a:hlinkClick r:id="rId8" action="ppaction://hlinksldjump"/>
            <a:extLst>
              <a:ext uri="{FF2B5EF4-FFF2-40B4-BE49-F238E27FC236}">
                <a16:creationId xmlns:a16="http://schemas.microsoft.com/office/drawing/2014/main" id="{0BC12F03-C68D-4EAE-911F-27C101E530DE}"/>
              </a:ext>
            </a:extLst>
          </p:cNvPr>
          <p:cNvSpPr txBox="1"/>
          <p:nvPr/>
        </p:nvSpPr>
        <p:spPr>
          <a:xfrm>
            <a:off x="1695734" y="9992439"/>
            <a:ext cx="4058005" cy="400111"/>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BACK TO INSTRUCTORS</a:t>
            </a:r>
          </a:p>
        </p:txBody>
      </p:sp>
      <p:pic>
        <p:nvPicPr>
          <p:cNvPr id="4" name="Picture 3" descr="A picture containing person, man, building, window&#10;&#10;Description automatically generated">
            <a:extLst>
              <a:ext uri="{FF2B5EF4-FFF2-40B4-BE49-F238E27FC236}">
                <a16:creationId xmlns:a16="http://schemas.microsoft.com/office/drawing/2014/main" id="{21E2BFB3-C0D5-452C-8B0E-858DC5BB81CB}"/>
              </a:ext>
            </a:extLst>
          </p:cNvPr>
          <p:cNvPicPr>
            <a:picLocks noChangeAspect="1"/>
          </p:cNvPicPr>
          <p:nvPr/>
        </p:nvPicPr>
        <p:blipFill rotWithShape="1">
          <a:blip r:embed="rId9">
            <a:extLst>
              <a:ext uri="{28A0092B-C50C-407E-A947-70E740481C1C}">
                <a14:useLocalDpi xmlns:a14="http://schemas.microsoft.com/office/drawing/2010/main" val="0"/>
              </a:ext>
            </a:extLst>
          </a:blip>
          <a:srcRect l="27556"/>
          <a:stretch/>
        </p:blipFill>
        <p:spPr>
          <a:xfrm>
            <a:off x="966787" y="2828202"/>
            <a:ext cx="5715001" cy="5259269"/>
          </a:xfrm>
          <a:prstGeom prst="rect">
            <a:avLst/>
          </a:prstGeom>
        </p:spPr>
      </p:pic>
      <p:sp>
        <p:nvSpPr>
          <p:cNvPr id="17" name="TextBox 16">
            <a:extLst>
              <a:ext uri="{FF2B5EF4-FFF2-40B4-BE49-F238E27FC236}">
                <a16:creationId xmlns:a16="http://schemas.microsoft.com/office/drawing/2014/main" id="{E191901A-CCF1-4677-9784-1141D86ED8D5}"/>
              </a:ext>
            </a:extLst>
          </p:cNvPr>
          <p:cNvSpPr txBox="1"/>
          <p:nvPr/>
        </p:nvSpPr>
        <p:spPr>
          <a:xfrm>
            <a:off x="983347" y="2841735"/>
            <a:ext cx="5681878" cy="5232202"/>
          </a:xfrm>
          <a:prstGeom prst="rect">
            <a:avLst/>
          </a:prstGeom>
          <a:solidFill>
            <a:schemeClr val="bg1">
              <a:alpha val="50196"/>
            </a:schemeClr>
          </a:solidFill>
          <a:ln w="19050">
            <a:noFill/>
          </a:ln>
        </p:spPr>
        <p:txBody>
          <a:bodyPr wrap="square" rtlCol="0">
            <a:spAutoFit/>
          </a:bodyPr>
          <a:lstStyle/>
          <a:p>
            <a:pPr algn="just"/>
            <a:r>
              <a:rPr lang="en-IE" sz="1400" dirty="0">
                <a:solidFill>
                  <a:schemeClr val="bg1"/>
                </a:solidFill>
                <a:effectLst>
                  <a:outerShdw blurRad="38100" dist="38100" dir="2700000" algn="tl">
                    <a:srgbClr val="000000">
                      <a:alpha val="43137"/>
                    </a:srgbClr>
                  </a:outerShdw>
                </a:effectLst>
                <a:cs typeface="Arial" panose="020B0604020202020204" pitchFamily="34" charset="0"/>
              </a:rPr>
              <a:t>Stephen was born in County Wexford, where he lived until he met his now-wife and moved to Waterford in 2006. His education includes a Level 8 Business Degree with DCU. He’s worked in many companies, including Radius Technologies, but has trained with the National Training Centre of Ireland and WIT for the last 5 years to pursue his new goal of becoming a fitness instructor. </a:t>
            </a:r>
          </a:p>
          <a:p>
            <a:pPr algn="just"/>
            <a:endParaRPr lang="en-IE" sz="1400" dirty="0">
              <a:solidFill>
                <a:schemeClr val="bg1"/>
              </a:solidFill>
              <a:effectLst>
                <a:outerShdw blurRad="38100" dist="38100" dir="2700000" algn="tl">
                  <a:srgbClr val="000000">
                    <a:alpha val="43137"/>
                  </a:srgbClr>
                </a:outerShdw>
              </a:effectLst>
              <a:cs typeface="Arial" panose="020B0604020202020204" pitchFamily="34" charset="0"/>
            </a:endParaRPr>
          </a:p>
          <a:p>
            <a:pPr algn="just"/>
            <a:r>
              <a:rPr lang="en-IE" sz="1400" dirty="0">
                <a:solidFill>
                  <a:schemeClr val="bg1"/>
                </a:solidFill>
                <a:effectLst>
                  <a:outerShdw blurRad="38100" dist="38100" dir="2700000" algn="tl">
                    <a:srgbClr val="000000">
                      <a:alpha val="43137"/>
                    </a:srgbClr>
                  </a:outerShdw>
                </a:effectLst>
                <a:cs typeface="Arial" panose="020B0604020202020204" pitchFamily="34" charset="0"/>
              </a:rPr>
              <a:t>Stephen is open about his initial disinterest and lack of motivation with fitness and exercise. While in his early 30s, Stephen began to develop health problems due to his weight. He took this as a sign and began his own weight loss journey, which inspired his passion for fitness and wish to change his career path.</a:t>
            </a:r>
          </a:p>
          <a:p>
            <a:pPr algn="just"/>
            <a:endParaRPr lang="en-IE" sz="1400" dirty="0">
              <a:solidFill>
                <a:schemeClr val="bg1"/>
              </a:solidFill>
              <a:effectLst>
                <a:outerShdw blurRad="38100" dist="38100" dir="2700000" algn="tl">
                  <a:srgbClr val="000000">
                    <a:alpha val="43137"/>
                  </a:srgbClr>
                </a:outerShdw>
              </a:effectLst>
              <a:cs typeface="Arial" panose="020B0604020202020204" pitchFamily="34" charset="0"/>
            </a:endParaRPr>
          </a:p>
          <a:p>
            <a:pPr algn="just"/>
            <a:r>
              <a:rPr lang="en-IE" sz="1400" dirty="0">
                <a:solidFill>
                  <a:schemeClr val="bg1"/>
                </a:solidFill>
                <a:effectLst>
                  <a:outerShdw blurRad="38100" dist="38100" dir="2700000" algn="tl">
                    <a:srgbClr val="000000">
                      <a:alpha val="43137"/>
                    </a:srgbClr>
                  </a:outerShdw>
                </a:effectLst>
                <a:cs typeface="Arial" panose="020B0604020202020204" pitchFamily="34" charset="0"/>
              </a:rPr>
              <a:t>In Stephen’s own words, “To be honest, like, I was always one of them lads that never bothered with sport or exercise. I ate terrible food too and to be honest I was well overweight. My life has totally changed now for the better since I got into all this stuff. It was a challenge, but my health scare was the push I needed. I feel so much happier, more confident, and healthier since I got into fitness.</a:t>
            </a:r>
            <a:r>
              <a:rPr lang="en-IE" dirty="0">
                <a:effectLst>
                  <a:outerShdw blurRad="38100" dist="38100" dir="2700000" algn="tl">
                    <a:srgbClr val="000000">
                      <a:alpha val="43137"/>
                    </a:srgbClr>
                  </a:outerShdw>
                </a:effectLst>
                <a:cs typeface="Arial" panose="020B0604020202020204" pitchFamily="34" charset="0"/>
              </a:rPr>
              <a:t> </a:t>
            </a:r>
            <a:r>
              <a:rPr lang="en-IE" sz="2000" dirty="0">
                <a:effectLst>
                  <a:outerShdw blurRad="38100" dist="38100" dir="2700000" algn="tl">
                    <a:srgbClr val="000000">
                      <a:alpha val="43137"/>
                    </a:srgbClr>
                  </a:outerShdw>
                </a:effectLst>
                <a:cs typeface="Arial" panose="020B0604020202020204" pitchFamily="34" charset="0"/>
              </a:rPr>
              <a:t>I became a fitness instructor because I want to be that push for people. If I can transform just one person’s life for the better, I’ll know I’ve done my job</a:t>
            </a:r>
            <a:r>
              <a:rPr lang="en-IE" sz="2000" dirty="0">
                <a:solidFill>
                  <a:schemeClr val="bg1"/>
                </a:solidFill>
                <a:effectLst>
                  <a:outerShdw blurRad="38100" dist="38100" dir="2700000" algn="tl">
                    <a:srgbClr val="000000">
                      <a:alpha val="43137"/>
                    </a:srgbClr>
                  </a:outerShdw>
                </a:effectLst>
                <a:cs typeface="Arial" panose="020B0604020202020204" pitchFamily="34" charset="0"/>
              </a:rPr>
              <a:t>.</a:t>
            </a:r>
            <a:r>
              <a:rPr lang="en-IE" sz="1600" dirty="0">
                <a:solidFill>
                  <a:schemeClr val="bg1"/>
                </a:solidFill>
                <a:effectLst>
                  <a:outerShdw blurRad="38100" dist="38100" dir="2700000" algn="tl">
                    <a:srgbClr val="000000">
                      <a:alpha val="43137"/>
                    </a:srgbClr>
                  </a:outerShdw>
                </a:effectLst>
                <a:cs typeface="Arial" panose="020B0604020202020204" pitchFamily="34" charset="0"/>
              </a:rPr>
              <a:t>” </a:t>
            </a:r>
            <a:endParaRPr lang="en-IE" dirty="0">
              <a:solidFill>
                <a:schemeClr val="bg1"/>
              </a:solidFill>
              <a:effectLst>
                <a:outerShdw blurRad="38100" dist="38100" dir="2700000" algn="tl">
                  <a:srgbClr val="000000">
                    <a:alpha val="43137"/>
                  </a:srgbClr>
                </a:outerShdw>
              </a:effectLst>
              <a:cs typeface="Arial" panose="020B0604020202020204" pitchFamily="34" charset="0"/>
            </a:endParaRPr>
          </a:p>
        </p:txBody>
      </p:sp>
    </p:spTree>
    <p:extLst>
      <p:ext uri="{BB962C8B-B14F-4D97-AF65-F5344CB8AC3E}">
        <p14:creationId xmlns:p14="http://schemas.microsoft.com/office/powerpoint/2010/main" val="4362828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AN APPOINTMENT</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5345" y="1024256"/>
            <a:ext cx="6210301" cy="2246769"/>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Booking an appointment with our trainers gives you the chance to get your very own fitness program tailored to your personal fitness goals and level of fitness free of charge! Your fitness level can be determined with a fitness test, if this is something you are comfortable with.</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appointments are for Arena members ONLY and can only be booked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your appointments!</a:t>
            </a: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438413"/>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APPOINTMENT 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862251"/>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an available slot below:</a:t>
            </a:r>
          </a:p>
        </p:txBody>
      </p:sp>
      <p:sp>
        <p:nvSpPr>
          <p:cNvPr id="4" name="Rectangle: Rounded Corners 3">
            <a:hlinkClick r:id="rId3" action="ppaction://hlinksldjump"/>
            <a:extLst>
              <a:ext uri="{FF2B5EF4-FFF2-40B4-BE49-F238E27FC236}">
                <a16:creationId xmlns:a16="http://schemas.microsoft.com/office/drawing/2014/main" id="{E273B60B-CCD7-4054-9E55-D081CFAC3194}"/>
              </a:ext>
            </a:extLst>
          </p:cNvPr>
          <p:cNvSpPr/>
          <p:nvPr/>
        </p:nvSpPr>
        <p:spPr>
          <a:xfrm>
            <a:off x="347954" y="4571364"/>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B2E99765-48BD-4201-A489-51CB6D2F9DFD}"/>
              </a:ext>
            </a:extLst>
          </p:cNvPr>
          <p:cNvSpPr txBox="1"/>
          <p:nvPr/>
        </p:nvSpPr>
        <p:spPr>
          <a:xfrm>
            <a:off x="271014" y="4196089"/>
            <a:ext cx="321069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MONDAY 20</a:t>
            </a:r>
            <a:r>
              <a:rPr lang="en-IE" sz="1600" b="1" baseline="30000" dirty="0">
                <a:latin typeface="Arial" panose="020B0604020202020204" pitchFamily="34" charset="0"/>
                <a:cs typeface="Arial" panose="020B0604020202020204" pitchFamily="34" charset="0"/>
              </a:rPr>
              <a:t>th</a:t>
            </a:r>
            <a:r>
              <a:rPr lang="en-IE" sz="1600" b="1" dirty="0">
                <a:latin typeface="Arial" panose="020B0604020202020204" pitchFamily="34" charset="0"/>
                <a:cs typeface="Arial" panose="020B0604020202020204" pitchFamily="34" charset="0"/>
              </a:rPr>
              <a:t> APRIL 2020</a:t>
            </a:r>
            <a:endParaRPr lang="en-IE" sz="1200" i="1" dirty="0">
              <a:latin typeface="Arial" panose="020B0604020202020204" pitchFamily="34" charset="0"/>
              <a:cs typeface="Arial" panose="020B0604020202020204" pitchFamily="34" charset="0"/>
            </a:endParaRPr>
          </a:p>
        </p:txBody>
      </p:sp>
      <p:sp>
        <p:nvSpPr>
          <p:cNvPr id="60" name="Rectangle: Rounded Corners 59">
            <a:hlinkClick r:id="rId4" action="ppaction://hlinksldjump"/>
            <a:extLst>
              <a:ext uri="{FF2B5EF4-FFF2-40B4-BE49-F238E27FC236}">
                <a16:creationId xmlns:a16="http://schemas.microsoft.com/office/drawing/2014/main" id="{E48C795C-7E98-4C80-B471-149618574CCE}"/>
              </a:ext>
            </a:extLst>
          </p:cNvPr>
          <p:cNvSpPr/>
          <p:nvPr/>
        </p:nvSpPr>
        <p:spPr>
          <a:xfrm>
            <a:off x="735307" y="951281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TextBox 60">
            <a:hlinkClick r:id="rId4" action="ppaction://hlinksldjump"/>
            <a:extLst>
              <a:ext uri="{FF2B5EF4-FFF2-40B4-BE49-F238E27FC236}">
                <a16:creationId xmlns:a16="http://schemas.microsoft.com/office/drawing/2014/main" id="{5B195CDC-D855-4F85-811D-7CA59FE93424}"/>
              </a:ext>
            </a:extLst>
          </p:cNvPr>
          <p:cNvSpPr txBox="1"/>
          <p:nvPr/>
        </p:nvSpPr>
        <p:spPr>
          <a:xfrm>
            <a:off x="797982" y="9575395"/>
            <a:ext cx="1950067"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CHOOSE ANOTHER TRAINER</a:t>
            </a:r>
            <a:endParaRPr lang="en-IE" dirty="0">
              <a:solidFill>
                <a:schemeClr val="bg1">
                  <a:lumMod val="50000"/>
                </a:schemeClr>
              </a:solidFill>
              <a:latin typeface="Bahnschrift" panose="020B0502040204020203" pitchFamily="34" charset="0"/>
            </a:endParaRPr>
          </a:p>
        </p:txBody>
      </p:sp>
      <p:sp>
        <p:nvSpPr>
          <p:cNvPr id="62" name="Rectangle: Rounded Corners 61">
            <a:hlinkClick r:id="rId5" action="ppaction://hlinksldjump"/>
            <a:extLst>
              <a:ext uri="{FF2B5EF4-FFF2-40B4-BE49-F238E27FC236}">
                <a16:creationId xmlns:a16="http://schemas.microsoft.com/office/drawing/2014/main" id="{537E7760-3A73-47F9-BE93-7E0F32B896AC}"/>
              </a:ext>
            </a:extLst>
          </p:cNvPr>
          <p:cNvSpPr/>
          <p:nvPr/>
        </p:nvSpPr>
        <p:spPr>
          <a:xfrm>
            <a:off x="3841304" y="9554670"/>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5" action="ppaction://hlinksldjump"/>
            <a:extLst>
              <a:ext uri="{FF2B5EF4-FFF2-40B4-BE49-F238E27FC236}">
                <a16:creationId xmlns:a16="http://schemas.microsoft.com/office/drawing/2014/main" id="{32E1B7EC-89CC-4219-A819-095CCBD3B01D}"/>
              </a:ext>
            </a:extLst>
          </p:cNvPr>
          <p:cNvSpPr txBox="1"/>
          <p:nvPr/>
        </p:nvSpPr>
        <p:spPr>
          <a:xfrm>
            <a:off x="4071490" y="9724971"/>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8" name="TextBox 7">
            <a:hlinkClick r:id="rId3" action="ppaction://hlinksldjump"/>
            <a:extLst>
              <a:ext uri="{FF2B5EF4-FFF2-40B4-BE49-F238E27FC236}">
                <a16:creationId xmlns:a16="http://schemas.microsoft.com/office/drawing/2014/main" id="{87738071-8B97-4853-A39F-D5DF9C9EC8FF}"/>
              </a:ext>
            </a:extLst>
          </p:cNvPr>
          <p:cNvSpPr txBox="1"/>
          <p:nvPr/>
        </p:nvSpPr>
        <p:spPr>
          <a:xfrm>
            <a:off x="347954" y="4682435"/>
            <a:ext cx="1205603" cy="307777"/>
          </a:xfrm>
          <a:prstGeom prst="rect">
            <a:avLst/>
          </a:prstGeom>
          <a:noFill/>
        </p:spPr>
        <p:txBody>
          <a:bodyPr wrap="square" rtlCol="0">
            <a:spAutoFit/>
          </a:bodyPr>
          <a:lstStyle/>
          <a:p>
            <a:pPr algn="ctr"/>
            <a:r>
              <a:rPr lang="en-IE" sz="1400" dirty="0"/>
              <a:t>9am-9.30am</a:t>
            </a:r>
          </a:p>
        </p:txBody>
      </p:sp>
      <p:sp>
        <p:nvSpPr>
          <p:cNvPr id="29" name="Rectangle: Rounded Corners 28">
            <a:hlinkClick r:id="rId3" action="ppaction://hlinksldjump"/>
            <a:extLst>
              <a:ext uri="{FF2B5EF4-FFF2-40B4-BE49-F238E27FC236}">
                <a16:creationId xmlns:a16="http://schemas.microsoft.com/office/drawing/2014/main" id="{0A6484A4-BD71-4EAD-831D-97CD09C64B83}"/>
              </a:ext>
            </a:extLst>
          </p:cNvPr>
          <p:cNvSpPr/>
          <p:nvPr/>
        </p:nvSpPr>
        <p:spPr>
          <a:xfrm>
            <a:off x="1924032" y="4571364"/>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TextBox 29">
            <a:hlinkClick r:id="rId3" action="ppaction://hlinksldjump"/>
            <a:extLst>
              <a:ext uri="{FF2B5EF4-FFF2-40B4-BE49-F238E27FC236}">
                <a16:creationId xmlns:a16="http://schemas.microsoft.com/office/drawing/2014/main" id="{9C62F938-D5C0-414F-A3FE-059F88532613}"/>
              </a:ext>
            </a:extLst>
          </p:cNvPr>
          <p:cNvSpPr txBox="1"/>
          <p:nvPr/>
        </p:nvSpPr>
        <p:spPr>
          <a:xfrm>
            <a:off x="1876359" y="4682435"/>
            <a:ext cx="1316738" cy="307777"/>
          </a:xfrm>
          <a:prstGeom prst="rect">
            <a:avLst/>
          </a:prstGeom>
          <a:noFill/>
        </p:spPr>
        <p:txBody>
          <a:bodyPr wrap="square" rtlCol="0">
            <a:spAutoFit/>
          </a:bodyPr>
          <a:lstStyle/>
          <a:p>
            <a:pPr algn="ctr"/>
            <a:r>
              <a:rPr lang="en-IE" sz="1400" dirty="0"/>
              <a:t>12pm-12.30pm</a:t>
            </a:r>
          </a:p>
        </p:txBody>
      </p:sp>
      <p:sp>
        <p:nvSpPr>
          <p:cNvPr id="31" name="Rectangle: Rounded Corners 30">
            <a:hlinkClick r:id="rId3" action="ppaction://hlinksldjump"/>
            <a:extLst>
              <a:ext uri="{FF2B5EF4-FFF2-40B4-BE49-F238E27FC236}">
                <a16:creationId xmlns:a16="http://schemas.microsoft.com/office/drawing/2014/main" id="{DBA7557D-8C2F-45AD-91F8-C7D848356E58}"/>
              </a:ext>
            </a:extLst>
          </p:cNvPr>
          <p:cNvSpPr/>
          <p:nvPr/>
        </p:nvSpPr>
        <p:spPr>
          <a:xfrm>
            <a:off x="3500110" y="4565075"/>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TextBox 31">
            <a:hlinkClick r:id="rId3" action="ppaction://hlinksldjump"/>
            <a:extLst>
              <a:ext uri="{FF2B5EF4-FFF2-40B4-BE49-F238E27FC236}">
                <a16:creationId xmlns:a16="http://schemas.microsoft.com/office/drawing/2014/main" id="{61C17404-2F05-4A77-A66B-F63EA881923C}"/>
              </a:ext>
            </a:extLst>
          </p:cNvPr>
          <p:cNvSpPr txBox="1"/>
          <p:nvPr/>
        </p:nvSpPr>
        <p:spPr>
          <a:xfrm>
            <a:off x="3452437" y="4676146"/>
            <a:ext cx="1316738" cy="307777"/>
          </a:xfrm>
          <a:prstGeom prst="rect">
            <a:avLst/>
          </a:prstGeom>
          <a:noFill/>
        </p:spPr>
        <p:txBody>
          <a:bodyPr wrap="square" rtlCol="0">
            <a:spAutoFit/>
          </a:bodyPr>
          <a:lstStyle/>
          <a:p>
            <a:pPr algn="ctr"/>
            <a:r>
              <a:rPr lang="en-IE" sz="1400" dirty="0"/>
              <a:t>3pm-3.30pm</a:t>
            </a:r>
          </a:p>
        </p:txBody>
      </p:sp>
      <p:sp>
        <p:nvSpPr>
          <p:cNvPr id="33" name="Rectangle: Rounded Corners 32">
            <a:hlinkClick r:id="rId3" action="ppaction://hlinksldjump"/>
            <a:extLst>
              <a:ext uri="{FF2B5EF4-FFF2-40B4-BE49-F238E27FC236}">
                <a16:creationId xmlns:a16="http://schemas.microsoft.com/office/drawing/2014/main" id="{3AA2ECCE-BCDF-488C-96E1-E3F4325DFA49}"/>
              </a:ext>
            </a:extLst>
          </p:cNvPr>
          <p:cNvSpPr/>
          <p:nvPr/>
        </p:nvSpPr>
        <p:spPr>
          <a:xfrm>
            <a:off x="5076188" y="4565075"/>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hlinkClick r:id="rId3" action="ppaction://hlinksldjump"/>
            <a:extLst>
              <a:ext uri="{FF2B5EF4-FFF2-40B4-BE49-F238E27FC236}">
                <a16:creationId xmlns:a16="http://schemas.microsoft.com/office/drawing/2014/main" id="{DD95B859-B8A9-42C3-A3A3-86A16B15AD54}"/>
              </a:ext>
            </a:extLst>
          </p:cNvPr>
          <p:cNvSpPr txBox="1"/>
          <p:nvPr/>
        </p:nvSpPr>
        <p:spPr>
          <a:xfrm>
            <a:off x="5028515" y="4676146"/>
            <a:ext cx="1316738" cy="307777"/>
          </a:xfrm>
          <a:prstGeom prst="rect">
            <a:avLst/>
          </a:prstGeom>
          <a:noFill/>
        </p:spPr>
        <p:txBody>
          <a:bodyPr wrap="square" rtlCol="0">
            <a:spAutoFit/>
          </a:bodyPr>
          <a:lstStyle/>
          <a:p>
            <a:pPr algn="ctr"/>
            <a:r>
              <a:rPr lang="en-IE" sz="1400" dirty="0"/>
              <a:t>6pm-6.30pm</a:t>
            </a:r>
          </a:p>
        </p:txBody>
      </p:sp>
      <p:sp>
        <p:nvSpPr>
          <p:cNvPr id="35" name="TextBox 34">
            <a:extLst>
              <a:ext uri="{FF2B5EF4-FFF2-40B4-BE49-F238E27FC236}">
                <a16:creationId xmlns:a16="http://schemas.microsoft.com/office/drawing/2014/main" id="{677974D6-E30A-4B1F-8D43-31481775FBAB}"/>
              </a:ext>
            </a:extLst>
          </p:cNvPr>
          <p:cNvSpPr txBox="1"/>
          <p:nvPr/>
        </p:nvSpPr>
        <p:spPr>
          <a:xfrm>
            <a:off x="271013" y="5320764"/>
            <a:ext cx="321069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TUESDAY 21</a:t>
            </a:r>
            <a:r>
              <a:rPr lang="en-IE" sz="1600" b="1" baseline="30000" dirty="0">
                <a:latin typeface="Arial" panose="020B0604020202020204" pitchFamily="34" charset="0"/>
                <a:cs typeface="Arial" panose="020B0604020202020204" pitchFamily="34" charset="0"/>
              </a:rPr>
              <a:t>st</a:t>
            </a:r>
            <a:r>
              <a:rPr lang="en-IE" sz="1600" b="1" dirty="0">
                <a:latin typeface="Arial" panose="020B0604020202020204" pitchFamily="34" charset="0"/>
                <a:cs typeface="Arial" panose="020B0604020202020204" pitchFamily="34" charset="0"/>
              </a:rPr>
              <a:t> APRIL 2020</a:t>
            </a:r>
            <a:endParaRPr lang="en-IE" sz="1200" i="1" dirty="0">
              <a:latin typeface="Arial" panose="020B0604020202020204" pitchFamily="34" charset="0"/>
              <a:cs typeface="Arial" panose="020B0604020202020204" pitchFamily="34" charset="0"/>
            </a:endParaRPr>
          </a:p>
        </p:txBody>
      </p:sp>
      <p:sp>
        <p:nvSpPr>
          <p:cNvPr id="36" name="Rectangle: Rounded Corners 35">
            <a:hlinkClick r:id="rId3" action="ppaction://hlinksldjump"/>
            <a:extLst>
              <a:ext uri="{FF2B5EF4-FFF2-40B4-BE49-F238E27FC236}">
                <a16:creationId xmlns:a16="http://schemas.microsoft.com/office/drawing/2014/main" id="{943019ED-6DD6-4306-B772-02FE82F19A5B}"/>
              </a:ext>
            </a:extLst>
          </p:cNvPr>
          <p:cNvSpPr/>
          <p:nvPr/>
        </p:nvSpPr>
        <p:spPr>
          <a:xfrm>
            <a:off x="347954" y="5736879"/>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TextBox 36">
            <a:hlinkClick r:id="rId3" action="ppaction://hlinksldjump"/>
            <a:extLst>
              <a:ext uri="{FF2B5EF4-FFF2-40B4-BE49-F238E27FC236}">
                <a16:creationId xmlns:a16="http://schemas.microsoft.com/office/drawing/2014/main" id="{034815AD-CF73-4381-BF6B-78D3B93754BE}"/>
              </a:ext>
            </a:extLst>
          </p:cNvPr>
          <p:cNvSpPr txBox="1"/>
          <p:nvPr/>
        </p:nvSpPr>
        <p:spPr>
          <a:xfrm>
            <a:off x="347954" y="5847950"/>
            <a:ext cx="1205603" cy="307777"/>
          </a:xfrm>
          <a:prstGeom prst="rect">
            <a:avLst/>
          </a:prstGeom>
          <a:noFill/>
        </p:spPr>
        <p:txBody>
          <a:bodyPr wrap="square" rtlCol="0">
            <a:spAutoFit/>
          </a:bodyPr>
          <a:lstStyle/>
          <a:p>
            <a:pPr algn="ctr"/>
            <a:r>
              <a:rPr lang="en-IE" sz="1400" dirty="0"/>
              <a:t>9am-9.30am</a:t>
            </a:r>
          </a:p>
        </p:txBody>
      </p:sp>
      <p:sp>
        <p:nvSpPr>
          <p:cNvPr id="38" name="Rectangle: Rounded Corners 37">
            <a:hlinkClick r:id="rId3" action="ppaction://hlinksldjump"/>
            <a:extLst>
              <a:ext uri="{FF2B5EF4-FFF2-40B4-BE49-F238E27FC236}">
                <a16:creationId xmlns:a16="http://schemas.microsoft.com/office/drawing/2014/main" id="{6DBB3DAF-105E-4F20-A580-F01736B10708}"/>
              </a:ext>
            </a:extLst>
          </p:cNvPr>
          <p:cNvSpPr/>
          <p:nvPr/>
        </p:nvSpPr>
        <p:spPr>
          <a:xfrm>
            <a:off x="1924032" y="5738857"/>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TextBox 38">
            <a:hlinkClick r:id="rId3" action="ppaction://hlinksldjump"/>
            <a:extLst>
              <a:ext uri="{FF2B5EF4-FFF2-40B4-BE49-F238E27FC236}">
                <a16:creationId xmlns:a16="http://schemas.microsoft.com/office/drawing/2014/main" id="{B5122459-3838-49DF-9909-818DA0BF131B}"/>
              </a:ext>
            </a:extLst>
          </p:cNvPr>
          <p:cNvSpPr txBox="1"/>
          <p:nvPr/>
        </p:nvSpPr>
        <p:spPr>
          <a:xfrm>
            <a:off x="1876359" y="5849928"/>
            <a:ext cx="1316738" cy="307777"/>
          </a:xfrm>
          <a:prstGeom prst="rect">
            <a:avLst/>
          </a:prstGeom>
          <a:noFill/>
        </p:spPr>
        <p:txBody>
          <a:bodyPr wrap="square" rtlCol="0">
            <a:spAutoFit/>
          </a:bodyPr>
          <a:lstStyle/>
          <a:p>
            <a:pPr algn="ctr"/>
            <a:r>
              <a:rPr lang="en-IE" sz="1400" dirty="0"/>
              <a:t>6pm-6.30pm</a:t>
            </a:r>
          </a:p>
        </p:txBody>
      </p:sp>
      <p:sp>
        <p:nvSpPr>
          <p:cNvPr id="40" name="TextBox 39">
            <a:extLst>
              <a:ext uri="{FF2B5EF4-FFF2-40B4-BE49-F238E27FC236}">
                <a16:creationId xmlns:a16="http://schemas.microsoft.com/office/drawing/2014/main" id="{BABB7A34-05A7-40E0-B90A-2FFB1D8014A9}"/>
              </a:ext>
            </a:extLst>
          </p:cNvPr>
          <p:cNvSpPr txBox="1"/>
          <p:nvPr/>
        </p:nvSpPr>
        <p:spPr>
          <a:xfrm>
            <a:off x="271012" y="6492437"/>
            <a:ext cx="321069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THURSDAY 23</a:t>
            </a:r>
            <a:r>
              <a:rPr lang="en-IE" sz="1600" b="1" baseline="30000" dirty="0">
                <a:latin typeface="Arial" panose="020B0604020202020204" pitchFamily="34" charset="0"/>
                <a:cs typeface="Arial" panose="020B0604020202020204" pitchFamily="34" charset="0"/>
              </a:rPr>
              <a:t>rd</a:t>
            </a:r>
            <a:r>
              <a:rPr lang="en-IE" sz="1600" b="1" dirty="0">
                <a:latin typeface="Arial" panose="020B0604020202020204" pitchFamily="34" charset="0"/>
                <a:cs typeface="Arial" panose="020B0604020202020204" pitchFamily="34" charset="0"/>
              </a:rPr>
              <a:t> APRIL 2020</a:t>
            </a:r>
            <a:endParaRPr lang="en-IE" sz="1200" i="1" dirty="0">
              <a:latin typeface="Arial" panose="020B0604020202020204" pitchFamily="34" charset="0"/>
              <a:cs typeface="Arial" panose="020B0604020202020204" pitchFamily="34" charset="0"/>
            </a:endParaRPr>
          </a:p>
        </p:txBody>
      </p:sp>
      <p:sp>
        <p:nvSpPr>
          <p:cNvPr id="41" name="Rectangle: Rounded Corners 40">
            <a:hlinkClick r:id="rId3" action="ppaction://hlinksldjump"/>
            <a:extLst>
              <a:ext uri="{FF2B5EF4-FFF2-40B4-BE49-F238E27FC236}">
                <a16:creationId xmlns:a16="http://schemas.microsoft.com/office/drawing/2014/main" id="{C961573F-CFFB-4F3E-9375-B2107E365BFD}"/>
              </a:ext>
            </a:extLst>
          </p:cNvPr>
          <p:cNvSpPr/>
          <p:nvPr/>
        </p:nvSpPr>
        <p:spPr>
          <a:xfrm>
            <a:off x="347954" y="6918998"/>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2" name="TextBox 41">
            <a:hlinkClick r:id="rId3" action="ppaction://hlinksldjump"/>
            <a:extLst>
              <a:ext uri="{FF2B5EF4-FFF2-40B4-BE49-F238E27FC236}">
                <a16:creationId xmlns:a16="http://schemas.microsoft.com/office/drawing/2014/main" id="{6C304471-73AB-4A1E-B4FE-7B63D2BC3F16}"/>
              </a:ext>
            </a:extLst>
          </p:cNvPr>
          <p:cNvSpPr txBox="1"/>
          <p:nvPr/>
        </p:nvSpPr>
        <p:spPr>
          <a:xfrm>
            <a:off x="300281" y="7030069"/>
            <a:ext cx="1316738" cy="307777"/>
          </a:xfrm>
          <a:prstGeom prst="rect">
            <a:avLst/>
          </a:prstGeom>
          <a:noFill/>
        </p:spPr>
        <p:txBody>
          <a:bodyPr wrap="square" rtlCol="0">
            <a:spAutoFit/>
          </a:bodyPr>
          <a:lstStyle/>
          <a:p>
            <a:pPr algn="ctr"/>
            <a:r>
              <a:rPr lang="en-IE" sz="1400" dirty="0"/>
              <a:t>12pm-12.30pm</a:t>
            </a:r>
          </a:p>
        </p:txBody>
      </p:sp>
      <p:sp>
        <p:nvSpPr>
          <p:cNvPr id="43" name="Rectangle: Rounded Corners 42">
            <a:hlinkClick r:id="rId3" action="ppaction://hlinksldjump"/>
            <a:extLst>
              <a:ext uri="{FF2B5EF4-FFF2-40B4-BE49-F238E27FC236}">
                <a16:creationId xmlns:a16="http://schemas.microsoft.com/office/drawing/2014/main" id="{D158D84A-C4D5-4230-9459-075A13CB93C2}"/>
              </a:ext>
            </a:extLst>
          </p:cNvPr>
          <p:cNvSpPr/>
          <p:nvPr/>
        </p:nvSpPr>
        <p:spPr>
          <a:xfrm>
            <a:off x="1924032" y="6912709"/>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hlinkClick r:id="rId3" action="ppaction://hlinksldjump"/>
            <a:extLst>
              <a:ext uri="{FF2B5EF4-FFF2-40B4-BE49-F238E27FC236}">
                <a16:creationId xmlns:a16="http://schemas.microsoft.com/office/drawing/2014/main" id="{F7A81DCF-5A92-433A-9A4D-D504F3116BD8}"/>
              </a:ext>
            </a:extLst>
          </p:cNvPr>
          <p:cNvSpPr txBox="1"/>
          <p:nvPr/>
        </p:nvSpPr>
        <p:spPr>
          <a:xfrm>
            <a:off x="1876359" y="7023780"/>
            <a:ext cx="1316738" cy="307777"/>
          </a:xfrm>
          <a:prstGeom prst="rect">
            <a:avLst/>
          </a:prstGeom>
          <a:noFill/>
        </p:spPr>
        <p:txBody>
          <a:bodyPr wrap="square" rtlCol="0">
            <a:spAutoFit/>
          </a:bodyPr>
          <a:lstStyle/>
          <a:p>
            <a:pPr algn="ctr"/>
            <a:r>
              <a:rPr lang="en-IE" sz="1400" dirty="0"/>
              <a:t>3pm-3.30pm</a:t>
            </a:r>
          </a:p>
        </p:txBody>
      </p:sp>
      <p:sp>
        <p:nvSpPr>
          <p:cNvPr id="45" name="TextBox 44">
            <a:extLst>
              <a:ext uri="{FF2B5EF4-FFF2-40B4-BE49-F238E27FC236}">
                <a16:creationId xmlns:a16="http://schemas.microsoft.com/office/drawing/2014/main" id="{4D976A96-B44D-4C75-917A-2032120A9637}"/>
              </a:ext>
            </a:extLst>
          </p:cNvPr>
          <p:cNvSpPr txBox="1"/>
          <p:nvPr/>
        </p:nvSpPr>
        <p:spPr>
          <a:xfrm>
            <a:off x="272954" y="7664510"/>
            <a:ext cx="3210691"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FRIDAY 24</a:t>
            </a:r>
            <a:r>
              <a:rPr lang="en-IE" sz="1600" b="1" baseline="30000" dirty="0">
                <a:latin typeface="Arial" panose="020B0604020202020204" pitchFamily="34" charset="0"/>
                <a:cs typeface="Arial" panose="020B0604020202020204" pitchFamily="34" charset="0"/>
              </a:rPr>
              <a:t>th</a:t>
            </a:r>
            <a:r>
              <a:rPr lang="en-IE" sz="1600" b="1" dirty="0">
                <a:latin typeface="Arial" panose="020B0604020202020204" pitchFamily="34" charset="0"/>
                <a:cs typeface="Arial" panose="020B0604020202020204" pitchFamily="34" charset="0"/>
              </a:rPr>
              <a:t> APRIL 2020</a:t>
            </a:r>
            <a:endParaRPr lang="en-IE" sz="1200" i="1" dirty="0">
              <a:latin typeface="Arial" panose="020B0604020202020204" pitchFamily="34" charset="0"/>
              <a:cs typeface="Arial" panose="020B0604020202020204" pitchFamily="34" charset="0"/>
            </a:endParaRPr>
          </a:p>
        </p:txBody>
      </p:sp>
      <p:sp>
        <p:nvSpPr>
          <p:cNvPr id="46" name="Rectangle: Rounded Corners 45">
            <a:hlinkClick r:id="rId3" action="ppaction://hlinksldjump"/>
            <a:extLst>
              <a:ext uri="{FF2B5EF4-FFF2-40B4-BE49-F238E27FC236}">
                <a16:creationId xmlns:a16="http://schemas.microsoft.com/office/drawing/2014/main" id="{2DD3A666-8126-48EB-8852-29F9FD8F6250}"/>
              </a:ext>
            </a:extLst>
          </p:cNvPr>
          <p:cNvSpPr/>
          <p:nvPr/>
        </p:nvSpPr>
        <p:spPr>
          <a:xfrm>
            <a:off x="347954" y="8068861"/>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TextBox 46">
            <a:hlinkClick r:id="rId3" action="ppaction://hlinksldjump"/>
            <a:extLst>
              <a:ext uri="{FF2B5EF4-FFF2-40B4-BE49-F238E27FC236}">
                <a16:creationId xmlns:a16="http://schemas.microsoft.com/office/drawing/2014/main" id="{AD9123AF-4A56-43F2-B265-E30AC678E11F}"/>
              </a:ext>
            </a:extLst>
          </p:cNvPr>
          <p:cNvSpPr txBox="1"/>
          <p:nvPr/>
        </p:nvSpPr>
        <p:spPr>
          <a:xfrm>
            <a:off x="347954" y="8179932"/>
            <a:ext cx="1205603" cy="307777"/>
          </a:xfrm>
          <a:prstGeom prst="rect">
            <a:avLst/>
          </a:prstGeom>
          <a:noFill/>
        </p:spPr>
        <p:txBody>
          <a:bodyPr wrap="square" rtlCol="0">
            <a:spAutoFit/>
          </a:bodyPr>
          <a:lstStyle/>
          <a:p>
            <a:pPr algn="ctr"/>
            <a:r>
              <a:rPr lang="en-IE" sz="1400" dirty="0"/>
              <a:t>9am-9.30am</a:t>
            </a:r>
          </a:p>
        </p:txBody>
      </p:sp>
      <p:sp>
        <p:nvSpPr>
          <p:cNvPr id="48" name="Rectangle: Rounded Corners 47">
            <a:hlinkClick r:id="rId3" action="ppaction://hlinksldjump"/>
            <a:extLst>
              <a:ext uri="{FF2B5EF4-FFF2-40B4-BE49-F238E27FC236}">
                <a16:creationId xmlns:a16="http://schemas.microsoft.com/office/drawing/2014/main" id="{1C7EB833-5D19-4A96-8C95-71B11CDE48B0}"/>
              </a:ext>
            </a:extLst>
          </p:cNvPr>
          <p:cNvSpPr/>
          <p:nvPr/>
        </p:nvSpPr>
        <p:spPr>
          <a:xfrm>
            <a:off x="1924032" y="8068861"/>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TextBox 48">
            <a:hlinkClick r:id="rId3" action="ppaction://hlinksldjump"/>
            <a:extLst>
              <a:ext uri="{FF2B5EF4-FFF2-40B4-BE49-F238E27FC236}">
                <a16:creationId xmlns:a16="http://schemas.microsoft.com/office/drawing/2014/main" id="{66922D0E-2FE2-425E-A6AA-20B0EB6B0AB6}"/>
              </a:ext>
            </a:extLst>
          </p:cNvPr>
          <p:cNvSpPr txBox="1"/>
          <p:nvPr/>
        </p:nvSpPr>
        <p:spPr>
          <a:xfrm>
            <a:off x="1876359" y="8179932"/>
            <a:ext cx="1316738" cy="307777"/>
          </a:xfrm>
          <a:prstGeom prst="rect">
            <a:avLst/>
          </a:prstGeom>
          <a:noFill/>
        </p:spPr>
        <p:txBody>
          <a:bodyPr wrap="square" rtlCol="0">
            <a:spAutoFit/>
          </a:bodyPr>
          <a:lstStyle/>
          <a:p>
            <a:pPr algn="ctr"/>
            <a:r>
              <a:rPr lang="en-IE" sz="1400" dirty="0"/>
              <a:t>12pm-12.30pm</a:t>
            </a:r>
          </a:p>
        </p:txBody>
      </p:sp>
      <p:sp>
        <p:nvSpPr>
          <p:cNvPr id="64" name="Rectangle: Rounded Corners 63">
            <a:hlinkClick r:id="rId3" action="ppaction://hlinksldjump"/>
            <a:extLst>
              <a:ext uri="{FF2B5EF4-FFF2-40B4-BE49-F238E27FC236}">
                <a16:creationId xmlns:a16="http://schemas.microsoft.com/office/drawing/2014/main" id="{1B4994C2-0C75-4638-A172-1A3C09769AFF}"/>
              </a:ext>
            </a:extLst>
          </p:cNvPr>
          <p:cNvSpPr/>
          <p:nvPr/>
        </p:nvSpPr>
        <p:spPr>
          <a:xfrm>
            <a:off x="3500110" y="8062572"/>
            <a:ext cx="1205603" cy="52992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TextBox 64">
            <a:hlinkClick r:id="rId3" action="ppaction://hlinksldjump"/>
            <a:extLst>
              <a:ext uri="{FF2B5EF4-FFF2-40B4-BE49-F238E27FC236}">
                <a16:creationId xmlns:a16="http://schemas.microsoft.com/office/drawing/2014/main" id="{06A58DD3-F511-4E75-AE36-534ED53FA049}"/>
              </a:ext>
            </a:extLst>
          </p:cNvPr>
          <p:cNvSpPr txBox="1"/>
          <p:nvPr/>
        </p:nvSpPr>
        <p:spPr>
          <a:xfrm>
            <a:off x="3452437" y="8173643"/>
            <a:ext cx="1316738" cy="307777"/>
          </a:xfrm>
          <a:prstGeom prst="rect">
            <a:avLst/>
          </a:prstGeom>
          <a:noFill/>
        </p:spPr>
        <p:txBody>
          <a:bodyPr wrap="square" rtlCol="0">
            <a:spAutoFit/>
          </a:bodyPr>
          <a:lstStyle/>
          <a:p>
            <a:pPr algn="ctr"/>
            <a:r>
              <a:rPr lang="en-IE" sz="1400" dirty="0"/>
              <a:t>3pm-3.30pm</a:t>
            </a:r>
          </a:p>
        </p:txBody>
      </p:sp>
    </p:spTree>
    <p:extLst>
      <p:ext uri="{BB962C8B-B14F-4D97-AF65-F5344CB8AC3E}">
        <p14:creationId xmlns:p14="http://schemas.microsoft.com/office/powerpoint/2010/main" val="128639691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AN APPOINTMENT</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14507" y="5283722"/>
            <a:ext cx="6503561" cy="584775"/>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Don’t have an account with us? Manually reserve your appointment </a:t>
            </a:r>
            <a:r>
              <a:rPr lang="en-IE" sz="1600" b="1" i="1" u="sng" dirty="0">
                <a:latin typeface="Arial" panose="020B060402020202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here</a:t>
            </a:r>
            <a:endParaRPr lang="en-IE" sz="1600" b="1" i="1" u="sng" dirty="0">
              <a:latin typeface="Arial" panose="020B0604020202020204" pitchFamily="34" charset="0"/>
              <a:cs typeface="Arial" panose="020B0604020202020204" pitchFamily="34" charset="0"/>
            </a:endParaRPr>
          </a:p>
        </p:txBody>
      </p:sp>
      <p:sp>
        <p:nvSpPr>
          <p:cNvPr id="23" name="Rectangle: Rounded Corners 22">
            <a:hlinkClick r:id="rId3" action="ppaction://hlinksldjump"/>
            <a:extLst>
              <a:ext uri="{FF2B5EF4-FFF2-40B4-BE49-F238E27FC236}">
                <a16:creationId xmlns:a16="http://schemas.microsoft.com/office/drawing/2014/main" id="{08EA3C07-7040-4401-AA4F-9EAD3A0CF52F}"/>
              </a:ext>
            </a:extLst>
          </p:cNvPr>
          <p:cNvSpPr/>
          <p:nvPr/>
        </p:nvSpPr>
        <p:spPr>
          <a:xfrm>
            <a:off x="2290399" y="6784845"/>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TextBox 23">
            <a:hlinkClick r:id="rId3" action="ppaction://hlinksldjump"/>
            <a:extLst>
              <a:ext uri="{FF2B5EF4-FFF2-40B4-BE49-F238E27FC236}">
                <a16:creationId xmlns:a16="http://schemas.microsoft.com/office/drawing/2014/main" id="{3BE880CF-B87E-43C6-80A3-F356D6D058D2}"/>
              </a:ext>
            </a:extLst>
          </p:cNvPr>
          <p:cNvSpPr txBox="1"/>
          <p:nvPr/>
        </p:nvSpPr>
        <p:spPr>
          <a:xfrm>
            <a:off x="2520585" y="695514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26" name="TextBox 25">
            <a:extLst>
              <a:ext uri="{FF2B5EF4-FFF2-40B4-BE49-F238E27FC236}">
                <a16:creationId xmlns:a16="http://schemas.microsoft.com/office/drawing/2014/main" id="{697C7470-0A38-46DE-A681-4ED4A8C2AA78}"/>
              </a:ext>
            </a:extLst>
          </p:cNvPr>
          <p:cNvSpPr txBox="1"/>
          <p:nvPr/>
        </p:nvSpPr>
        <p:spPr>
          <a:xfrm>
            <a:off x="237989" y="3643074"/>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RESERVE YOUR APPOINTMENT</a:t>
            </a:r>
            <a:endParaRPr lang="en-IE" dirty="0">
              <a:latin typeface="Arial" panose="020B0604020202020204" pitchFamily="34" charset="0"/>
              <a:cs typeface="Arial" panose="020B0604020202020204" pitchFamily="34" charset="0"/>
            </a:endParaRPr>
          </a:p>
        </p:txBody>
      </p:sp>
      <p:sp>
        <p:nvSpPr>
          <p:cNvPr id="27" name="Rectangle: Rounded Corners 26">
            <a:hlinkClick r:id="rId4" action="ppaction://hlinksldjump"/>
            <a:extLst>
              <a:ext uri="{FF2B5EF4-FFF2-40B4-BE49-F238E27FC236}">
                <a16:creationId xmlns:a16="http://schemas.microsoft.com/office/drawing/2014/main" id="{959F8A2F-CFC5-4849-A29B-CBE90FB5D1D6}"/>
              </a:ext>
            </a:extLst>
          </p:cNvPr>
          <p:cNvSpPr/>
          <p:nvPr/>
        </p:nvSpPr>
        <p:spPr>
          <a:xfrm>
            <a:off x="1621649" y="4293096"/>
            <a:ext cx="3528221"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hlinkClick r:id="rId4" action="ppaction://hlinksldjump"/>
            <a:extLst>
              <a:ext uri="{FF2B5EF4-FFF2-40B4-BE49-F238E27FC236}">
                <a16:creationId xmlns:a16="http://schemas.microsoft.com/office/drawing/2014/main" id="{6E242E4A-0114-438D-9B46-A0A0511E6D34}"/>
              </a:ext>
            </a:extLst>
          </p:cNvPr>
          <p:cNvSpPr txBox="1"/>
          <p:nvPr/>
        </p:nvSpPr>
        <p:spPr>
          <a:xfrm>
            <a:off x="1621648" y="4363375"/>
            <a:ext cx="3528221"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LOG IN TO YOUR ACCOUNT TO CONFIRM YOUR APPOINTMENT NOW </a:t>
            </a:r>
            <a:endParaRPr lang="en-IE" dirty="0">
              <a:solidFill>
                <a:schemeClr val="bg1">
                  <a:lumMod val="50000"/>
                </a:schemeClr>
              </a:solidFill>
              <a:latin typeface="Bahnschrift" panose="020B0502040204020203" pitchFamily="34" charset="0"/>
            </a:endParaRPr>
          </a:p>
        </p:txBody>
      </p:sp>
      <p:cxnSp>
        <p:nvCxnSpPr>
          <p:cNvPr id="16" name="Straight Connector 15">
            <a:extLst>
              <a:ext uri="{FF2B5EF4-FFF2-40B4-BE49-F238E27FC236}">
                <a16:creationId xmlns:a16="http://schemas.microsoft.com/office/drawing/2014/main" id="{41F7261D-7310-45BA-976E-DB35DD7EEFF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777E4AF-2DC2-4802-B676-0AD593F6E8FA}"/>
              </a:ext>
            </a:extLst>
          </p:cNvPr>
          <p:cNvSpPr txBox="1"/>
          <p:nvPr/>
        </p:nvSpPr>
        <p:spPr>
          <a:xfrm>
            <a:off x="235345" y="1024256"/>
            <a:ext cx="6210301" cy="2246769"/>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Booking an appointment with our trainers gives you the chance to get your very own fitness program tailored to your personal fitness goals and level of fitness free of charge! Your fitness level can be determined with a fitness test, if this is something you are comfortable with.</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appointments are for Arena members ONLY and can only be booked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your appointments!</a:t>
            </a:r>
          </a:p>
        </p:txBody>
      </p:sp>
      <p:sp>
        <p:nvSpPr>
          <p:cNvPr id="22" name="TextBox 21">
            <a:extLst>
              <a:ext uri="{FF2B5EF4-FFF2-40B4-BE49-F238E27FC236}">
                <a16:creationId xmlns:a16="http://schemas.microsoft.com/office/drawing/2014/main" id="{CDBDF726-9FA0-4B95-866B-E3F0407F9DAE}"/>
              </a:ext>
            </a:extLst>
          </p:cNvPr>
          <p:cNvSpPr txBox="1"/>
          <p:nvPr/>
        </p:nvSpPr>
        <p:spPr>
          <a:xfrm>
            <a:off x="332621" y="5900298"/>
            <a:ext cx="6503561" cy="276999"/>
          </a:xfrm>
          <a:prstGeom prst="rect">
            <a:avLst/>
          </a:prstGeom>
          <a:noFill/>
        </p:spPr>
        <p:txBody>
          <a:bodyPr wrap="square" rtlCol="0">
            <a:spAutoFit/>
          </a:bodyPr>
          <a:lstStyle/>
          <a:p>
            <a:r>
              <a:rPr lang="en-IE" sz="1200" i="1" dirty="0">
                <a:latin typeface="Arial" panose="020B0604020202020204" pitchFamily="34" charset="0"/>
                <a:cs typeface="Arial" panose="020B0604020202020204" pitchFamily="34" charset="0"/>
              </a:rPr>
              <a:t>We recommend </a:t>
            </a:r>
            <a:r>
              <a:rPr lang="en-IE" sz="1200" b="1" i="1" dirty="0">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creating an account with us</a:t>
            </a:r>
            <a:r>
              <a:rPr lang="en-IE" sz="1200" i="1" dirty="0">
                <a:latin typeface="Arial" panose="020B0604020202020204" pitchFamily="34" charset="0"/>
                <a:cs typeface="Arial" panose="020B0604020202020204" pitchFamily="34" charset="0"/>
              </a:rPr>
              <a:t>, so you can skip this step!</a:t>
            </a:r>
          </a:p>
        </p:txBody>
      </p:sp>
    </p:spTree>
    <p:extLst>
      <p:ext uri="{BB962C8B-B14F-4D97-AF65-F5344CB8AC3E}">
        <p14:creationId xmlns:p14="http://schemas.microsoft.com/office/powerpoint/2010/main" val="174172698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733425" y="478509"/>
            <a:ext cx="5391150"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LOG IN</a:t>
            </a:r>
          </a:p>
        </p:txBody>
      </p:sp>
      <p:sp>
        <p:nvSpPr>
          <p:cNvPr id="17" name="Rectangle: Rounded Corners 16">
            <a:hlinkClick r:id="rId3" action="ppaction://hlinksldjump"/>
            <a:extLst>
              <a:ext uri="{FF2B5EF4-FFF2-40B4-BE49-F238E27FC236}">
                <a16:creationId xmlns:a16="http://schemas.microsoft.com/office/drawing/2014/main" id="{E66499D9-BCA7-42FC-90EC-690F20C6DEF9}"/>
              </a:ext>
            </a:extLst>
          </p:cNvPr>
          <p:cNvSpPr/>
          <p:nvPr/>
        </p:nvSpPr>
        <p:spPr>
          <a:xfrm>
            <a:off x="3831604" y="1300387"/>
            <a:ext cx="2567122"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TextBox 17">
            <a:hlinkClick r:id="rId3" action="ppaction://hlinksldjump"/>
            <a:extLst>
              <a:ext uri="{FF2B5EF4-FFF2-40B4-BE49-F238E27FC236}">
                <a16:creationId xmlns:a16="http://schemas.microsoft.com/office/drawing/2014/main" id="{D88F3A20-4BE6-4EC0-B07B-2144AF73812D}"/>
              </a:ext>
            </a:extLst>
          </p:cNvPr>
          <p:cNvSpPr txBox="1"/>
          <p:nvPr/>
        </p:nvSpPr>
        <p:spPr>
          <a:xfrm>
            <a:off x="4277748" y="1411738"/>
            <a:ext cx="1777034"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Log in with Twitter</a:t>
            </a:r>
          </a:p>
        </p:txBody>
      </p:sp>
      <p:pic>
        <p:nvPicPr>
          <p:cNvPr id="20" name="Picture 19" descr="A close up of a logo&#10;&#10;Description automatically generated">
            <a:hlinkClick r:id="rId3" action="ppaction://hlinksldjump"/>
            <a:extLst>
              <a:ext uri="{FF2B5EF4-FFF2-40B4-BE49-F238E27FC236}">
                <a16:creationId xmlns:a16="http://schemas.microsoft.com/office/drawing/2014/main" id="{953C7FF8-CD0E-4D27-883F-CD994A613909}"/>
              </a:ext>
            </a:extLst>
          </p:cNvPr>
          <p:cNvPicPr>
            <a:picLocks noChangeAspect="1"/>
          </p:cNvPicPr>
          <p:nvPr/>
        </p:nvPicPr>
        <p:blipFill rotWithShape="1">
          <a:blip r:embed="rId4">
            <a:extLst>
              <a:ext uri="{28A0092B-C50C-407E-A947-70E740481C1C}">
                <a14:useLocalDpi xmlns:a14="http://schemas.microsoft.com/office/drawing/2010/main" val="0"/>
              </a:ext>
            </a:extLst>
          </a:blip>
          <a:srcRect l="30197" t="12303" r="24536" b="11657"/>
          <a:stretch/>
        </p:blipFill>
        <p:spPr>
          <a:xfrm>
            <a:off x="3982285" y="1401603"/>
            <a:ext cx="241680" cy="236289"/>
          </a:xfrm>
          <a:prstGeom prst="rect">
            <a:avLst/>
          </a:prstGeom>
        </p:spPr>
      </p:pic>
      <p:sp>
        <p:nvSpPr>
          <p:cNvPr id="21" name="Rectangle: Rounded Corners 20">
            <a:hlinkClick r:id="rId3" action="ppaction://hlinksldjump"/>
            <a:extLst>
              <a:ext uri="{FF2B5EF4-FFF2-40B4-BE49-F238E27FC236}">
                <a16:creationId xmlns:a16="http://schemas.microsoft.com/office/drawing/2014/main" id="{9FCD61A8-CE1B-45AA-A370-FFB91C632919}"/>
              </a:ext>
            </a:extLst>
          </p:cNvPr>
          <p:cNvSpPr/>
          <p:nvPr/>
        </p:nvSpPr>
        <p:spPr>
          <a:xfrm>
            <a:off x="345454" y="1300387"/>
            <a:ext cx="2567122"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TextBox 21">
            <a:hlinkClick r:id="rId3" action="ppaction://hlinksldjump"/>
            <a:extLst>
              <a:ext uri="{FF2B5EF4-FFF2-40B4-BE49-F238E27FC236}">
                <a16:creationId xmlns:a16="http://schemas.microsoft.com/office/drawing/2014/main" id="{01CCB95B-8CF4-4319-866D-FE189B4DF92E}"/>
              </a:ext>
            </a:extLst>
          </p:cNvPr>
          <p:cNvSpPr txBox="1"/>
          <p:nvPr/>
        </p:nvSpPr>
        <p:spPr>
          <a:xfrm>
            <a:off x="787831" y="1395081"/>
            <a:ext cx="1954147"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Log in with Facebook</a:t>
            </a:r>
          </a:p>
        </p:txBody>
      </p:sp>
      <p:pic>
        <p:nvPicPr>
          <p:cNvPr id="24" name="Picture 23" descr="A picture containing drawing&#10;&#10;Description automatically generated">
            <a:hlinkClick r:id="rId3" action="ppaction://hlinksldjump"/>
            <a:extLst>
              <a:ext uri="{FF2B5EF4-FFF2-40B4-BE49-F238E27FC236}">
                <a16:creationId xmlns:a16="http://schemas.microsoft.com/office/drawing/2014/main" id="{28E7C6B6-9391-41D3-921A-C8AAC10FDD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68" y="1433211"/>
            <a:ext cx="217079" cy="217079"/>
          </a:xfrm>
          <a:prstGeom prst="rect">
            <a:avLst/>
          </a:prstGeom>
        </p:spPr>
      </p:pic>
      <p:sp>
        <p:nvSpPr>
          <p:cNvPr id="25" name="TextBox 24">
            <a:extLst>
              <a:ext uri="{FF2B5EF4-FFF2-40B4-BE49-F238E27FC236}">
                <a16:creationId xmlns:a16="http://schemas.microsoft.com/office/drawing/2014/main" id="{9903B822-AB04-4BA0-A2A6-6D2E6622C8C5}"/>
              </a:ext>
            </a:extLst>
          </p:cNvPr>
          <p:cNvSpPr txBox="1"/>
          <p:nvPr/>
        </p:nvSpPr>
        <p:spPr>
          <a:xfrm>
            <a:off x="295321" y="2072467"/>
            <a:ext cx="6267358" cy="369332"/>
          </a:xfrm>
          <a:prstGeom prst="rect">
            <a:avLst/>
          </a:prstGeom>
          <a:noFill/>
        </p:spPr>
        <p:txBody>
          <a:bodyPr wrap="square" rtlCol="0">
            <a:spAutoFit/>
          </a:bodyPr>
          <a:lstStyle/>
          <a:p>
            <a:pPr algn="ctr"/>
            <a:r>
              <a:rPr lang="en-IE" b="1" u="sng" dirty="0">
                <a:latin typeface="Arial" panose="020B0604020202020204" pitchFamily="34" charset="0"/>
                <a:cs typeface="Arial" panose="020B0604020202020204" pitchFamily="34" charset="0"/>
              </a:rPr>
              <a:t>OR</a:t>
            </a:r>
            <a:endParaRPr lang="en-IE"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DBD9477-2474-4CF1-A0D2-AA5C0A2B33B6}"/>
              </a:ext>
            </a:extLst>
          </p:cNvPr>
          <p:cNvSpPr txBox="1"/>
          <p:nvPr/>
        </p:nvSpPr>
        <p:spPr>
          <a:xfrm>
            <a:off x="278510" y="2489467"/>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Email Address</a:t>
            </a:r>
          </a:p>
        </p:txBody>
      </p:sp>
      <p:sp>
        <p:nvSpPr>
          <p:cNvPr id="34" name="Rectangle: Rounded Corners 33">
            <a:extLst>
              <a:ext uri="{FF2B5EF4-FFF2-40B4-BE49-F238E27FC236}">
                <a16:creationId xmlns:a16="http://schemas.microsoft.com/office/drawing/2014/main" id="{5DC4DDC2-D7D5-4A09-923A-6AB1965265E4}"/>
              </a:ext>
            </a:extLst>
          </p:cNvPr>
          <p:cNvSpPr/>
          <p:nvPr/>
        </p:nvSpPr>
        <p:spPr>
          <a:xfrm>
            <a:off x="345454" y="2845730"/>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TextBox 34">
            <a:extLst>
              <a:ext uri="{FF2B5EF4-FFF2-40B4-BE49-F238E27FC236}">
                <a16:creationId xmlns:a16="http://schemas.microsoft.com/office/drawing/2014/main" id="{E067C911-3AE6-426C-AACC-9FFEE4779703}"/>
              </a:ext>
            </a:extLst>
          </p:cNvPr>
          <p:cNvSpPr txBox="1"/>
          <p:nvPr/>
        </p:nvSpPr>
        <p:spPr>
          <a:xfrm>
            <a:off x="265677" y="3596483"/>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Password</a:t>
            </a:r>
          </a:p>
        </p:txBody>
      </p:sp>
      <p:sp>
        <p:nvSpPr>
          <p:cNvPr id="36" name="Rectangle: Rounded Corners 35">
            <a:extLst>
              <a:ext uri="{FF2B5EF4-FFF2-40B4-BE49-F238E27FC236}">
                <a16:creationId xmlns:a16="http://schemas.microsoft.com/office/drawing/2014/main" id="{A67BB621-F56C-4972-B7FC-0786703D3652}"/>
              </a:ext>
            </a:extLst>
          </p:cNvPr>
          <p:cNvSpPr/>
          <p:nvPr/>
        </p:nvSpPr>
        <p:spPr>
          <a:xfrm>
            <a:off x="332621" y="3958323"/>
            <a:ext cx="503872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Rectangle: Rounded Corners 38">
            <a:hlinkClick r:id="rId3" action="ppaction://hlinksldjump"/>
            <a:extLst>
              <a:ext uri="{FF2B5EF4-FFF2-40B4-BE49-F238E27FC236}">
                <a16:creationId xmlns:a16="http://schemas.microsoft.com/office/drawing/2014/main" id="{052948EC-F767-453B-B7D4-DE8EA3E834B6}"/>
              </a:ext>
            </a:extLst>
          </p:cNvPr>
          <p:cNvSpPr/>
          <p:nvPr/>
        </p:nvSpPr>
        <p:spPr>
          <a:xfrm>
            <a:off x="2490855" y="4944373"/>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3" action="ppaction://hlinksldjump"/>
            <a:extLst>
              <a:ext uri="{FF2B5EF4-FFF2-40B4-BE49-F238E27FC236}">
                <a16:creationId xmlns:a16="http://schemas.microsoft.com/office/drawing/2014/main" id="{D8E98A40-A12E-4931-BA33-CF5C305BFA95}"/>
              </a:ext>
            </a:extLst>
          </p:cNvPr>
          <p:cNvSpPr txBox="1"/>
          <p:nvPr/>
        </p:nvSpPr>
        <p:spPr>
          <a:xfrm>
            <a:off x="2721041" y="5114674"/>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LOG IN</a:t>
            </a:r>
            <a:endParaRPr lang="en-IE" dirty="0">
              <a:solidFill>
                <a:schemeClr val="bg1">
                  <a:lumMod val="50000"/>
                </a:schemeClr>
              </a:solidFill>
              <a:latin typeface="Bahnschrift" panose="020B0502040204020203" pitchFamily="34" charset="0"/>
            </a:endParaRPr>
          </a:p>
        </p:txBody>
      </p:sp>
      <p:cxnSp>
        <p:nvCxnSpPr>
          <p:cNvPr id="50" name="Straight Connector 49">
            <a:extLst>
              <a:ext uri="{FF2B5EF4-FFF2-40B4-BE49-F238E27FC236}">
                <a16:creationId xmlns:a16="http://schemas.microsoft.com/office/drawing/2014/main" id="{813AB654-E685-40D4-BD8C-86280222148B}"/>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4569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83782F-BF58-4319-BDA8-CB299F9D7EA0}"/>
              </a:ext>
            </a:extLst>
          </p:cNvPr>
          <p:cNvSpPr/>
          <p:nvPr/>
        </p:nvSpPr>
        <p:spPr>
          <a:xfrm>
            <a:off x="-1" y="1571318"/>
            <a:ext cx="4712678" cy="10620682"/>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2677" y="1571318"/>
            <a:ext cx="819150" cy="904875"/>
          </a:xfrm>
          <a:prstGeom prst="rect">
            <a:avLst/>
          </a:prstGeom>
        </p:spPr>
      </p:pic>
      <p:sp>
        <p:nvSpPr>
          <p:cNvPr id="7" name="Rectangle 6">
            <a:extLst>
              <a:ext uri="{FF2B5EF4-FFF2-40B4-BE49-F238E27FC236}">
                <a16:creationId xmlns:a16="http://schemas.microsoft.com/office/drawing/2014/main" id="{435F8F8A-072B-417D-A61D-32D33EAFE23C}"/>
              </a:ext>
            </a:extLst>
          </p:cNvPr>
          <p:cNvSpPr/>
          <p:nvPr/>
        </p:nvSpPr>
        <p:spPr>
          <a:xfrm>
            <a:off x="-2" y="1571318"/>
            <a:ext cx="4712677" cy="206723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1" name="Picture 10" descr="A picture containing drawing&#10;&#10;Description automatically generated">
            <a:hlinkClick r:id="rId3"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pic>
        <p:nvPicPr>
          <p:cNvPr id="14" name="Picture 13" descr="A picture containing arch, building, mirror&#10;&#10;Description automatically generated">
            <a:extLst>
              <a:ext uri="{FF2B5EF4-FFF2-40B4-BE49-F238E27FC236}">
                <a16:creationId xmlns:a16="http://schemas.microsoft.com/office/drawing/2014/main" id="{0D9DEFB9-3155-4381-A896-6DDC94D531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34" y="1944396"/>
            <a:ext cx="1473893" cy="1427834"/>
          </a:xfrm>
          <a:prstGeom prst="rect">
            <a:avLst/>
          </a:prstGeom>
        </p:spPr>
      </p:pic>
      <p:pic>
        <p:nvPicPr>
          <p:cNvPr id="16" name="Picture 15">
            <a:extLst>
              <a:ext uri="{FF2B5EF4-FFF2-40B4-BE49-F238E27FC236}">
                <a16:creationId xmlns:a16="http://schemas.microsoft.com/office/drawing/2014/main" id="{C860ABFB-8803-475F-A22B-91A551130A89}"/>
              </a:ext>
            </a:extLst>
          </p:cNvPr>
          <p:cNvPicPr>
            <a:picLocks noChangeAspect="1"/>
          </p:cNvPicPr>
          <p:nvPr/>
        </p:nvPicPr>
        <p:blipFill>
          <a:blip r:embed="rId7">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1031733" y="2843673"/>
            <a:ext cx="324657" cy="324657"/>
          </a:xfrm>
          <a:prstGeom prst="rect">
            <a:avLst/>
          </a:prstGeom>
        </p:spPr>
      </p:pic>
      <p:sp>
        <p:nvSpPr>
          <p:cNvPr id="17" name="Rectangle 16">
            <a:hlinkClick r:id="rId8" action="ppaction://hlinksldjump"/>
            <a:extLst>
              <a:ext uri="{FF2B5EF4-FFF2-40B4-BE49-F238E27FC236}">
                <a16:creationId xmlns:a16="http://schemas.microsoft.com/office/drawing/2014/main" id="{B8C19585-B9E5-425C-9291-A15AB8D5BB74}"/>
              </a:ext>
            </a:extLst>
          </p:cNvPr>
          <p:cNvSpPr/>
          <p:nvPr/>
        </p:nvSpPr>
        <p:spPr>
          <a:xfrm>
            <a:off x="0" y="3638550"/>
            <a:ext cx="4712675" cy="1342524"/>
          </a:xfrm>
          <a:prstGeom prst="rect">
            <a:avLst/>
          </a:prstGeom>
          <a:solidFill>
            <a:srgbClr val="FF114A"/>
          </a:solidFill>
          <a:ln>
            <a:solidFill>
              <a:srgbClr val="D600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TextBox 17">
            <a:hlinkClick r:id="rId8" action="ppaction://hlinksldjump"/>
            <a:extLst>
              <a:ext uri="{FF2B5EF4-FFF2-40B4-BE49-F238E27FC236}">
                <a16:creationId xmlns:a16="http://schemas.microsoft.com/office/drawing/2014/main" id="{A9AAEB2E-83DD-4FD9-AFD4-C7D8D00ED901}"/>
              </a:ext>
            </a:extLst>
          </p:cNvPr>
          <p:cNvSpPr txBox="1"/>
          <p:nvPr/>
        </p:nvSpPr>
        <p:spPr>
          <a:xfrm>
            <a:off x="274024" y="3929822"/>
            <a:ext cx="4438648" cy="769441"/>
          </a:xfrm>
          <a:prstGeom prst="rect">
            <a:avLst/>
          </a:prstGeom>
          <a:noFill/>
          <a:effectLst/>
        </p:spPr>
        <p:txBody>
          <a:bodyPr wrap="square" rtlCol="0">
            <a:spAutoFit/>
          </a:bodyPr>
          <a:lstStyle/>
          <a:p>
            <a:r>
              <a:rPr lang="en-IE" sz="2200" dirty="0">
                <a:solidFill>
                  <a:schemeClr val="bg1"/>
                </a:solidFill>
                <a:latin typeface="Arial" panose="020B0604020202020204" pitchFamily="34" charset="0"/>
                <a:cs typeface="Arial" panose="020B0604020202020204" pitchFamily="34" charset="0"/>
              </a:rPr>
              <a:t>MANAGE MY BOOKINGS AND MEMBERSHIP</a:t>
            </a:r>
          </a:p>
        </p:txBody>
      </p:sp>
      <p:sp>
        <p:nvSpPr>
          <p:cNvPr id="19" name="Rectangle 18">
            <a:hlinkClick r:id="rId9" action="ppaction://hlinksldjump"/>
            <a:extLst>
              <a:ext uri="{FF2B5EF4-FFF2-40B4-BE49-F238E27FC236}">
                <a16:creationId xmlns:a16="http://schemas.microsoft.com/office/drawing/2014/main" id="{3D4C77B0-7912-4BC1-BEE9-DE33D2D10D43}"/>
              </a:ext>
            </a:extLst>
          </p:cNvPr>
          <p:cNvSpPr/>
          <p:nvPr/>
        </p:nvSpPr>
        <p:spPr>
          <a:xfrm>
            <a:off x="-2" y="5037268"/>
            <a:ext cx="4712675" cy="1342524"/>
          </a:xfrm>
          <a:prstGeom prst="rect">
            <a:avLst/>
          </a:prstGeom>
          <a:solidFill>
            <a:srgbClr val="FF114A"/>
          </a:solidFill>
          <a:ln>
            <a:solidFill>
              <a:srgbClr val="D600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Box 19">
            <a:hlinkClick r:id="rId9" action="ppaction://hlinksldjump"/>
            <a:extLst>
              <a:ext uri="{FF2B5EF4-FFF2-40B4-BE49-F238E27FC236}">
                <a16:creationId xmlns:a16="http://schemas.microsoft.com/office/drawing/2014/main" id="{E2ABCBBF-F273-444C-8E1B-4D0B7F980640}"/>
              </a:ext>
            </a:extLst>
          </p:cNvPr>
          <p:cNvSpPr txBox="1"/>
          <p:nvPr/>
        </p:nvSpPr>
        <p:spPr>
          <a:xfrm>
            <a:off x="281349" y="5494140"/>
            <a:ext cx="4438648" cy="430887"/>
          </a:xfrm>
          <a:prstGeom prst="rect">
            <a:avLst/>
          </a:prstGeom>
          <a:noFill/>
          <a:effectLst/>
        </p:spPr>
        <p:txBody>
          <a:bodyPr wrap="square" rtlCol="0">
            <a:spAutoFit/>
          </a:bodyPr>
          <a:lstStyle/>
          <a:p>
            <a:r>
              <a:rPr lang="en-IE" sz="2200" dirty="0">
                <a:solidFill>
                  <a:schemeClr val="bg1"/>
                </a:solidFill>
                <a:latin typeface="Arial" panose="020B0604020202020204" pitchFamily="34" charset="0"/>
                <a:cs typeface="Arial" panose="020B0604020202020204" pitchFamily="34" charset="0"/>
              </a:rPr>
              <a:t>ACCOUNT SETTINGS</a:t>
            </a:r>
          </a:p>
        </p:txBody>
      </p:sp>
      <p:sp>
        <p:nvSpPr>
          <p:cNvPr id="21" name="Rectangle 20">
            <a:hlinkClick r:id="rId10" action="ppaction://hlinksldjump"/>
            <a:extLst>
              <a:ext uri="{FF2B5EF4-FFF2-40B4-BE49-F238E27FC236}">
                <a16:creationId xmlns:a16="http://schemas.microsoft.com/office/drawing/2014/main" id="{432E8F15-F8D6-4685-8E10-3E2E09CF2121}"/>
              </a:ext>
            </a:extLst>
          </p:cNvPr>
          <p:cNvSpPr/>
          <p:nvPr/>
        </p:nvSpPr>
        <p:spPr>
          <a:xfrm>
            <a:off x="-3" y="6435986"/>
            <a:ext cx="4712675" cy="1342524"/>
          </a:xfrm>
          <a:prstGeom prst="rect">
            <a:avLst/>
          </a:prstGeom>
          <a:solidFill>
            <a:srgbClr val="FF114A"/>
          </a:solidFill>
          <a:ln>
            <a:solidFill>
              <a:srgbClr val="D600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TextBox 21">
            <a:hlinkClick r:id="rId10" action="ppaction://hlinksldjump"/>
            <a:extLst>
              <a:ext uri="{FF2B5EF4-FFF2-40B4-BE49-F238E27FC236}">
                <a16:creationId xmlns:a16="http://schemas.microsoft.com/office/drawing/2014/main" id="{03A68099-BDF1-4472-80E1-BBA30728C979}"/>
              </a:ext>
            </a:extLst>
          </p:cNvPr>
          <p:cNvSpPr txBox="1"/>
          <p:nvPr/>
        </p:nvSpPr>
        <p:spPr>
          <a:xfrm>
            <a:off x="274025" y="6891804"/>
            <a:ext cx="4438648" cy="430887"/>
          </a:xfrm>
          <a:prstGeom prst="rect">
            <a:avLst/>
          </a:prstGeom>
          <a:noFill/>
          <a:effectLst/>
        </p:spPr>
        <p:txBody>
          <a:bodyPr wrap="square" rtlCol="0">
            <a:spAutoFit/>
          </a:bodyPr>
          <a:lstStyle/>
          <a:p>
            <a:r>
              <a:rPr lang="en-IE" sz="2200" dirty="0">
                <a:solidFill>
                  <a:schemeClr val="bg1"/>
                </a:solidFill>
                <a:latin typeface="Arial" panose="020B0604020202020204" pitchFamily="34" charset="0"/>
                <a:cs typeface="Arial" panose="020B0604020202020204" pitchFamily="34" charset="0"/>
              </a:rPr>
              <a:t>FAQ</a:t>
            </a:r>
          </a:p>
        </p:txBody>
      </p:sp>
      <p:sp>
        <p:nvSpPr>
          <p:cNvPr id="23" name="Rectangle 22">
            <a:extLst>
              <a:ext uri="{FF2B5EF4-FFF2-40B4-BE49-F238E27FC236}">
                <a16:creationId xmlns:a16="http://schemas.microsoft.com/office/drawing/2014/main" id="{AC03F153-5231-4AF5-98AC-3AE572B0B88E}"/>
              </a:ext>
            </a:extLst>
          </p:cNvPr>
          <p:cNvSpPr/>
          <p:nvPr/>
        </p:nvSpPr>
        <p:spPr>
          <a:xfrm>
            <a:off x="2" y="7834704"/>
            <a:ext cx="4712675" cy="1342524"/>
          </a:xfrm>
          <a:prstGeom prst="rect">
            <a:avLst/>
          </a:prstGeom>
          <a:solidFill>
            <a:srgbClr val="FF114A"/>
          </a:solidFill>
          <a:ln>
            <a:solidFill>
              <a:srgbClr val="D600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TextBox 23">
            <a:extLst>
              <a:ext uri="{FF2B5EF4-FFF2-40B4-BE49-F238E27FC236}">
                <a16:creationId xmlns:a16="http://schemas.microsoft.com/office/drawing/2014/main" id="{C857013A-4E83-4DE6-80C9-97369A16BFDB}"/>
              </a:ext>
            </a:extLst>
          </p:cNvPr>
          <p:cNvSpPr txBox="1"/>
          <p:nvPr/>
        </p:nvSpPr>
        <p:spPr>
          <a:xfrm>
            <a:off x="274025" y="8291576"/>
            <a:ext cx="4438648" cy="430887"/>
          </a:xfrm>
          <a:prstGeom prst="rect">
            <a:avLst/>
          </a:prstGeom>
          <a:noFill/>
          <a:effectLst/>
        </p:spPr>
        <p:txBody>
          <a:bodyPr wrap="square" rtlCol="0">
            <a:spAutoFit/>
          </a:bodyPr>
          <a:lstStyle/>
          <a:p>
            <a:r>
              <a:rPr lang="en-IE" sz="2200" dirty="0">
                <a:solidFill>
                  <a:schemeClr val="bg1"/>
                </a:solidFill>
                <a:latin typeface="Arial" panose="020B0604020202020204" pitchFamily="34" charset="0"/>
                <a:cs typeface="Arial" panose="020B0604020202020204" pitchFamily="34" charset="0"/>
              </a:rPr>
              <a:t>TERMS OF SERVICE</a:t>
            </a:r>
          </a:p>
        </p:txBody>
      </p:sp>
      <p:sp>
        <p:nvSpPr>
          <p:cNvPr id="25" name="Rectangle 24">
            <a:hlinkClick r:id="rId11" action="ppaction://hlinksldjump"/>
            <a:extLst>
              <a:ext uri="{FF2B5EF4-FFF2-40B4-BE49-F238E27FC236}">
                <a16:creationId xmlns:a16="http://schemas.microsoft.com/office/drawing/2014/main" id="{EC6A31D4-9166-4D22-95C1-A12E45FF05E7}"/>
              </a:ext>
            </a:extLst>
          </p:cNvPr>
          <p:cNvSpPr/>
          <p:nvPr/>
        </p:nvSpPr>
        <p:spPr>
          <a:xfrm>
            <a:off x="-3" y="9227789"/>
            <a:ext cx="4712675" cy="1342524"/>
          </a:xfrm>
          <a:prstGeom prst="rect">
            <a:avLst/>
          </a:prstGeom>
          <a:solidFill>
            <a:srgbClr val="FF114A"/>
          </a:solidFill>
          <a:ln>
            <a:solidFill>
              <a:srgbClr val="D6003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TextBox 25">
            <a:hlinkClick r:id="rId11" action="ppaction://hlinksldjump"/>
            <a:extLst>
              <a:ext uri="{FF2B5EF4-FFF2-40B4-BE49-F238E27FC236}">
                <a16:creationId xmlns:a16="http://schemas.microsoft.com/office/drawing/2014/main" id="{BB10C7C3-E45A-4C09-B2A6-32BC78EF7291}"/>
              </a:ext>
            </a:extLst>
          </p:cNvPr>
          <p:cNvSpPr txBox="1"/>
          <p:nvPr/>
        </p:nvSpPr>
        <p:spPr>
          <a:xfrm>
            <a:off x="274025" y="9683607"/>
            <a:ext cx="4438648" cy="430887"/>
          </a:xfrm>
          <a:prstGeom prst="rect">
            <a:avLst/>
          </a:prstGeom>
          <a:noFill/>
          <a:effectLst/>
        </p:spPr>
        <p:txBody>
          <a:bodyPr wrap="square" rtlCol="0">
            <a:spAutoFit/>
          </a:bodyPr>
          <a:lstStyle/>
          <a:p>
            <a:r>
              <a:rPr lang="en-IE" sz="2200" dirty="0">
                <a:solidFill>
                  <a:schemeClr val="bg1"/>
                </a:solidFill>
                <a:latin typeface="Arial" panose="020B0604020202020204" pitchFamily="34" charset="0"/>
                <a:cs typeface="Arial" panose="020B0604020202020204" pitchFamily="34" charset="0"/>
              </a:rPr>
              <a:t>CONTACT US</a:t>
            </a:r>
          </a:p>
        </p:txBody>
      </p:sp>
      <p:sp>
        <p:nvSpPr>
          <p:cNvPr id="4" name="TextBox 3">
            <a:extLst>
              <a:ext uri="{FF2B5EF4-FFF2-40B4-BE49-F238E27FC236}">
                <a16:creationId xmlns:a16="http://schemas.microsoft.com/office/drawing/2014/main" id="{38C05F61-ACF1-440F-82EE-96D83DB08793}"/>
              </a:ext>
            </a:extLst>
          </p:cNvPr>
          <p:cNvSpPr txBox="1"/>
          <p:nvPr/>
        </p:nvSpPr>
        <p:spPr>
          <a:xfrm>
            <a:off x="1763889" y="2225135"/>
            <a:ext cx="2743200" cy="400110"/>
          </a:xfrm>
          <a:prstGeom prst="rect">
            <a:avLst/>
          </a:prstGeom>
          <a:noFill/>
        </p:spPr>
        <p:txBody>
          <a:bodyPr wrap="square" rtlCol="0">
            <a:spAutoFit/>
          </a:bodyPr>
          <a:lstStyle/>
          <a:p>
            <a:r>
              <a:rPr lang="en-IE" sz="2000" dirty="0">
                <a:solidFill>
                  <a:srgbClr val="5F5F5F"/>
                </a:solidFill>
                <a:latin typeface="Times New Roman" panose="02020603050405020304" pitchFamily="18" charset="0"/>
                <a:cs typeface="Times New Roman" panose="02020603050405020304" pitchFamily="18" charset="0"/>
              </a:rPr>
              <a:t>Username</a:t>
            </a:r>
            <a:endParaRPr lang="en-IE" dirty="0">
              <a:solidFill>
                <a:srgbClr val="5F5F5F"/>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500F9F24-8825-445F-9A8E-0937BBEECC09}"/>
              </a:ext>
            </a:extLst>
          </p:cNvPr>
          <p:cNvSpPr txBox="1"/>
          <p:nvPr/>
        </p:nvSpPr>
        <p:spPr>
          <a:xfrm>
            <a:off x="1763889" y="2566169"/>
            <a:ext cx="2743200" cy="523220"/>
          </a:xfrm>
          <a:prstGeom prst="rect">
            <a:avLst/>
          </a:prstGeom>
          <a:noFill/>
        </p:spPr>
        <p:txBody>
          <a:bodyPr wrap="square" rtlCol="0">
            <a:spAutoFit/>
          </a:bodyPr>
          <a:lstStyle/>
          <a:p>
            <a:r>
              <a:rPr lang="en-IE" sz="1400" dirty="0">
                <a:solidFill>
                  <a:srgbClr val="5F5F5F"/>
                </a:solidFill>
                <a:latin typeface="Times New Roman" panose="02020603050405020304" pitchFamily="18" charset="0"/>
                <a:cs typeface="Times New Roman" panose="02020603050405020304" pitchFamily="18" charset="0"/>
              </a:rPr>
              <a:t>Member / Non member of WIT Arena</a:t>
            </a:r>
          </a:p>
        </p:txBody>
      </p:sp>
      <p:sp>
        <p:nvSpPr>
          <p:cNvPr id="28" name="Rectangle 27">
            <a:extLst>
              <a:ext uri="{FF2B5EF4-FFF2-40B4-BE49-F238E27FC236}">
                <a16:creationId xmlns:a16="http://schemas.microsoft.com/office/drawing/2014/main" id="{AD7B5126-7F18-4A4A-9803-6FA13D498665}"/>
              </a:ext>
            </a:extLst>
          </p:cNvPr>
          <p:cNvSpPr/>
          <p:nvPr/>
        </p:nvSpPr>
        <p:spPr>
          <a:xfrm>
            <a:off x="5595112" y="1707002"/>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9" name="Picture 28" descr="A row of people in a room&#10;&#10;Description automatically generated">
            <a:extLst>
              <a:ext uri="{FF2B5EF4-FFF2-40B4-BE49-F238E27FC236}">
                <a16:creationId xmlns:a16="http://schemas.microsoft.com/office/drawing/2014/main" id="{EBDED273-3FE1-4488-BDF8-98E20146E605}"/>
              </a:ext>
            </a:extLst>
          </p:cNvPr>
          <p:cNvPicPr>
            <a:picLocks noChangeAspect="1"/>
          </p:cNvPicPr>
          <p:nvPr/>
        </p:nvPicPr>
        <p:blipFill rotWithShape="1">
          <a:blip r:embed="rId12">
            <a:extLst>
              <a:ext uri="{28A0092B-C50C-407E-A947-70E740481C1C}">
                <a14:useLocalDpi xmlns:a14="http://schemas.microsoft.com/office/drawing/2010/main" val="0"/>
              </a:ext>
            </a:extLst>
          </a:blip>
          <a:srcRect t="26803" b="15419"/>
          <a:stretch/>
        </p:blipFill>
        <p:spPr>
          <a:xfrm>
            <a:off x="5811874" y="2955733"/>
            <a:ext cx="5715000" cy="2476500"/>
          </a:xfrm>
          <a:prstGeom prst="rect">
            <a:avLst/>
          </a:prstGeom>
        </p:spPr>
      </p:pic>
      <p:sp>
        <p:nvSpPr>
          <p:cNvPr id="30" name="Rectangle 29">
            <a:extLst>
              <a:ext uri="{FF2B5EF4-FFF2-40B4-BE49-F238E27FC236}">
                <a16:creationId xmlns:a16="http://schemas.microsoft.com/office/drawing/2014/main" id="{051F0BE7-1EE2-49D5-8C08-1D3F30CE06C8}"/>
              </a:ext>
            </a:extLst>
          </p:cNvPr>
          <p:cNvSpPr/>
          <p:nvPr/>
        </p:nvSpPr>
        <p:spPr>
          <a:xfrm>
            <a:off x="5811874" y="4765386"/>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TextBox 30">
            <a:extLst>
              <a:ext uri="{FF2B5EF4-FFF2-40B4-BE49-F238E27FC236}">
                <a16:creationId xmlns:a16="http://schemas.microsoft.com/office/drawing/2014/main" id="{C3A1C3B0-A6D2-46EE-BD05-B344EE3541BB}"/>
              </a:ext>
            </a:extLst>
          </p:cNvPr>
          <p:cNvSpPr txBox="1"/>
          <p:nvPr/>
        </p:nvSpPr>
        <p:spPr>
          <a:xfrm>
            <a:off x="5939961" y="4909765"/>
            <a:ext cx="5462337" cy="400110"/>
          </a:xfrm>
          <a:prstGeom prst="rect">
            <a:avLst/>
          </a:prstGeom>
          <a:noFill/>
        </p:spPr>
        <p:txBody>
          <a:bodyPr wrap="square" rtlCol="0">
            <a:spAutoFit/>
          </a:bodyPr>
          <a:lstStyle/>
          <a:p>
            <a:r>
              <a:rPr lang="en-IE" sz="2000" b="1" dirty="0">
                <a:solidFill>
                  <a:schemeClr val="bg1"/>
                </a:solidFill>
              </a:rPr>
              <a:t>GYM MEMBERSHIP</a:t>
            </a:r>
          </a:p>
        </p:txBody>
      </p:sp>
      <p:pic>
        <p:nvPicPr>
          <p:cNvPr id="32" name="Picture 31" descr="A large empty room with a wooden floor&#10;&#10;Description automatically generated">
            <a:extLst>
              <a:ext uri="{FF2B5EF4-FFF2-40B4-BE49-F238E27FC236}">
                <a16:creationId xmlns:a16="http://schemas.microsoft.com/office/drawing/2014/main" id="{28EA9AEA-498C-4625-AE34-222B9A884EA8}"/>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t="25441" b="16780"/>
          <a:stretch/>
        </p:blipFill>
        <p:spPr>
          <a:xfrm>
            <a:off x="5811874" y="5542231"/>
            <a:ext cx="5715000" cy="2476500"/>
          </a:xfrm>
          <a:prstGeom prst="rect">
            <a:avLst/>
          </a:prstGeom>
        </p:spPr>
      </p:pic>
      <p:sp>
        <p:nvSpPr>
          <p:cNvPr id="33" name="Rectangle 32">
            <a:extLst>
              <a:ext uri="{FF2B5EF4-FFF2-40B4-BE49-F238E27FC236}">
                <a16:creationId xmlns:a16="http://schemas.microsoft.com/office/drawing/2014/main" id="{737D8B3F-3B41-4BC4-983F-C072DE0DFA35}"/>
              </a:ext>
            </a:extLst>
          </p:cNvPr>
          <p:cNvSpPr/>
          <p:nvPr/>
        </p:nvSpPr>
        <p:spPr>
          <a:xfrm>
            <a:off x="5811874" y="7348423"/>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F58486D3-EFF3-4D42-8035-F213FCCA405E}"/>
              </a:ext>
            </a:extLst>
          </p:cNvPr>
          <p:cNvSpPr txBox="1"/>
          <p:nvPr/>
        </p:nvSpPr>
        <p:spPr>
          <a:xfrm>
            <a:off x="5939961" y="7492802"/>
            <a:ext cx="5462337" cy="400110"/>
          </a:xfrm>
          <a:prstGeom prst="rect">
            <a:avLst/>
          </a:prstGeom>
          <a:noFill/>
        </p:spPr>
        <p:txBody>
          <a:bodyPr wrap="square" rtlCol="0">
            <a:spAutoFit/>
          </a:bodyPr>
          <a:lstStyle/>
          <a:p>
            <a:r>
              <a:rPr lang="en-IE" sz="2000" b="1" dirty="0">
                <a:solidFill>
                  <a:schemeClr val="bg1"/>
                </a:solidFill>
              </a:rPr>
              <a:t>FITNESS CLASSES</a:t>
            </a:r>
          </a:p>
        </p:txBody>
      </p:sp>
      <p:pic>
        <p:nvPicPr>
          <p:cNvPr id="35" name="Picture 34">
            <a:extLst>
              <a:ext uri="{FF2B5EF4-FFF2-40B4-BE49-F238E27FC236}">
                <a16:creationId xmlns:a16="http://schemas.microsoft.com/office/drawing/2014/main" id="{D138C3EF-D588-458A-984C-C5DE856422FE}"/>
              </a:ext>
            </a:extLst>
          </p:cNvPr>
          <p:cNvPicPr>
            <a:picLocks noChangeAspect="1"/>
          </p:cNvPicPr>
          <p:nvPr/>
        </p:nvPicPr>
        <p:blipFill rotWithShape="1">
          <a:blip r:embed="rId15">
            <a:extLst>
              <a:ext uri="{28A0092B-C50C-407E-A947-70E740481C1C}">
                <a14:useLocalDpi xmlns:a14="http://schemas.microsoft.com/office/drawing/2010/main" val="0"/>
              </a:ext>
            </a:extLst>
          </a:blip>
          <a:srcRect t="2761" b="31001"/>
          <a:stretch/>
        </p:blipFill>
        <p:spPr>
          <a:xfrm>
            <a:off x="5811874" y="8159649"/>
            <a:ext cx="5715000" cy="2476500"/>
          </a:xfrm>
          <a:prstGeom prst="rect">
            <a:avLst/>
          </a:prstGeom>
        </p:spPr>
      </p:pic>
      <p:sp>
        <p:nvSpPr>
          <p:cNvPr id="36" name="Rectangle 35">
            <a:extLst>
              <a:ext uri="{FF2B5EF4-FFF2-40B4-BE49-F238E27FC236}">
                <a16:creationId xmlns:a16="http://schemas.microsoft.com/office/drawing/2014/main" id="{22C67BA5-8E72-4E94-9D1B-7A6E2F3E4B86}"/>
              </a:ext>
            </a:extLst>
          </p:cNvPr>
          <p:cNvSpPr/>
          <p:nvPr/>
        </p:nvSpPr>
        <p:spPr>
          <a:xfrm>
            <a:off x="5811874" y="9969302"/>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TextBox 36">
            <a:extLst>
              <a:ext uri="{FF2B5EF4-FFF2-40B4-BE49-F238E27FC236}">
                <a16:creationId xmlns:a16="http://schemas.microsoft.com/office/drawing/2014/main" id="{3DF1DAF9-8B2B-4B57-ACE4-CA08129EB8BC}"/>
              </a:ext>
            </a:extLst>
          </p:cNvPr>
          <p:cNvSpPr txBox="1"/>
          <p:nvPr/>
        </p:nvSpPr>
        <p:spPr>
          <a:xfrm>
            <a:off x="5939961" y="10113681"/>
            <a:ext cx="5462337" cy="400110"/>
          </a:xfrm>
          <a:prstGeom prst="rect">
            <a:avLst/>
          </a:prstGeom>
          <a:noFill/>
        </p:spPr>
        <p:txBody>
          <a:bodyPr wrap="square" rtlCol="0">
            <a:spAutoFit/>
          </a:bodyPr>
          <a:lstStyle/>
          <a:p>
            <a:r>
              <a:rPr lang="en-IE" sz="2000" b="1" dirty="0">
                <a:solidFill>
                  <a:schemeClr val="bg1"/>
                </a:solidFill>
              </a:rPr>
              <a:t>MEET OUR TRAINERS</a:t>
            </a:r>
          </a:p>
        </p:txBody>
      </p:sp>
      <p:sp>
        <p:nvSpPr>
          <p:cNvPr id="38" name="Rectangle 37">
            <a:extLst>
              <a:ext uri="{FF2B5EF4-FFF2-40B4-BE49-F238E27FC236}">
                <a16:creationId xmlns:a16="http://schemas.microsoft.com/office/drawing/2014/main" id="{2C146585-1B40-45B1-950A-547EA20E5AC5}"/>
              </a:ext>
            </a:extLst>
          </p:cNvPr>
          <p:cNvSpPr/>
          <p:nvPr/>
        </p:nvSpPr>
        <p:spPr>
          <a:xfrm>
            <a:off x="5811874" y="1789571"/>
            <a:ext cx="5715000" cy="905341"/>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TextBox 38">
            <a:extLst>
              <a:ext uri="{FF2B5EF4-FFF2-40B4-BE49-F238E27FC236}">
                <a16:creationId xmlns:a16="http://schemas.microsoft.com/office/drawing/2014/main" id="{29173048-317C-443D-B5FD-E2A96C59E622}"/>
              </a:ext>
            </a:extLst>
          </p:cNvPr>
          <p:cNvSpPr txBox="1"/>
          <p:nvPr/>
        </p:nvSpPr>
        <p:spPr>
          <a:xfrm>
            <a:off x="5890330" y="1911314"/>
            <a:ext cx="5462337" cy="646331"/>
          </a:xfrm>
          <a:prstGeom prst="rect">
            <a:avLst/>
          </a:prstGeom>
          <a:noFill/>
        </p:spPr>
        <p:txBody>
          <a:bodyPr wrap="square" rtlCol="0">
            <a:spAutoFit/>
          </a:bodyPr>
          <a:lstStyle/>
          <a:p>
            <a:r>
              <a:rPr lang="en-IE" sz="2000" b="1" dirty="0">
                <a:solidFill>
                  <a:schemeClr val="bg1"/>
                </a:solidFill>
              </a:rPr>
              <a:t>QUICK ACCESS</a:t>
            </a:r>
          </a:p>
          <a:p>
            <a:r>
              <a:rPr lang="en-IE" sz="1600" i="1" dirty="0">
                <a:solidFill>
                  <a:schemeClr val="bg1"/>
                </a:solidFill>
              </a:rPr>
              <a:t>Pin topics here to access them quicker!</a:t>
            </a:r>
            <a:endParaRPr lang="en-IE" i="1" dirty="0">
              <a:solidFill>
                <a:schemeClr val="bg1"/>
              </a:solidFill>
            </a:endParaRPr>
          </a:p>
        </p:txBody>
      </p:sp>
      <p:pic>
        <p:nvPicPr>
          <p:cNvPr id="40" name="Picture 39" descr="A close up of a logo&#10;&#10;Description automatically generated">
            <a:extLst>
              <a:ext uri="{FF2B5EF4-FFF2-40B4-BE49-F238E27FC236}">
                <a16:creationId xmlns:a16="http://schemas.microsoft.com/office/drawing/2014/main" id="{61CC250B-CA14-4E8B-882D-80C57C18CF7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65218" y="1925217"/>
            <a:ext cx="587450" cy="587450"/>
          </a:xfrm>
          <a:prstGeom prst="rect">
            <a:avLst/>
          </a:prstGeom>
        </p:spPr>
      </p:pic>
      <p:pic>
        <p:nvPicPr>
          <p:cNvPr id="41" name="Picture 40" descr="A close up of a logo&#10;&#10;Description automatically generated">
            <a:extLst>
              <a:ext uri="{FF2B5EF4-FFF2-40B4-BE49-F238E27FC236}">
                <a16:creationId xmlns:a16="http://schemas.microsoft.com/office/drawing/2014/main" id="{3376D060-EC5A-461C-AB24-238C39DD792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14266" y="3015356"/>
            <a:ext cx="488032" cy="488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2" name="Rectangle: Rounded Corners 41">
            <a:extLst>
              <a:ext uri="{FF2B5EF4-FFF2-40B4-BE49-F238E27FC236}">
                <a16:creationId xmlns:a16="http://schemas.microsoft.com/office/drawing/2014/main" id="{CB41AAB6-16B2-45E6-98AA-F1EEB2602F7E}"/>
              </a:ext>
            </a:extLst>
          </p:cNvPr>
          <p:cNvSpPr/>
          <p:nvPr/>
        </p:nvSpPr>
        <p:spPr>
          <a:xfrm>
            <a:off x="10914266" y="5623848"/>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Rectangle: Rounded Corners 42">
            <a:extLst>
              <a:ext uri="{FF2B5EF4-FFF2-40B4-BE49-F238E27FC236}">
                <a16:creationId xmlns:a16="http://schemas.microsoft.com/office/drawing/2014/main" id="{962D2BE5-B740-4C5E-B0EB-A55D634160E4}"/>
              </a:ext>
            </a:extLst>
          </p:cNvPr>
          <p:cNvSpPr/>
          <p:nvPr/>
        </p:nvSpPr>
        <p:spPr>
          <a:xfrm>
            <a:off x="10914266" y="8297934"/>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44" name="Picture 43" descr="A large farm field&#10;&#10;Description automatically generated">
            <a:extLst>
              <a:ext uri="{FF2B5EF4-FFF2-40B4-BE49-F238E27FC236}">
                <a16:creationId xmlns:a16="http://schemas.microsoft.com/office/drawing/2014/main" id="{9DBE5E02-2B55-4C41-A472-DED60CE75C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811874" y="10806279"/>
            <a:ext cx="5715000" cy="2476500"/>
          </a:xfrm>
          <a:prstGeom prst="rect">
            <a:avLst/>
          </a:prstGeom>
        </p:spPr>
      </p:pic>
      <p:sp>
        <p:nvSpPr>
          <p:cNvPr id="45" name="Rectangle: Rounded Corners 44">
            <a:extLst>
              <a:ext uri="{FF2B5EF4-FFF2-40B4-BE49-F238E27FC236}">
                <a16:creationId xmlns:a16="http://schemas.microsoft.com/office/drawing/2014/main" id="{4BFD8876-2089-454E-AEB8-9A34074DD3D5}"/>
              </a:ext>
            </a:extLst>
          </p:cNvPr>
          <p:cNvSpPr/>
          <p:nvPr/>
        </p:nvSpPr>
        <p:spPr>
          <a:xfrm>
            <a:off x="10918117" y="10977291"/>
            <a:ext cx="488032" cy="488032"/>
          </a:xfrm>
          <a:prstGeom prst="round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4697805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375860" y="435133"/>
            <a:ext cx="6106279"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LOG IN SUCCESSFUL</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7586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hlinkClick r:id="rId2" action="ppaction://hlinksldjump"/>
            <a:extLst>
              <a:ext uri="{FF2B5EF4-FFF2-40B4-BE49-F238E27FC236}">
                <a16:creationId xmlns:a16="http://schemas.microsoft.com/office/drawing/2014/main" id="{052948EC-F767-453B-B7D4-DE8EA3E834B6}"/>
              </a:ext>
            </a:extLst>
          </p:cNvPr>
          <p:cNvSpPr/>
          <p:nvPr/>
        </p:nvSpPr>
        <p:spPr>
          <a:xfrm>
            <a:off x="2378904" y="1957863"/>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2" action="ppaction://hlinksldjump"/>
            <a:extLst>
              <a:ext uri="{FF2B5EF4-FFF2-40B4-BE49-F238E27FC236}">
                <a16:creationId xmlns:a16="http://schemas.microsoft.com/office/drawing/2014/main" id="{D8E98A40-A12E-4931-BA33-CF5C305BFA95}"/>
              </a:ext>
            </a:extLst>
          </p:cNvPr>
          <p:cNvSpPr txBox="1"/>
          <p:nvPr/>
        </p:nvSpPr>
        <p:spPr>
          <a:xfrm>
            <a:off x="2609090" y="2128163"/>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 name="Rectangle 3">
            <a:extLst>
              <a:ext uri="{FF2B5EF4-FFF2-40B4-BE49-F238E27FC236}">
                <a16:creationId xmlns:a16="http://schemas.microsoft.com/office/drawing/2014/main" id="{3EC0817B-4A22-45B7-A1AA-369101FEA634}"/>
              </a:ext>
            </a:extLst>
          </p:cNvPr>
          <p:cNvSpPr/>
          <p:nvPr/>
        </p:nvSpPr>
        <p:spPr>
          <a:xfrm>
            <a:off x="294861" y="1096089"/>
            <a:ext cx="6187277" cy="861774"/>
          </a:xfrm>
          <a:prstGeom prst="rect">
            <a:avLst/>
          </a:prstGeom>
        </p:spPr>
        <p:txBody>
          <a:bodyPr wrap="square">
            <a:spAutoFit/>
          </a:bodyPr>
          <a:lstStyle/>
          <a:p>
            <a:pPr algn="ctr"/>
            <a:r>
              <a:rPr lang="en-IE" i="1" dirty="0">
                <a:latin typeface="Arial" panose="020B0604020202020204" pitchFamily="34" charset="0"/>
                <a:cs typeface="Arial" panose="020B0604020202020204" pitchFamily="34" charset="0"/>
              </a:rPr>
              <a:t>Your appointment has been confirmed.</a:t>
            </a:r>
          </a:p>
          <a:p>
            <a:endParaRPr lang="en-IE" i="1" dirty="0">
              <a:latin typeface="Arial" panose="020B0604020202020204" pitchFamily="34" charset="0"/>
              <a:cs typeface="Arial" panose="020B0604020202020204" pitchFamily="34" charset="0"/>
            </a:endParaRPr>
          </a:p>
          <a:p>
            <a:endParaRPr lang="en-IE" sz="1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210874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BOOKING AN APPOINTMENT</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97C7470-0A38-46DE-A681-4ED4A8C2AA78}"/>
              </a:ext>
            </a:extLst>
          </p:cNvPr>
          <p:cNvSpPr txBox="1"/>
          <p:nvPr/>
        </p:nvSpPr>
        <p:spPr>
          <a:xfrm>
            <a:off x="226333" y="3688885"/>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RESERVE YOUR APPOINTMENT</a:t>
            </a:r>
            <a:endParaRPr lang="en-IE" dirty="0">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41F7261D-7310-45BA-976E-DB35DD7EEFF4}"/>
              </a:ext>
            </a:extLst>
          </p:cNvPr>
          <p:cNvCxnSpPr>
            <a:cxnSpLocks/>
          </p:cNvCxnSpPr>
          <p:nvPr/>
        </p:nvCxnSpPr>
        <p:spPr>
          <a:xfrm>
            <a:off x="299147" y="3334770"/>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13985D3-2FFE-489B-AF1A-8F928F10FBC1}"/>
              </a:ext>
            </a:extLst>
          </p:cNvPr>
          <p:cNvSpPr txBox="1"/>
          <p:nvPr/>
        </p:nvSpPr>
        <p:spPr>
          <a:xfrm>
            <a:off x="228599" y="4756253"/>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Full name*</a:t>
            </a:r>
          </a:p>
        </p:txBody>
      </p:sp>
      <p:sp>
        <p:nvSpPr>
          <p:cNvPr id="22" name="Rectangle: Rounded Corners 21">
            <a:extLst>
              <a:ext uri="{FF2B5EF4-FFF2-40B4-BE49-F238E27FC236}">
                <a16:creationId xmlns:a16="http://schemas.microsoft.com/office/drawing/2014/main" id="{C949C799-9497-49A0-B168-B5DC2E3DC86F}"/>
              </a:ext>
            </a:extLst>
          </p:cNvPr>
          <p:cNvSpPr/>
          <p:nvPr/>
        </p:nvSpPr>
        <p:spPr>
          <a:xfrm>
            <a:off x="295543" y="5118309"/>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TextBox 24">
            <a:extLst>
              <a:ext uri="{FF2B5EF4-FFF2-40B4-BE49-F238E27FC236}">
                <a16:creationId xmlns:a16="http://schemas.microsoft.com/office/drawing/2014/main" id="{79DA4A5A-90D5-414F-8696-BEE9F032F090}"/>
              </a:ext>
            </a:extLst>
          </p:cNvPr>
          <p:cNvSpPr txBox="1"/>
          <p:nvPr/>
        </p:nvSpPr>
        <p:spPr>
          <a:xfrm>
            <a:off x="228599" y="5826787"/>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Address*</a:t>
            </a:r>
          </a:p>
        </p:txBody>
      </p:sp>
      <p:sp>
        <p:nvSpPr>
          <p:cNvPr id="28" name="Rectangle: Rounded Corners 27">
            <a:extLst>
              <a:ext uri="{FF2B5EF4-FFF2-40B4-BE49-F238E27FC236}">
                <a16:creationId xmlns:a16="http://schemas.microsoft.com/office/drawing/2014/main" id="{ED3FCDA0-AB83-4486-B30D-76FE51FB5AF8}"/>
              </a:ext>
            </a:extLst>
          </p:cNvPr>
          <p:cNvSpPr/>
          <p:nvPr/>
        </p:nvSpPr>
        <p:spPr>
          <a:xfrm>
            <a:off x="274701" y="6188567"/>
            <a:ext cx="6255390"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Rounded Corners 29">
            <a:extLst>
              <a:ext uri="{FF2B5EF4-FFF2-40B4-BE49-F238E27FC236}">
                <a16:creationId xmlns:a16="http://schemas.microsoft.com/office/drawing/2014/main" id="{1CD78284-9F49-4FCF-8808-1E42BC461B72}"/>
              </a:ext>
            </a:extLst>
          </p:cNvPr>
          <p:cNvSpPr/>
          <p:nvPr/>
        </p:nvSpPr>
        <p:spPr>
          <a:xfrm>
            <a:off x="272116" y="6880583"/>
            <a:ext cx="625797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Rounded Corners 30">
            <a:extLst>
              <a:ext uri="{FF2B5EF4-FFF2-40B4-BE49-F238E27FC236}">
                <a16:creationId xmlns:a16="http://schemas.microsoft.com/office/drawing/2014/main" id="{62491918-465D-44F8-90BB-3165F0466553}"/>
              </a:ext>
            </a:extLst>
          </p:cNvPr>
          <p:cNvSpPr/>
          <p:nvPr/>
        </p:nvSpPr>
        <p:spPr>
          <a:xfrm>
            <a:off x="279707" y="7596306"/>
            <a:ext cx="6238735"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TextBox 31">
            <a:extLst>
              <a:ext uri="{FF2B5EF4-FFF2-40B4-BE49-F238E27FC236}">
                <a16:creationId xmlns:a16="http://schemas.microsoft.com/office/drawing/2014/main" id="{F2B8D1BC-0ABA-4862-8316-D7948A613AED}"/>
              </a:ext>
            </a:extLst>
          </p:cNvPr>
          <p:cNvSpPr txBox="1"/>
          <p:nvPr/>
        </p:nvSpPr>
        <p:spPr>
          <a:xfrm>
            <a:off x="216950" y="8302401"/>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County*</a:t>
            </a:r>
          </a:p>
        </p:txBody>
      </p:sp>
      <p:sp>
        <p:nvSpPr>
          <p:cNvPr id="33" name="Rectangle: Rounded Corners 32">
            <a:extLst>
              <a:ext uri="{FF2B5EF4-FFF2-40B4-BE49-F238E27FC236}">
                <a16:creationId xmlns:a16="http://schemas.microsoft.com/office/drawing/2014/main" id="{3673CC5B-0713-4E58-B653-422C6C00B1C4}"/>
              </a:ext>
            </a:extLst>
          </p:cNvPr>
          <p:cNvSpPr/>
          <p:nvPr/>
        </p:nvSpPr>
        <p:spPr>
          <a:xfrm>
            <a:off x="262733" y="8655336"/>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8F896440-2BA6-425F-A88A-1EA9BA18B904}"/>
              </a:ext>
            </a:extLst>
          </p:cNvPr>
          <p:cNvSpPr txBox="1"/>
          <p:nvPr/>
        </p:nvSpPr>
        <p:spPr>
          <a:xfrm>
            <a:off x="216950" y="9364401"/>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Phone number*</a:t>
            </a:r>
          </a:p>
        </p:txBody>
      </p:sp>
      <p:sp>
        <p:nvSpPr>
          <p:cNvPr id="35" name="Rectangle: Rounded Corners 34">
            <a:extLst>
              <a:ext uri="{FF2B5EF4-FFF2-40B4-BE49-F238E27FC236}">
                <a16:creationId xmlns:a16="http://schemas.microsoft.com/office/drawing/2014/main" id="{D8DFE6DC-F15A-4CE2-9D2F-A4998F59F40A}"/>
              </a:ext>
            </a:extLst>
          </p:cNvPr>
          <p:cNvSpPr/>
          <p:nvPr/>
        </p:nvSpPr>
        <p:spPr>
          <a:xfrm>
            <a:off x="262734" y="9747178"/>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TextBox 37">
            <a:extLst>
              <a:ext uri="{FF2B5EF4-FFF2-40B4-BE49-F238E27FC236}">
                <a16:creationId xmlns:a16="http://schemas.microsoft.com/office/drawing/2014/main" id="{F2CE9BDA-5AFB-444F-AA02-C9702539CAFA}"/>
              </a:ext>
            </a:extLst>
          </p:cNvPr>
          <p:cNvSpPr txBox="1"/>
          <p:nvPr/>
        </p:nvSpPr>
        <p:spPr>
          <a:xfrm>
            <a:off x="4010215" y="9382836"/>
            <a:ext cx="1879007"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Date of Birth*</a:t>
            </a:r>
          </a:p>
        </p:txBody>
      </p:sp>
      <p:sp>
        <p:nvSpPr>
          <p:cNvPr id="40" name="Rectangle: Rounded Corners 39">
            <a:extLst>
              <a:ext uri="{FF2B5EF4-FFF2-40B4-BE49-F238E27FC236}">
                <a16:creationId xmlns:a16="http://schemas.microsoft.com/office/drawing/2014/main" id="{53E7F784-81BD-4434-ABB2-2451E2B916D5}"/>
              </a:ext>
            </a:extLst>
          </p:cNvPr>
          <p:cNvSpPr/>
          <p:nvPr/>
        </p:nvSpPr>
        <p:spPr>
          <a:xfrm>
            <a:off x="4074169" y="9747178"/>
            <a:ext cx="1537444"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TextBox 38">
            <a:extLst>
              <a:ext uri="{FF2B5EF4-FFF2-40B4-BE49-F238E27FC236}">
                <a16:creationId xmlns:a16="http://schemas.microsoft.com/office/drawing/2014/main" id="{995BB55B-9092-427C-8576-5CF60C80C4D1}"/>
              </a:ext>
            </a:extLst>
          </p:cNvPr>
          <p:cNvSpPr txBox="1"/>
          <p:nvPr/>
        </p:nvSpPr>
        <p:spPr>
          <a:xfrm>
            <a:off x="4158390" y="9803574"/>
            <a:ext cx="1916363" cy="338554"/>
          </a:xfrm>
          <a:prstGeom prst="rect">
            <a:avLst/>
          </a:prstGeom>
          <a:noFill/>
        </p:spPr>
        <p:txBody>
          <a:bodyPr wrap="square" rtlCol="0">
            <a:spAutoFit/>
          </a:bodyPr>
          <a:lstStyle/>
          <a:p>
            <a:r>
              <a:rPr lang="en-IE" sz="1600" i="1" dirty="0">
                <a:solidFill>
                  <a:schemeClr val="bg1">
                    <a:lumMod val="65000"/>
                  </a:schemeClr>
                </a:solidFill>
              </a:rPr>
              <a:t>DD/MM/YYYY</a:t>
            </a:r>
          </a:p>
        </p:txBody>
      </p:sp>
      <p:sp>
        <p:nvSpPr>
          <p:cNvPr id="41" name="TextBox 40">
            <a:extLst>
              <a:ext uri="{FF2B5EF4-FFF2-40B4-BE49-F238E27FC236}">
                <a16:creationId xmlns:a16="http://schemas.microsoft.com/office/drawing/2014/main" id="{92754A3E-3E0B-4E98-815F-8392C4E98774}"/>
              </a:ext>
            </a:extLst>
          </p:cNvPr>
          <p:cNvSpPr txBox="1"/>
          <p:nvPr/>
        </p:nvSpPr>
        <p:spPr>
          <a:xfrm>
            <a:off x="226333" y="10475185"/>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Membership plan*</a:t>
            </a:r>
          </a:p>
        </p:txBody>
      </p:sp>
      <p:sp>
        <p:nvSpPr>
          <p:cNvPr id="42" name="Rectangle: Rounded Corners 41">
            <a:extLst>
              <a:ext uri="{FF2B5EF4-FFF2-40B4-BE49-F238E27FC236}">
                <a16:creationId xmlns:a16="http://schemas.microsoft.com/office/drawing/2014/main" id="{51B65767-B694-40F4-9894-138A005421C4}"/>
              </a:ext>
            </a:extLst>
          </p:cNvPr>
          <p:cNvSpPr/>
          <p:nvPr/>
        </p:nvSpPr>
        <p:spPr>
          <a:xfrm>
            <a:off x="272116" y="10828120"/>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TextBox 42">
            <a:extLst>
              <a:ext uri="{FF2B5EF4-FFF2-40B4-BE49-F238E27FC236}">
                <a16:creationId xmlns:a16="http://schemas.microsoft.com/office/drawing/2014/main" id="{D79E3016-BDED-4B16-9B5F-0E650AB22A6F}"/>
              </a:ext>
            </a:extLst>
          </p:cNvPr>
          <p:cNvSpPr txBox="1"/>
          <p:nvPr/>
        </p:nvSpPr>
        <p:spPr>
          <a:xfrm>
            <a:off x="233314" y="4186725"/>
            <a:ext cx="6503561"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Please enter the following details regarding your membership:</a:t>
            </a:r>
          </a:p>
        </p:txBody>
      </p:sp>
      <p:sp>
        <p:nvSpPr>
          <p:cNvPr id="45" name="TextBox 44">
            <a:extLst>
              <a:ext uri="{FF2B5EF4-FFF2-40B4-BE49-F238E27FC236}">
                <a16:creationId xmlns:a16="http://schemas.microsoft.com/office/drawing/2014/main" id="{FC442F83-D8B0-40D8-8EA4-EFC50BC65B66}"/>
              </a:ext>
            </a:extLst>
          </p:cNvPr>
          <p:cNvSpPr txBox="1"/>
          <p:nvPr/>
        </p:nvSpPr>
        <p:spPr>
          <a:xfrm>
            <a:off x="444209" y="10923391"/>
            <a:ext cx="2446850" cy="338554"/>
          </a:xfrm>
          <a:prstGeom prst="rect">
            <a:avLst/>
          </a:prstGeom>
          <a:noFill/>
        </p:spPr>
        <p:txBody>
          <a:bodyPr wrap="square" rtlCol="0">
            <a:spAutoFit/>
          </a:bodyPr>
          <a:lstStyle/>
          <a:p>
            <a:r>
              <a:rPr lang="en-IE" sz="1600" i="1" dirty="0">
                <a:solidFill>
                  <a:schemeClr val="bg1">
                    <a:lumMod val="65000"/>
                  </a:schemeClr>
                </a:solidFill>
              </a:rPr>
              <a:t>Monthly/Private/Student</a:t>
            </a:r>
          </a:p>
        </p:txBody>
      </p:sp>
      <p:sp>
        <p:nvSpPr>
          <p:cNvPr id="46" name="Rectangle: Rounded Corners 45">
            <a:hlinkClick r:id="rId2" action="ppaction://hlinksldjump"/>
            <a:extLst>
              <a:ext uri="{FF2B5EF4-FFF2-40B4-BE49-F238E27FC236}">
                <a16:creationId xmlns:a16="http://schemas.microsoft.com/office/drawing/2014/main" id="{28731EAC-8B76-4EF0-BA94-294E7631CF9E}"/>
              </a:ext>
            </a:extLst>
          </p:cNvPr>
          <p:cNvSpPr/>
          <p:nvPr/>
        </p:nvSpPr>
        <p:spPr>
          <a:xfrm>
            <a:off x="3789030" y="1155617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TextBox 46">
            <a:hlinkClick r:id="rId2" action="ppaction://hlinksldjump"/>
            <a:extLst>
              <a:ext uri="{FF2B5EF4-FFF2-40B4-BE49-F238E27FC236}">
                <a16:creationId xmlns:a16="http://schemas.microsoft.com/office/drawing/2014/main" id="{FB86E8F2-FB8D-4894-ACCB-A2155F48DAF2}"/>
              </a:ext>
            </a:extLst>
          </p:cNvPr>
          <p:cNvSpPr txBox="1"/>
          <p:nvPr/>
        </p:nvSpPr>
        <p:spPr>
          <a:xfrm>
            <a:off x="4019216" y="1172648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48" name="Rectangle: Rounded Corners 47">
            <a:hlinkClick r:id="rId3" action="ppaction://hlinksldjump"/>
            <a:extLst>
              <a:ext uri="{FF2B5EF4-FFF2-40B4-BE49-F238E27FC236}">
                <a16:creationId xmlns:a16="http://schemas.microsoft.com/office/drawing/2014/main" id="{7DBFDAF0-18DA-4376-8508-2A958B52EC33}"/>
              </a:ext>
            </a:extLst>
          </p:cNvPr>
          <p:cNvSpPr/>
          <p:nvPr/>
        </p:nvSpPr>
        <p:spPr>
          <a:xfrm>
            <a:off x="790867" y="1155617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TextBox 48">
            <a:hlinkClick r:id="rId3" action="ppaction://hlinksldjump"/>
            <a:extLst>
              <a:ext uri="{FF2B5EF4-FFF2-40B4-BE49-F238E27FC236}">
                <a16:creationId xmlns:a16="http://schemas.microsoft.com/office/drawing/2014/main" id="{FBA05737-A291-41D5-9DB5-EF4A757CFAD7}"/>
              </a:ext>
            </a:extLst>
          </p:cNvPr>
          <p:cNvSpPr txBox="1"/>
          <p:nvPr/>
        </p:nvSpPr>
        <p:spPr>
          <a:xfrm>
            <a:off x="1021053" y="1172648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PROCEED</a:t>
            </a:r>
            <a:endParaRPr lang="en-IE" dirty="0">
              <a:solidFill>
                <a:schemeClr val="bg1">
                  <a:lumMod val="50000"/>
                </a:schemeClr>
              </a:solidFill>
              <a:latin typeface="Bahnschrift" panose="020B0502040204020203" pitchFamily="34" charset="0"/>
            </a:endParaRPr>
          </a:p>
        </p:txBody>
      </p:sp>
      <p:sp>
        <p:nvSpPr>
          <p:cNvPr id="36" name="TextBox 35">
            <a:extLst>
              <a:ext uri="{FF2B5EF4-FFF2-40B4-BE49-F238E27FC236}">
                <a16:creationId xmlns:a16="http://schemas.microsoft.com/office/drawing/2014/main" id="{E17F9CD8-756B-4AF9-BF25-5112E11B8A05}"/>
              </a:ext>
            </a:extLst>
          </p:cNvPr>
          <p:cNvSpPr txBox="1"/>
          <p:nvPr/>
        </p:nvSpPr>
        <p:spPr>
          <a:xfrm>
            <a:off x="235345" y="1024256"/>
            <a:ext cx="6210301" cy="2246769"/>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Booking an appointment with our trainers gives you the chance to get your very own fitness program tailored to your personal fitness goals and level of fitness free of charge! Your fitness level can be determined with a fitness test, if this is something you are comfortable with.</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Please note appointments are for Arena members ONLY and can only be booked a week in advance due to availability concerns. Apologies.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and book your appointments!</a:t>
            </a:r>
          </a:p>
        </p:txBody>
      </p:sp>
    </p:spTree>
    <p:extLst>
      <p:ext uri="{BB962C8B-B14F-4D97-AF65-F5344CB8AC3E}">
        <p14:creationId xmlns:p14="http://schemas.microsoft.com/office/powerpoint/2010/main" val="230293777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375860" y="435133"/>
            <a:ext cx="6106279"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BOOKING SUCCESSFUL</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7586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hlinkClick r:id="rId2" action="ppaction://hlinksldjump"/>
            <a:extLst>
              <a:ext uri="{FF2B5EF4-FFF2-40B4-BE49-F238E27FC236}">
                <a16:creationId xmlns:a16="http://schemas.microsoft.com/office/drawing/2014/main" id="{052948EC-F767-453B-B7D4-DE8EA3E834B6}"/>
              </a:ext>
            </a:extLst>
          </p:cNvPr>
          <p:cNvSpPr/>
          <p:nvPr/>
        </p:nvSpPr>
        <p:spPr>
          <a:xfrm>
            <a:off x="2378904" y="2054442"/>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2" action="ppaction://hlinksldjump"/>
            <a:extLst>
              <a:ext uri="{FF2B5EF4-FFF2-40B4-BE49-F238E27FC236}">
                <a16:creationId xmlns:a16="http://schemas.microsoft.com/office/drawing/2014/main" id="{D8E98A40-A12E-4931-BA33-CF5C305BFA95}"/>
              </a:ext>
            </a:extLst>
          </p:cNvPr>
          <p:cNvSpPr txBox="1"/>
          <p:nvPr/>
        </p:nvSpPr>
        <p:spPr>
          <a:xfrm>
            <a:off x="2609090" y="2224742"/>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 name="Rectangle 3">
            <a:extLst>
              <a:ext uri="{FF2B5EF4-FFF2-40B4-BE49-F238E27FC236}">
                <a16:creationId xmlns:a16="http://schemas.microsoft.com/office/drawing/2014/main" id="{3EC0817B-4A22-45B7-A1AA-369101FEA634}"/>
              </a:ext>
            </a:extLst>
          </p:cNvPr>
          <p:cNvSpPr/>
          <p:nvPr/>
        </p:nvSpPr>
        <p:spPr>
          <a:xfrm>
            <a:off x="294861" y="1096089"/>
            <a:ext cx="6187277" cy="369332"/>
          </a:xfrm>
          <a:prstGeom prst="rect">
            <a:avLst/>
          </a:prstGeom>
        </p:spPr>
        <p:txBody>
          <a:bodyPr wrap="square">
            <a:spAutoFit/>
          </a:bodyPr>
          <a:lstStyle/>
          <a:p>
            <a:pPr algn="ctr"/>
            <a:r>
              <a:rPr lang="en-IE" i="1" dirty="0">
                <a:latin typeface="Arial" panose="020B0604020202020204" pitchFamily="34" charset="0"/>
                <a:cs typeface="Arial" panose="020B0604020202020204" pitchFamily="34" charset="0"/>
              </a:rPr>
              <a:t>Your appointment has been confirmed.</a:t>
            </a:r>
          </a:p>
        </p:txBody>
      </p:sp>
    </p:spTree>
    <p:extLst>
      <p:ext uri="{BB962C8B-B14F-4D97-AF65-F5344CB8AC3E}">
        <p14:creationId xmlns:p14="http://schemas.microsoft.com/office/powerpoint/2010/main" val="284837140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5" y="1903807"/>
            <a:ext cx="5811255" cy="584775"/>
          </a:xfrm>
          <a:prstGeom prst="rect">
            <a:avLst/>
          </a:prstGeom>
          <a:solidFill>
            <a:srgbClr val="000000">
              <a:alpha val="50196"/>
            </a:srgbClr>
          </a:solidFill>
          <a:ln w="19050">
            <a:noFill/>
          </a:ln>
        </p:spPr>
        <p:txBody>
          <a:bodyPr wrap="square" rtlCol="0">
            <a:spAutoFit/>
          </a:bodyPr>
          <a:lstStyle/>
          <a:p>
            <a:pPr algn="just"/>
            <a:r>
              <a:rPr lang="en-IE" sz="1600" dirty="0">
                <a:solidFill>
                  <a:schemeClr val="bg1"/>
                </a:solidFill>
                <a:cs typeface="Arial" panose="020B0604020202020204" pitchFamily="34" charset="0"/>
              </a:rPr>
              <a:t>We offer everyone the chance to hire out our indoor and outdoor facilities and space for all kinds of events. Find out more here!</a:t>
            </a:r>
            <a:endParaRPr lang="en-IE" dirty="0">
              <a:solidFill>
                <a:schemeClr val="bg1"/>
              </a:solidFill>
              <a:cs typeface="Arial" panose="020B0604020202020204" pitchFamily="34" charset="0"/>
            </a:endParaRPr>
          </a:p>
        </p:txBody>
      </p:sp>
      <p:pic>
        <p:nvPicPr>
          <p:cNvPr id="8" name="Picture 7" descr="A picture containing indoor, sport, game, floor&#10;&#10;Description automatically generated">
            <a:hlinkClick r:id="rId7" action="ppaction://hlinksldjump"/>
            <a:extLst>
              <a:ext uri="{FF2B5EF4-FFF2-40B4-BE49-F238E27FC236}">
                <a16:creationId xmlns:a16="http://schemas.microsoft.com/office/drawing/2014/main" id="{F2479AF3-A3B8-4CB6-B245-40809877A8A1}"/>
              </a:ext>
            </a:extLst>
          </p:cNvPr>
          <p:cNvPicPr>
            <a:picLocks noChangeAspect="1"/>
          </p:cNvPicPr>
          <p:nvPr/>
        </p:nvPicPr>
        <p:blipFill rotWithShape="1">
          <a:blip r:embed="rId8">
            <a:extLst>
              <a:ext uri="{28A0092B-C50C-407E-A947-70E740481C1C}">
                <a14:useLocalDpi xmlns:a14="http://schemas.microsoft.com/office/drawing/2010/main" val="0"/>
              </a:ext>
            </a:extLst>
          </a:blip>
          <a:srcRect t="953"/>
          <a:stretch/>
        </p:blipFill>
        <p:spPr>
          <a:xfrm>
            <a:off x="948462" y="5637060"/>
            <a:ext cx="5715000" cy="2476500"/>
          </a:xfrm>
          <a:prstGeom prst="rect">
            <a:avLst/>
          </a:prstGeom>
        </p:spPr>
      </p:pic>
      <p:sp>
        <p:nvSpPr>
          <p:cNvPr id="19" name="Rectangle 18">
            <a:extLst>
              <a:ext uri="{FF2B5EF4-FFF2-40B4-BE49-F238E27FC236}">
                <a16:creationId xmlns:a16="http://schemas.microsoft.com/office/drawing/2014/main" id="{F83B5E73-C7DE-4107-B28F-7E9076BC9E5B}"/>
              </a:ext>
            </a:extLst>
          </p:cNvPr>
          <p:cNvSpPr/>
          <p:nvPr/>
        </p:nvSpPr>
        <p:spPr>
          <a:xfrm>
            <a:off x="948462" y="7446713"/>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Box 19">
            <a:extLst>
              <a:ext uri="{FF2B5EF4-FFF2-40B4-BE49-F238E27FC236}">
                <a16:creationId xmlns:a16="http://schemas.microsoft.com/office/drawing/2014/main" id="{B211CF59-DDDF-4EF5-A2FC-93E3C3849D07}"/>
              </a:ext>
            </a:extLst>
          </p:cNvPr>
          <p:cNvSpPr txBox="1"/>
          <p:nvPr/>
        </p:nvSpPr>
        <p:spPr>
          <a:xfrm>
            <a:off x="1074793" y="7586359"/>
            <a:ext cx="5462337" cy="400110"/>
          </a:xfrm>
          <a:prstGeom prst="rect">
            <a:avLst/>
          </a:prstGeom>
          <a:noFill/>
        </p:spPr>
        <p:txBody>
          <a:bodyPr wrap="square" rtlCol="0">
            <a:spAutoFit/>
          </a:bodyPr>
          <a:lstStyle/>
          <a:p>
            <a:r>
              <a:rPr lang="en-IE" sz="2000" b="1" dirty="0">
                <a:solidFill>
                  <a:schemeClr val="bg1"/>
                </a:solidFill>
              </a:rPr>
              <a:t>INDOOR SPACE</a:t>
            </a:r>
          </a:p>
        </p:txBody>
      </p:sp>
      <p:pic>
        <p:nvPicPr>
          <p:cNvPr id="5" name="Picture 4" descr="A large green field&#10;&#10;Description automatically generated">
            <a:hlinkClick r:id="rId9" action="ppaction://hlinksldjump"/>
            <a:extLst>
              <a:ext uri="{FF2B5EF4-FFF2-40B4-BE49-F238E27FC236}">
                <a16:creationId xmlns:a16="http://schemas.microsoft.com/office/drawing/2014/main" id="{103F9BDE-7631-4014-BEA1-02285D5BF217}"/>
              </a:ext>
            </a:extLst>
          </p:cNvPr>
          <p:cNvPicPr>
            <a:picLocks noChangeAspect="1"/>
          </p:cNvPicPr>
          <p:nvPr/>
        </p:nvPicPr>
        <p:blipFill rotWithShape="1">
          <a:blip r:embed="rId10">
            <a:extLst>
              <a:ext uri="{28A0092B-C50C-407E-A947-70E740481C1C}">
                <a14:useLocalDpi xmlns:a14="http://schemas.microsoft.com/office/drawing/2010/main" val="0"/>
              </a:ext>
            </a:extLst>
          </a:blip>
          <a:srcRect t="7004" b="3726"/>
          <a:stretch/>
        </p:blipFill>
        <p:spPr>
          <a:xfrm>
            <a:off x="966788" y="2827137"/>
            <a:ext cx="5714999" cy="2476500"/>
          </a:xfrm>
          <a:prstGeom prst="rect">
            <a:avLst/>
          </a:prstGeom>
        </p:spPr>
      </p:pic>
      <p:sp>
        <p:nvSpPr>
          <p:cNvPr id="14" name="Rectangle 13">
            <a:extLst>
              <a:ext uri="{FF2B5EF4-FFF2-40B4-BE49-F238E27FC236}">
                <a16:creationId xmlns:a16="http://schemas.microsoft.com/office/drawing/2014/main" id="{612EB20B-6881-43D7-8022-700511945C74}"/>
              </a:ext>
            </a:extLst>
          </p:cNvPr>
          <p:cNvSpPr/>
          <p:nvPr/>
        </p:nvSpPr>
        <p:spPr>
          <a:xfrm>
            <a:off x="966788" y="4636790"/>
            <a:ext cx="5700934"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00F9081E-7274-496A-B851-0B1BB1423AC6}"/>
              </a:ext>
            </a:extLst>
          </p:cNvPr>
          <p:cNvSpPr txBox="1"/>
          <p:nvPr/>
        </p:nvSpPr>
        <p:spPr>
          <a:xfrm>
            <a:off x="1074793" y="4776436"/>
            <a:ext cx="5462337" cy="400110"/>
          </a:xfrm>
          <a:prstGeom prst="rect">
            <a:avLst/>
          </a:prstGeom>
          <a:noFill/>
        </p:spPr>
        <p:txBody>
          <a:bodyPr wrap="square" rtlCol="0">
            <a:spAutoFit/>
          </a:bodyPr>
          <a:lstStyle/>
          <a:p>
            <a:r>
              <a:rPr lang="en-IE" sz="2000" b="1" dirty="0">
                <a:solidFill>
                  <a:schemeClr val="bg1"/>
                </a:solidFill>
              </a:rPr>
              <a:t>OUTDOOR SPACE</a:t>
            </a:r>
          </a:p>
        </p:txBody>
      </p:sp>
    </p:spTree>
    <p:extLst>
      <p:ext uri="{BB962C8B-B14F-4D97-AF65-F5344CB8AC3E}">
        <p14:creationId xmlns:p14="http://schemas.microsoft.com/office/powerpoint/2010/main" val="17067513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4" name="TextBox 33">
            <a:extLst>
              <a:ext uri="{FF2B5EF4-FFF2-40B4-BE49-F238E27FC236}">
                <a16:creationId xmlns:a16="http://schemas.microsoft.com/office/drawing/2014/main" id="{1F2FC8AD-42E4-4AD3-B0AB-941584E98141}"/>
              </a:ext>
            </a:extLst>
          </p:cNvPr>
          <p:cNvSpPr txBox="1"/>
          <p:nvPr/>
        </p:nvSpPr>
        <p:spPr>
          <a:xfrm>
            <a:off x="900335" y="1903807"/>
            <a:ext cx="5811255" cy="584775"/>
          </a:xfrm>
          <a:prstGeom prst="rect">
            <a:avLst/>
          </a:prstGeom>
          <a:solidFill>
            <a:srgbClr val="000000">
              <a:alpha val="50196"/>
            </a:srgbClr>
          </a:solidFill>
          <a:ln w="19050">
            <a:noFill/>
          </a:ln>
        </p:spPr>
        <p:txBody>
          <a:bodyPr wrap="square" rtlCol="0">
            <a:spAutoFit/>
          </a:bodyPr>
          <a:lstStyle/>
          <a:p>
            <a:pPr algn="just"/>
            <a:r>
              <a:rPr lang="en-IE" sz="1600" dirty="0">
                <a:solidFill>
                  <a:schemeClr val="bg1"/>
                </a:solidFill>
                <a:cs typeface="Arial" panose="020B0604020202020204" pitchFamily="34" charset="0"/>
              </a:rPr>
              <a:t>Our outdoor pitches are available for hire. Learn more about our 7 pitches here and book your spot in a few simple steps!</a:t>
            </a:r>
            <a:endParaRPr lang="en-IE" dirty="0">
              <a:solidFill>
                <a:schemeClr val="bg1"/>
              </a:solidFill>
              <a:cs typeface="Arial" panose="020B0604020202020204" pitchFamily="34" charset="0"/>
            </a:endParaRPr>
          </a:p>
        </p:txBody>
      </p:sp>
      <p:pic>
        <p:nvPicPr>
          <p:cNvPr id="4" name="Picture 3" descr="A large stadium with green grass&#10;&#10;Description automatically generated">
            <a:extLst>
              <a:ext uri="{FF2B5EF4-FFF2-40B4-BE49-F238E27FC236}">
                <a16:creationId xmlns:a16="http://schemas.microsoft.com/office/drawing/2014/main" id="{A00F3C52-D11F-48EC-870C-C502C7F934A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00335" y="2711073"/>
            <a:ext cx="5811255" cy="3268831"/>
          </a:xfrm>
          <a:prstGeom prst="rect">
            <a:avLst/>
          </a:prstGeom>
        </p:spPr>
      </p:pic>
      <p:sp>
        <p:nvSpPr>
          <p:cNvPr id="15" name="TextBox 14">
            <a:extLst>
              <a:ext uri="{FF2B5EF4-FFF2-40B4-BE49-F238E27FC236}">
                <a16:creationId xmlns:a16="http://schemas.microsoft.com/office/drawing/2014/main" id="{C18D03F8-7D42-4CCF-A5F4-6AB083E27758}"/>
              </a:ext>
            </a:extLst>
          </p:cNvPr>
          <p:cNvSpPr txBox="1"/>
          <p:nvPr/>
        </p:nvSpPr>
        <p:spPr>
          <a:xfrm>
            <a:off x="900335" y="5979904"/>
            <a:ext cx="5811255" cy="4031873"/>
          </a:xfrm>
          <a:prstGeom prst="rect">
            <a:avLst/>
          </a:prstGeom>
          <a:solidFill>
            <a:srgbClr val="000000">
              <a:alpha val="50196"/>
            </a:srgbClr>
          </a:solidFill>
          <a:ln w="19050">
            <a:noFill/>
          </a:ln>
        </p:spPr>
        <p:txBody>
          <a:bodyPr wrap="square" rtlCol="0">
            <a:spAutoFit/>
          </a:bodyPr>
          <a:lstStyle/>
          <a:p>
            <a:pPr algn="just"/>
            <a:r>
              <a:rPr lang="en-IE" sz="1600" b="1" u="sng" dirty="0">
                <a:solidFill>
                  <a:schemeClr val="bg1"/>
                </a:solidFill>
                <a:cs typeface="Arial" panose="020B0604020202020204" pitchFamily="34" charset="0"/>
              </a:rPr>
              <a:t>Grass Pitches</a:t>
            </a:r>
          </a:p>
          <a:p>
            <a:pPr algn="just"/>
            <a:endParaRPr lang="en-IE" sz="1600" b="1" u="sng" dirty="0">
              <a:solidFill>
                <a:schemeClr val="bg1"/>
              </a:solidFill>
              <a:cs typeface="Arial" panose="020B0604020202020204" pitchFamily="34" charset="0"/>
            </a:endParaRPr>
          </a:p>
          <a:p>
            <a:pPr algn="just"/>
            <a:r>
              <a:rPr lang="en-IE" sz="1600" dirty="0">
                <a:solidFill>
                  <a:schemeClr val="bg1"/>
                </a:solidFill>
                <a:cs typeface="Arial" panose="020B0604020202020204" pitchFamily="34" charset="0"/>
              </a:rPr>
              <a:t>WIT Arena has 5 sand-based grass pitches available for hire. These consist of:</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Four GAA pitches, three of which are fully floodlit</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One full sized soccer pitch</a:t>
            </a:r>
          </a:p>
          <a:p>
            <a:pPr algn="just"/>
            <a:r>
              <a:rPr lang="en-IE" sz="1600" dirty="0">
                <a:solidFill>
                  <a:schemeClr val="bg1"/>
                </a:solidFill>
                <a:cs typeface="Arial" panose="020B0604020202020204" pitchFamily="34" charset="0"/>
              </a:rPr>
              <a:t>These pitches are complimented with fully floodlit training areas for warm up and running</a:t>
            </a:r>
          </a:p>
          <a:p>
            <a:pPr algn="just"/>
            <a:r>
              <a:rPr lang="en-IE" sz="1600" dirty="0">
                <a:solidFill>
                  <a:schemeClr val="bg1"/>
                </a:solidFill>
                <a:cs typeface="Arial" panose="020B0604020202020204" pitchFamily="34" charset="0"/>
              </a:rPr>
              <a:t>based drills. </a:t>
            </a:r>
          </a:p>
          <a:p>
            <a:pPr algn="just"/>
            <a:endParaRPr lang="en-IE" sz="1600" dirty="0">
              <a:solidFill>
                <a:schemeClr val="bg1"/>
              </a:solidFill>
              <a:cs typeface="Arial" panose="020B0604020202020204" pitchFamily="34" charset="0"/>
            </a:endParaRPr>
          </a:p>
          <a:p>
            <a:pPr algn="just"/>
            <a:r>
              <a:rPr lang="en-IE" sz="1600" b="1" u="sng" dirty="0">
                <a:solidFill>
                  <a:schemeClr val="bg1"/>
                </a:solidFill>
                <a:cs typeface="Arial" panose="020B0604020202020204" pitchFamily="34" charset="0"/>
              </a:rPr>
              <a:t>All Weather</a:t>
            </a:r>
          </a:p>
          <a:p>
            <a:pPr algn="just"/>
            <a:endParaRPr lang="en-IE" sz="1600" b="1" u="sng" dirty="0">
              <a:solidFill>
                <a:schemeClr val="bg1"/>
              </a:solidFill>
              <a:cs typeface="Arial" panose="020B0604020202020204" pitchFamily="34" charset="0"/>
            </a:endParaRPr>
          </a:p>
          <a:p>
            <a:pPr algn="just"/>
            <a:r>
              <a:rPr lang="en-IE" sz="1600" dirty="0">
                <a:solidFill>
                  <a:schemeClr val="bg1"/>
                </a:solidFill>
                <a:cs typeface="Arial" panose="020B0604020202020204" pitchFamily="34" charset="0"/>
              </a:rPr>
              <a:t>WIT Arena also has a fully floodlit All Weather Area (3G Surface)</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One Full sized GAA pitch</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Two full sized soccer pitches</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Four 7 a-side soccer pitches</a:t>
            </a:r>
          </a:p>
        </p:txBody>
      </p:sp>
      <p:sp>
        <p:nvSpPr>
          <p:cNvPr id="16" name="Rectangle: Rounded Corners 15">
            <a:hlinkClick r:id="rId9" action="ppaction://hlinksldjump"/>
            <a:extLst>
              <a:ext uri="{FF2B5EF4-FFF2-40B4-BE49-F238E27FC236}">
                <a16:creationId xmlns:a16="http://schemas.microsoft.com/office/drawing/2014/main" id="{26A2BD53-52C1-4564-83EE-5C6C4E6481EF}"/>
              </a:ext>
            </a:extLst>
          </p:cNvPr>
          <p:cNvSpPr/>
          <p:nvPr/>
        </p:nvSpPr>
        <p:spPr>
          <a:xfrm>
            <a:off x="1885949" y="10510684"/>
            <a:ext cx="3676651"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17" name="TextBox 16">
            <a:hlinkClick r:id="rId9" action="ppaction://hlinksldjump"/>
            <a:extLst>
              <a:ext uri="{FF2B5EF4-FFF2-40B4-BE49-F238E27FC236}">
                <a16:creationId xmlns:a16="http://schemas.microsoft.com/office/drawing/2014/main" id="{4807D8FF-945E-4027-B7C7-6CF71D1F6791}"/>
              </a:ext>
            </a:extLst>
          </p:cNvPr>
          <p:cNvSpPr txBox="1"/>
          <p:nvPr/>
        </p:nvSpPr>
        <p:spPr>
          <a:xfrm>
            <a:off x="2114551" y="10693485"/>
            <a:ext cx="3257550"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HIRE OUT A PITCH NOW</a:t>
            </a:r>
          </a:p>
        </p:txBody>
      </p:sp>
    </p:spTree>
    <p:extLst>
      <p:ext uri="{BB962C8B-B14F-4D97-AF65-F5344CB8AC3E}">
        <p14:creationId xmlns:p14="http://schemas.microsoft.com/office/powerpoint/2010/main" val="361439601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5" y="1903807"/>
            <a:ext cx="5811255" cy="584775"/>
          </a:xfrm>
          <a:prstGeom prst="rect">
            <a:avLst/>
          </a:prstGeom>
          <a:solidFill>
            <a:srgbClr val="000000">
              <a:alpha val="50196"/>
            </a:srgbClr>
          </a:solidFill>
          <a:ln w="19050">
            <a:noFill/>
          </a:ln>
        </p:spPr>
        <p:txBody>
          <a:bodyPr wrap="square" rtlCol="0">
            <a:spAutoFit/>
          </a:bodyPr>
          <a:lstStyle/>
          <a:p>
            <a:pPr algn="just"/>
            <a:r>
              <a:rPr lang="en-IE" sz="1600" dirty="0">
                <a:solidFill>
                  <a:schemeClr val="bg1"/>
                </a:solidFill>
                <a:cs typeface="Arial" panose="020B0604020202020204" pitchFamily="34" charset="0"/>
              </a:rPr>
              <a:t>We offer everyone the chance to hire out our indoor and outdoor facilities and space for all kinds of events. Find out more here!</a:t>
            </a:r>
            <a:endParaRPr lang="en-IE" dirty="0">
              <a:solidFill>
                <a:schemeClr val="bg1"/>
              </a:solidFill>
              <a:cs typeface="Arial" panose="020B0604020202020204" pitchFamily="34" charset="0"/>
            </a:endParaRPr>
          </a:p>
        </p:txBody>
      </p:sp>
      <p:pic>
        <p:nvPicPr>
          <p:cNvPr id="4" name="Picture 3" descr="The inside of a building&#10;&#10;Description automatically generated">
            <a:hlinkClick r:id="rId7" action="ppaction://hlinksldjump"/>
            <a:extLst>
              <a:ext uri="{FF2B5EF4-FFF2-40B4-BE49-F238E27FC236}">
                <a16:creationId xmlns:a16="http://schemas.microsoft.com/office/drawing/2014/main" id="{81E5A527-4C80-496F-8959-A599D3D56A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950" y="2750954"/>
            <a:ext cx="5696675" cy="2533838"/>
          </a:xfrm>
          <a:prstGeom prst="rect">
            <a:avLst/>
          </a:prstGeom>
        </p:spPr>
      </p:pic>
      <p:sp>
        <p:nvSpPr>
          <p:cNvPr id="14" name="Rectangle 13">
            <a:extLst>
              <a:ext uri="{FF2B5EF4-FFF2-40B4-BE49-F238E27FC236}">
                <a16:creationId xmlns:a16="http://schemas.microsoft.com/office/drawing/2014/main" id="{612EB20B-6881-43D7-8022-700511945C74}"/>
              </a:ext>
            </a:extLst>
          </p:cNvPr>
          <p:cNvSpPr/>
          <p:nvPr/>
        </p:nvSpPr>
        <p:spPr>
          <a:xfrm>
            <a:off x="975950" y="4634224"/>
            <a:ext cx="5700934"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00F9081E-7274-496A-B851-0B1BB1423AC6}"/>
              </a:ext>
            </a:extLst>
          </p:cNvPr>
          <p:cNvSpPr txBox="1"/>
          <p:nvPr/>
        </p:nvSpPr>
        <p:spPr>
          <a:xfrm>
            <a:off x="1074793" y="4776436"/>
            <a:ext cx="5462337" cy="400110"/>
          </a:xfrm>
          <a:prstGeom prst="rect">
            <a:avLst/>
          </a:prstGeom>
          <a:noFill/>
        </p:spPr>
        <p:txBody>
          <a:bodyPr wrap="square" rtlCol="0">
            <a:spAutoFit/>
          </a:bodyPr>
          <a:lstStyle/>
          <a:p>
            <a:r>
              <a:rPr lang="en-IE" sz="2000" b="1" dirty="0">
                <a:solidFill>
                  <a:schemeClr val="bg1"/>
                </a:solidFill>
              </a:rPr>
              <a:t>AUDITORIUM</a:t>
            </a:r>
          </a:p>
        </p:txBody>
      </p:sp>
      <p:pic>
        <p:nvPicPr>
          <p:cNvPr id="12" name="Picture 11" descr="A group of people in a room&#10;&#10;Description automatically generated">
            <a:hlinkClick r:id="rId9" action="ppaction://hlinksldjump"/>
            <a:extLst>
              <a:ext uri="{FF2B5EF4-FFF2-40B4-BE49-F238E27FC236}">
                <a16:creationId xmlns:a16="http://schemas.microsoft.com/office/drawing/2014/main" id="{F203A72D-F8FA-4057-84BF-23A7A3ACBA2A}"/>
              </a:ext>
            </a:extLst>
          </p:cNvPr>
          <p:cNvPicPr>
            <a:picLocks noChangeAspect="1"/>
          </p:cNvPicPr>
          <p:nvPr/>
        </p:nvPicPr>
        <p:blipFill rotWithShape="1">
          <a:blip r:embed="rId10">
            <a:extLst>
              <a:ext uri="{28A0092B-C50C-407E-A947-70E740481C1C}">
                <a14:useLocalDpi xmlns:a14="http://schemas.microsoft.com/office/drawing/2010/main" val="0"/>
              </a:ext>
            </a:extLst>
          </a:blip>
          <a:srcRect t="38459" b="2235"/>
          <a:stretch/>
        </p:blipFill>
        <p:spPr>
          <a:xfrm>
            <a:off x="968917" y="5560672"/>
            <a:ext cx="5696675" cy="2533838"/>
          </a:xfrm>
          <a:prstGeom prst="rect">
            <a:avLst/>
          </a:prstGeom>
        </p:spPr>
      </p:pic>
      <p:sp>
        <p:nvSpPr>
          <p:cNvPr id="19" name="Rectangle 18">
            <a:extLst>
              <a:ext uri="{FF2B5EF4-FFF2-40B4-BE49-F238E27FC236}">
                <a16:creationId xmlns:a16="http://schemas.microsoft.com/office/drawing/2014/main" id="{F83B5E73-C7DE-4107-B28F-7E9076BC9E5B}"/>
              </a:ext>
            </a:extLst>
          </p:cNvPr>
          <p:cNvSpPr/>
          <p:nvPr/>
        </p:nvSpPr>
        <p:spPr>
          <a:xfrm>
            <a:off x="957625" y="7446713"/>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Box 19">
            <a:extLst>
              <a:ext uri="{FF2B5EF4-FFF2-40B4-BE49-F238E27FC236}">
                <a16:creationId xmlns:a16="http://schemas.microsoft.com/office/drawing/2014/main" id="{B211CF59-DDDF-4EF5-A2FC-93E3C3849D07}"/>
              </a:ext>
            </a:extLst>
          </p:cNvPr>
          <p:cNvSpPr txBox="1"/>
          <p:nvPr/>
        </p:nvSpPr>
        <p:spPr>
          <a:xfrm>
            <a:off x="1074793" y="7586359"/>
            <a:ext cx="5462337" cy="400110"/>
          </a:xfrm>
          <a:prstGeom prst="rect">
            <a:avLst/>
          </a:prstGeom>
          <a:noFill/>
        </p:spPr>
        <p:txBody>
          <a:bodyPr wrap="square" rtlCol="0">
            <a:spAutoFit/>
          </a:bodyPr>
          <a:lstStyle/>
          <a:p>
            <a:r>
              <a:rPr lang="en-IE" sz="2000" b="1" dirty="0">
                <a:solidFill>
                  <a:schemeClr val="bg1"/>
                </a:solidFill>
              </a:rPr>
              <a:t>SPORTS HALL</a:t>
            </a:r>
          </a:p>
        </p:txBody>
      </p:sp>
      <p:pic>
        <p:nvPicPr>
          <p:cNvPr id="15" name="Picture 14" descr="A dining room table&#10;&#10;Description automatically generated">
            <a:hlinkClick r:id="rId11" action="ppaction://hlinksldjump"/>
            <a:extLst>
              <a:ext uri="{FF2B5EF4-FFF2-40B4-BE49-F238E27FC236}">
                <a16:creationId xmlns:a16="http://schemas.microsoft.com/office/drawing/2014/main" id="{65D79B22-42E8-4454-8ED9-BF29699C4F6A}"/>
              </a:ext>
            </a:extLst>
          </p:cNvPr>
          <p:cNvPicPr>
            <a:picLocks noChangeAspect="1"/>
          </p:cNvPicPr>
          <p:nvPr/>
        </p:nvPicPr>
        <p:blipFill rotWithShape="1">
          <a:blip r:embed="rId12">
            <a:extLst>
              <a:ext uri="{28A0092B-C50C-407E-A947-70E740481C1C}">
                <a14:useLocalDpi xmlns:a14="http://schemas.microsoft.com/office/drawing/2010/main" val="0"/>
              </a:ext>
            </a:extLst>
          </a:blip>
          <a:srcRect l="26240" r="23157"/>
          <a:stretch/>
        </p:blipFill>
        <p:spPr>
          <a:xfrm>
            <a:off x="948461" y="8429535"/>
            <a:ext cx="2891970" cy="2476500"/>
          </a:xfrm>
          <a:prstGeom prst="rect">
            <a:avLst/>
          </a:prstGeom>
        </p:spPr>
      </p:pic>
      <p:pic>
        <p:nvPicPr>
          <p:cNvPr id="17" name="Picture 16" descr="A group of people in a room&#10;&#10;Description automatically generated">
            <a:hlinkClick r:id="rId11" action="ppaction://hlinksldjump"/>
            <a:extLst>
              <a:ext uri="{FF2B5EF4-FFF2-40B4-BE49-F238E27FC236}">
                <a16:creationId xmlns:a16="http://schemas.microsoft.com/office/drawing/2014/main" id="{76DF16B9-F2A2-4DCB-AF54-B15B76CE3A69}"/>
              </a:ext>
            </a:extLst>
          </p:cNvPr>
          <p:cNvPicPr>
            <a:picLocks noChangeAspect="1"/>
          </p:cNvPicPr>
          <p:nvPr/>
        </p:nvPicPr>
        <p:blipFill rotWithShape="1">
          <a:blip r:embed="rId13">
            <a:extLst>
              <a:ext uri="{28A0092B-C50C-407E-A947-70E740481C1C}">
                <a14:useLocalDpi xmlns:a14="http://schemas.microsoft.com/office/drawing/2010/main" val="0"/>
              </a:ext>
            </a:extLst>
          </a:blip>
          <a:srcRect l="13795" r="36969"/>
          <a:stretch/>
        </p:blipFill>
        <p:spPr>
          <a:xfrm>
            <a:off x="3840431" y="8410485"/>
            <a:ext cx="2813867" cy="2476500"/>
          </a:xfrm>
          <a:prstGeom prst="rect">
            <a:avLst/>
          </a:prstGeom>
        </p:spPr>
      </p:pic>
      <p:sp>
        <p:nvSpPr>
          <p:cNvPr id="21" name="Rectangle 20">
            <a:extLst>
              <a:ext uri="{FF2B5EF4-FFF2-40B4-BE49-F238E27FC236}">
                <a16:creationId xmlns:a16="http://schemas.microsoft.com/office/drawing/2014/main" id="{1F84CA92-08B2-4723-8D0A-AA098584FA8C}"/>
              </a:ext>
            </a:extLst>
          </p:cNvPr>
          <p:cNvSpPr/>
          <p:nvPr/>
        </p:nvSpPr>
        <p:spPr>
          <a:xfrm>
            <a:off x="957625" y="10239188"/>
            <a:ext cx="5715000" cy="66684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2" name="TextBox 21">
            <a:extLst>
              <a:ext uri="{FF2B5EF4-FFF2-40B4-BE49-F238E27FC236}">
                <a16:creationId xmlns:a16="http://schemas.microsoft.com/office/drawing/2014/main" id="{BB05409F-9F26-4E9E-A708-323860171199}"/>
              </a:ext>
            </a:extLst>
          </p:cNvPr>
          <p:cNvSpPr txBox="1"/>
          <p:nvPr/>
        </p:nvSpPr>
        <p:spPr>
          <a:xfrm>
            <a:off x="1074793" y="10378834"/>
            <a:ext cx="5462337" cy="400110"/>
          </a:xfrm>
          <a:prstGeom prst="rect">
            <a:avLst/>
          </a:prstGeom>
          <a:noFill/>
        </p:spPr>
        <p:txBody>
          <a:bodyPr wrap="square" rtlCol="0">
            <a:spAutoFit/>
          </a:bodyPr>
          <a:lstStyle/>
          <a:p>
            <a:r>
              <a:rPr lang="en-IE" sz="2000" b="1" dirty="0">
                <a:solidFill>
                  <a:schemeClr val="bg1"/>
                </a:solidFill>
              </a:rPr>
              <a:t>ROOMS / STUDIOS</a:t>
            </a:r>
          </a:p>
        </p:txBody>
      </p:sp>
    </p:spTree>
    <p:extLst>
      <p:ext uri="{BB962C8B-B14F-4D97-AF65-F5344CB8AC3E}">
        <p14:creationId xmlns:p14="http://schemas.microsoft.com/office/powerpoint/2010/main" val="157196982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5" name="TextBox 14">
            <a:extLst>
              <a:ext uri="{FF2B5EF4-FFF2-40B4-BE49-F238E27FC236}">
                <a16:creationId xmlns:a16="http://schemas.microsoft.com/office/drawing/2014/main" id="{C18D03F8-7D42-4CCF-A5F4-6AB083E27758}"/>
              </a:ext>
            </a:extLst>
          </p:cNvPr>
          <p:cNvSpPr txBox="1"/>
          <p:nvPr/>
        </p:nvSpPr>
        <p:spPr>
          <a:xfrm>
            <a:off x="900334" y="5271109"/>
            <a:ext cx="5811255" cy="2062103"/>
          </a:xfrm>
          <a:prstGeom prst="rect">
            <a:avLst/>
          </a:prstGeom>
          <a:solidFill>
            <a:srgbClr val="000000">
              <a:alpha val="50196"/>
            </a:srgbClr>
          </a:solidFill>
          <a:ln w="19050">
            <a:noFill/>
          </a:ln>
        </p:spPr>
        <p:txBody>
          <a:bodyPr wrap="square" rtlCol="0">
            <a:spAutoFit/>
          </a:bodyPr>
          <a:lstStyle/>
          <a:p>
            <a:pPr algn="just"/>
            <a:r>
              <a:rPr lang="en-IE" sz="1600" b="1" u="sng" dirty="0">
                <a:solidFill>
                  <a:schemeClr val="bg1"/>
                </a:solidFill>
                <a:cs typeface="Arial" panose="020B0604020202020204" pitchFamily="34" charset="0"/>
              </a:rPr>
              <a:t>Our Auditorium </a:t>
            </a:r>
            <a:r>
              <a:rPr lang="en-IE" sz="1600" dirty="0">
                <a:solidFill>
                  <a:schemeClr val="bg1"/>
                </a:solidFill>
                <a:cs typeface="Arial" panose="020B0604020202020204" pitchFamily="34" charset="0"/>
              </a:rPr>
              <a:t>is a popular venue for all types of major events: conferences, open days, concerts, awards ceremonies, exhibits and more!</a:t>
            </a:r>
          </a:p>
          <a:p>
            <a:pPr algn="just"/>
            <a:endParaRPr lang="en-IE" sz="1600" dirty="0">
              <a:solidFill>
                <a:schemeClr val="bg1"/>
              </a:solidFill>
              <a:cs typeface="Arial" panose="020B0604020202020204" pitchFamily="34" charset="0"/>
            </a:endParaRPr>
          </a:p>
          <a:p>
            <a:pPr algn="just"/>
            <a:r>
              <a:rPr lang="en-IE" sz="1600" dirty="0">
                <a:solidFill>
                  <a:schemeClr val="bg1"/>
                </a:solidFill>
                <a:cs typeface="Arial" panose="020B0604020202020204" pitchFamily="34" charset="0"/>
              </a:rPr>
              <a:t>Our large open space with 10 ascending rows of seats can be adapted for all occasions, with our state of the art technologies that help us host even the largest of events.</a:t>
            </a:r>
          </a:p>
          <a:p>
            <a:pPr algn="just"/>
            <a:endParaRPr lang="en-IE" sz="1600" dirty="0">
              <a:solidFill>
                <a:schemeClr val="bg1"/>
              </a:solidFill>
              <a:cs typeface="Arial" panose="020B0604020202020204" pitchFamily="34" charset="0"/>
            </a:endParaRPr>
          </a:p>
        </p:txBody>
      </p:sp>
      <p:sp>
        <p:nvSpPr>
          <p:cNvPr id="16" name="Rectangle: Rounded Corners 15">
            <a:hlinkClick r:id="rId7" action="ppaction://hlinksldjump"/>
            <a:extLst>
              <a:ext uri="{FF2B5EF4-FFF2-40B4-BE49-F238E27FC236}">
                <a16:creationId xmlns:a16="http://schemas.microsoft.com/office/drawing/2014/main" id="{26A2BD53-52C1-4564-83EE-5C6C4E6481EF}"/>
              </a:ext>
            </a:extLst>
          </p:cNvPr>
          <p:cNvSpPr/>
          <p:nvPr/>
        </p:nvSpPr>
        <p:spPr>
          <a:xfrm>
            <a:off x="1258151" y="8248816"/>
            <a:ext cx="5156296"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17" name="TextBox 16">
            <a:hlinkClick r:id="rId7" action="ppaction://hlinksldjump"/>
            <a:extLst>
              <a:ext uri="{FF2B5EF4-FFF2-40B4-BE49-F238E27FC236}">
                <a16:creationId xmlns:a16="http://schemas.microsoft.com/office/drawing/2014/main" id="{4807D8FF-945E-4027-B7C7-6CF71D1F6791}"/>
              </a:ext>
            </a:extLst>
          </p:cNvPr>
          <p:cNvSpPr txBox="1"/>
          <p:nvPr/>
        </p:nvSpPr>
        <p:spPr>
          <a:xfrm>
            <a:off x="1486753" y="8431617"/>
            <a:ext cx="4568530"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HIRE OUT THE AUDITORIUM NOW</a:t>
            </a:r>
          </a:p>
        </p:txBody>
      </p:sp>
      <p:pic>
        <p:nvPicPr>
          <p:cNvPr id="7" name="Picture 6" descr="A group of people on a stage with a crowd watching&#10;&#10;Description automatically generated">
            <a:extLst>
              <a:ext uri="{FF2B5EF4-FFF2-40B4-BE49-F238E27FC236}">
                <a16:creationId xmlns:a16="http://schemas.microsoft.com/office/drawing/2014/main" id="{CD081457-6EA0-4D49-9F31-333689D09727}"/>
              </a:ext>
            </a:extLst>
          </p:cNvPr>
          <p:cNvPicPr>
            <a:picLocks noChangeAspect="1"/>
          </p:cNvPicPr>
          <p:nvPr/>
        </p:nvPicPr>
        <p:blipFill rotWithShape="1">
          <a:blip r:embed="rId8">
            <a:extLst>
              <a:ext uri="{28A0092B-C50C-407E-A947-70E740481C1C}">
                <a14:useLocalDpi xmlns:a14="http://schemas.microsoft.com/office/drawing/2010/main" val="0"/>
              </a:ext>
            </a:extLst>
          </a:blip>
          <a:srcRect t="7494" b="14337"/>
          <a:stretch/>
        </p:blipFill>
        <p:spPr>
          <a:xfrm>
            <a:off x="900334" y="1864117"/>
            <a:ext cx="5811255" cy="3406992"/>
          </a:xfrm>
          <a:prstGeom prst="rect">
            <a:avLst/>
          </a:prstGeom>
        </p:spPr>
      </p:pic>
    </p:spTree>
    <p:extLst>
      <p:ext uri="{BB962C8B-B14F-4D97-AF65-F5344CB8AC3E}">
        <p14:creationId xmlns:p14="http://schemas.microsoft.com/office/powerpoint/2010/main" val="42258401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5" name="TextBox 14">
            <a:extLst>
              <a:ext uri="{FF2B5EF4-FFF2-40B4-BE49-F238E27FC236}">
                <a16:creationId xmlns:a16="http://schemas.microsoft.com/office/drawing/2014/main" id="{C18D03F8-7D42-4CCF-A5F4-6AB083E27758}"/>
              </a:ext>
            </a:extLst>
          </p:cNvPr>
          <p:cNvSpPr txBox="1"/>
          <p:nvPr/>
        </p:nvSpPr>
        <p:spPr>
          <a:xfrm>
            <a:off x="900334" y="4340948"/>
            <a:ext cx="5861008" cy="2554545"/>
          </a:xfrm>
          <a:prstGeom prst="rect">
            <a:avLst/>
          </a:prstGeom>
          <a:solidFill>
            <a:srgbClr val="000000">
              <a:alpha val="50196"/>
            </a:srgbClr>
          </a:solidFill>
          <a:ln w="19050">
            <a:noFill/>
          </a:ln>
        </p:spPr>
        <p:txBody>
          <a:bodyPr wrap="square" rtlCol="0">
            <a:spAutoFit/>
          </a:bodyPr>
          <a:lstStyle/>
          <a:p>
            <a:pPr algn="just"/>
            <a:r>
              <a:rPr lang="en-IE" sz="1600" b="1" u="sng" dirty="0">
                <a:solidFill>
                  <a:schemeClr val="bg1"/>
                </a:solidFill>
                <a:cs typeface="Arial" panose="020B0604020202020204" pitchFamily="34" charset="0"/>
              </a:rPr>
              <a:t>Our Sports Hall</a:t>
            </a:r>
            <a:r>
              <a:rPr lang="en-IE" sz="1600" b="1" dirty="0">
                <a:solidFill>
                  <a:schemeClr val="bg1"/>
                </a:solidFill>
                <a:cs typeface="Arial" panose="020B0604020202020204" pitchFamily="34" charset="0"/>
              </a:rPr>
              <a:t> </a:t>
            </a:r>
            <a:r>
              <a:rPr lang="en-IE" sz="1600" dirty="0">
                <a:solidFill>
                  <a:schemeClr val="bg1"/>
                </a:solidFill>
                <a:cs typeface="Arial" panose="020B0604020202020204" pitchFamily="34" charset="0"/>
              </a:rPr>
              <a:t>is 2000sqm.</a:t>
            </a:r>
          </a:p>
          <a:p>
            <a:pPr algn="just"/>
            <a:r>
              <a:rPr lang="en-IE" sz="1600" dirty="0">
                <a:solidFill>
                  <a:schemeClr val="bg1"/>
                </a:solidFill>
                <a:cs typeface="Arial" panose="020B0604020202020204" pitchFamily="34" charset="0"/>
              </a:rPr>
              <a:t>The hall has 3 courts and can cater for:</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Basketball (2 full size courts and 2 half courts for training).</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Badminton</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5 aside soccer</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Futsal</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Volleyball</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Badminton</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Olympic Handball</a:t>
            </a:r>
          </a:p>
          <a:p>
            <a:pPr marL="285750" indent="-285750" algn="just">
              <a:buFont typeface="Arial" panose="020B0604020202020204" pitchFamily="34" charset="0"/>
              <a:buChar char="•"/>
            </a:pPr>
            <a:r>
              <a:rPr lang="en-IE" sz="1600" dirty="0">
                <a:solidFill>
                  <a:schemeClr val="bg1"/>
                </a:solidFill>
                <a:cs typeface="Arial" panose="020B0604020202020204" pitchFamily="34" charset="0"/>
              </a:rPr>
              <a:t>Table Tennis</a:t>
            </a:r>
          </a:p>
        </p:txBody>
      </p:sp>
      <p:sp>
        <p:nvSpPr>
          <p:cNvPr id="16" name="Rectangle: Rounded Corners 15">
            <a:hlinkClick r:id="rId7" action="ppaction://hlinksldjump"/>
            <a:extLst>
              <a:ext uri="{FF2B5EF4-FFF2-40B4-BE49-F238E27FC236}">
                <a16:creationId xmlns:a16="http://schemas.microsoft.com/office/drawing/2014/main" id="{26A2BD53-52C1-4564-83EE-5C6C4E6481EF}"/>
              </a:ext>
            </a:extLst>
          </p:cNvPr>
          <p:cNvSpPr/>
          <p:nvPr/>
        </p:nvSpPr>
        <p:spPr>
          <a:xfrm>
            <a:off x="1244503" y="7661962"/>
            <a:ext cx="5156296"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17" name="TextBox 16">
            <a:hlinkClick r:id="rId7" action="ppaction://hlinksldjump"/>
            <a:extLst>
              <a:ext uri="{FF2B5EF4-FFF2-40B4-BE49-F238E27FC236}">
                <a16:creationId xmlns:a16="http://schemas.microsoft.com/office/drawing/2014/main" id="{4807D8FF-945E-4027-B7C7-6CF71D1F6791}"/>
              </a:ext>
            </a:extLst>
          </p:cNvPr>
          <p:cNvSpPr txBox="1"/>
          <p:nvPr/>
        </p:nvSpPr>
        <p:spPr>
          <a:xfrm>
            <a:off x="1244502" y="7844763"/>
            <a:ext cx="5156295"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HIRE OUT OUR SPORTS HALL NOW</a:t>
            </a:r>
          </a:p>
        </p:txBody>
      </p:sp>
      <p:pic>
        <p:nvPicPr>
          <p:cNvPr id="4" name="Picture 3" descr="A picture containing indoor, sport, game, floor&#10;&#10;Description automatically generated">
            <a:extLst>
              <a:ext uri="{FF2B5EF4-FFF2-40B4-BE49-F238E27FC236}">
                <a16:creationId xmlns:a16="http://schemas.microsoft.com/office/drawing/2014/main" id="{0AB9D839-6FCC-488F-B00B-39ED1251F6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334" y="1791314"/>
            <a:ext cx="5861008" cy="2564191"/>
          </a:xfrm>
          <a:prstGeom prst="rect">
            <a:avLst/>
          </a:prstGeom>
        </p:spPr>
      </p:pic>
    </p:spTree>
    <p:extLst>
      <p:ext uri="{BB962C8B-B14F-4D97-AF65-F5344CB8AC3E}">
        <p14:creationId xmlns:p14="http://schemas.microsoft.com/office/powerpoint/2010/main" val="38445165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5" name="TextBox 14">
            <a:extLst>
              <a:ext uri="{FF2B5EF4-FFF2-40B4-BE49-F238E27FC236}">
                <a16:creationId xmlns:a16="http://schemas.microsoft.com/office/drawing/2014/main" id="{C18D03F8-7D42-4CCF-A5F4-6AB083E27758}"/>
              </a:ext>
            </a:extLst>
          </p:cNvPr>
          <p:cNvSpPr txBox="1"/>
          <p:nvPr/>
        </p:nvSpPr>
        <p:spPr>
          <a:xfrm>
            <a:off x="900334" y="4340948"/>
            <a:ext cx="5861008" cy="5262979"/>
          </a:xfrm>
          <a:prstGeom prst="rect">
            <a:avLst/>
          </a:prstGeom>
          <a:solidFill>
            <a:srgbClr val="000000">
              <a:alpha val="50196"/>
            </a:srgbClr>
          </a:solidFill>
          <a:ln w="19050">
            <a:noFill/>
          </a:ln>
        </p:spPr>
        <p:txBody>
          <a:bodyPr wrap="square" rtlCol="0">
            <a:spAutoFit/>
          </a:bodyPr>
          <a:lstStyle/>
          <a:p>
            <a:pPr algn="just"/>
            <a:r>
              <a:rPr lang="en-IE" sz="1600" b="1" u="sng" dirty="0">
                <a:solidFill>
                  <a:schemeClr val="bg1"/>
                </a:solidFill>
                <a:cs typeface="Arial" panose="020B0604020202020204" pitchFamily="34" charset="0"/>
              </a:rPr>
              <a:t>Training Rooms</a:t>
            </a:r>
          </a:p>
          <a:p>
            <a:pPr algn="just"/>
            <a:r>
              <a:rPr lang="en-IE" sz="1600" dirty="0">
                <a:solidFill>
                  <a:schemeClr val="bg1"/>
                </a:solidFill>
                <a:cs typeface="Arial" panose="020B0604020202020204" pitchFamily="34" charset="0"/>
              </a:rPr>
              <a:t>We provide a number of training rooms that may act as multi-purpose facilities for various functions and occasions. The spaces available at the Arena are ideal for boardroom meetings, training days and smaller, more intimate conferences. Our studio room can cater for up to 200 people or can be divided into two separate rooms catering for 80 individuals each. In addition to this, there are a further three teaching/meeting rooms which are suitable for 40-60 individuals. Data projector and screen along with white boards and flip chart facilities are available with all room hire.</a:t>
            </a:r>
          </a:p>
          <a:p>
            <a:pPr algn="just"/>
            <a:endParaRPr lang="en-IE" sz="1600" b="1" u="sng" dirty="0">
              <a:solidFill>
                <a:schemeClr val="bg1"/>
              </a:solidFill>
              <a:cs typeface="Arial" panose="020B0604020202020204" pitchFamily="34" charset="0"/>
            </a:endParaRPr>
          </a:p>
          <a:p>
            <a:pPr algn="just"/>
            <a:r>
              <a:rPr lang="en-IE" sz="1600" b="1" u="sng" dirty="0">
                <a:solidFill>
                  <a:schemeClr val="bg1"/>
                </a:solidFill>
                <a:cs typeface="Arial" panose="020B0604020202020204" pitchFamily="34" charset="0"/>
              </a:rPr>
              <a:t>Studios</a:t>
            </a:r>
          </a:p>
          <a:p>
            <a:pPr algn="just"/>
            <a:r>
              <a:rPr lang="en-IE" sz="1600" dirty="0">
                <a:solidFill>
                  <a:schemeClr val="bg1"/>
                </a:solidFill>
                <a:cs typeface="Arial" panose="020B0604020202020204" pitchFamily="34" charset="0"/>
              </a:rPr>
              <a:t>Glance inside our fitness studio and you will quickly see why it is one of the most favourable spots to exercise in within the whole facility. One wall is made entirely of glass, flooding the room with natural light and giving panoramic views across the surrounding all-weather and grass pitches. The opposite wall is covered with full length mirrors increasing the spacious feel of this studio. Bright and well ventilated with a solid hardwood floor, it is the perfect location for a group exercise class and an environment that certainly adds motivation to your workout and fitness class experience.</a:t>
            </a:r>
          </a:p>
        </p:txBody>
      </p:sp>
      <p:sp>
        <p:nvSpPr>
          <p:cNvPr id="16" name="Rectangle: Rounded Corners 15">
            <a:hlinkClick r:id="rId7" action="ppaction://hlinksldjump"/>
            <a:extLst>
              <a:ext uri="{FF2B5EF4-FFF2-40B4-BE49-F238E27FC236}">
                <a16:creationId xmlns:a16="http://schemas.microsoft.com/office/drawing/2014/main" id="{26A2BD53-52C1-4564-83EE-5C6C4E6481EF}"/>
              </a:ext>
            </a:extLst>
          </p:cNvPr>
          <p:cNvSpPr/>
          <p:nvPr/>
        </p:nvSpPr>
        <p:spPr>
          <a:xfrm>
            <a:off x="1199885" y="10382551"/>
            <a:ext cx="5156296" cy="765712"/>
          </a:xfrm>
          <a:prstGeom prst="roundRect">
            <a:avLst/>
          </a:prstGeom>
          <a:solidFill>
            <a:srgbClr val="FF114A"/>
          </a:solidFill>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E"/>
          </a:p>
        </p:txBody>
      </p:sp>
      <p:sp>
        <p:nvSpPr>
          <p:cNvPr id="17" name="TextBox 16">
            <a:hlinkClick r:id="rId7" action="ppaction://hlinksldjump"/>
            <a:extLst>
              <a:ext uri="{FF2B5EF4-FFF2-40B4-BE49-F238E27FC236}">
                <a16:creationId xmlns:a16="http://schemas.microsoft.com/office/drawing/2014/main" id="{4807D8FF-945E-4027-B7C7-6CF71D1F6791}"/>
              </a:ext>
            </a:extLst>
          </p:cNvPr>
          <p:cNvSpPr txBox="1"/>
          <p:nvPr/>
        </p:nvSpPr>
        <p:spPr>
          <a:xfrm>
            <a:off x="1199884" y="10565352"/>
            <a:ext cx="5156295" cy="400110"/>
          </a:xfrm>
          <a:prstGeom prst="rect">
            <a:avLst/>
          </a:prstGeom>
          <a:noFill/>
        </p:spPr>
        <p:txBody>
          <a:bodyPr wrap="square" rtlCol="0">
            <a:spAutoFit/>
          </a:bodyPr>
          <a:lstStyle/>
          <a:p>
            <a:pPr algn="ctr"/>
            <a:r>
              <a:rPr lang="en-IE" sz="20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HIRE OUT A ROOM NOW</a:t>
            </a:r>
          </a:p>
        </p:txBody>
      </p:sp>
      <p:pic>
        <p:nvPicPr>
          <p:cNvPr id="5" name="Picture 4" descr="A dining room table&#10;&#10;Description automatically generated">
            <a:extLst>
              <a:ext uri="{FF2B5EF4-FFF2-40B4-BE49-F238E27FC236}">
                <a16:creationId xmlns:a16="http://schemas.microsoft.com/office/drawing/2014/main" id="{6C168318-7616-49AD-B3CA-5B516EE3A9E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2000" contrast="24000"/>
                    </a14:imgEffect>
                  </a14:imgLayer>
                </a14:imgProps>
              </a:ext>
              <a:ext uri="{28A0092B-C50C-407E-A947-70E740481C1C}">
                <a14:useLocalDpi xmlns:a14="http://schemas.microsoft.com/office/drawing/2010/main" val="0"/>
              </a:ext>
            </a:extLst>
          </a:blip>
          <a:stretch>
            <a:fillRect/>
          </a:stretch>
        </p:blipFill>
        <p:spPr>
          <a:xfrm>
            <a:off x="900333" y="1809449"/>
            <a:ext cx="5861007" cy="2539770"/>
          </a:xfrm>
          <a:prstGeom prst="rect">
            <a:avLst/>
          </a:prstGeom>
        </p:spPr>
      </p:pic>
    </p:spTree>
    <p:extLst>
      <p:ext uri="{BB962C8B-B14F-4D97-AF65-F5344CB8AC3E}">
        <p14:creationId xmlns:p14="http://schemas.microsoft.com/office/powerpoint/2010/main" val="134117144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A PITCH</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a pitch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pitches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PITCH 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 date below to see availability:</a:t>
            </a:r>
          </a:p>
        </p:txBody>
      </p:sp>
      <p:sp>
        <p:nvSpPr>
          <p:cNvPr id="60" name="Rectangle: Rounded Corners 59">
            <a:extLst>
              <a:ext uri="{FF2B5EF4-FFF2-40B4-BE49-F238E27FC236}">
                <a16:creationId xmlns:a16="http://schemas.microsoft.com/office/drawing/2014/main" id="{E48C795C-7E98-4C80-B471-149618574CCE}"/>
              </a:ext>
            </a:extLst>
          </p:cNvPr>
          <p:cNvSpPr/>
          <p:nvPr/>
        </p:nvSpPr>
        <p:spPr>
          <a:xfrm>
            <a:off x="735307" y="951281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1" name="TextBox 60">
            <a:extLst>
              <a:ext uri="{FF2B5EF4-FFF2-40B4-BE49-F238E27FC236}">
                <a16:creationId xmlns:a16="http://schemas.microsoft.com/office/drawing/2014/main" id="{5B195CDC-D855-4F85-811D-7CA59FE93424}"/>
              </a:ext>
            </a:extLst>
          </p:cNvPr>
          <p:cNvSpPr txBox="1"/>
          <p:nvPr/>
        </p:nvSpPr>
        <p:spPr>
          <a:xfrm>
            <a:off x="810369" y="9698506"/>
            <a:ext cx="1950067"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NEXT</a:t>
            </a:r>
            <a:endParaRPr lang="en-IE" dirty="0">
              <a:solidFill>
                <a:schemeClr val="bg1">
                  <a:lumMod val="50000"/>
                </a:schemeClr>
              </a:solidFill>
              <a:latin typeface="Bahnschrift" panose="020B0502040204020203" pitchFamily="34" charset="0"/>
            </a:endParaRPr>
          </a:p>
        </p:txBody>
      </p:sp>
      <p:sp>
        <p:nvSpPr>
          <p:cNvPr id="62" name="Rectangle: Rounded Corners 61">
            <a:hlinkClick r:id="rId4" action="ppaction://hlinksldjump"/>
            <a:extLst>
              <a:ext uri="{FF2B5EF4-FFF2-40B4-BE49-F238E27FC236}">
                <a16:creationId xmlns:a16="http://schemas.microsoft.com/office/drawing/2014/main" id="{537E7760-3A73-47F9-BE93-7E0F32B896AC}"/>
              </a:ext>
            </a:extLst>
          </p:cNvPr>
          <p:cNvSpPr/>
          <p:nvPr/>
        </p:nvSpPr>
        <p:spPr>
          <a:xfrm>
            <a:off x="3841304" y="9554670"/>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4" action="ppaction://hlinksldjump"/>
            <a:extLst>
              <a:ext uri="{FF2B5EF4-FFF2-40B4-BE49-F238E27FC236}">
                <a16:creationId xmlns:a16="http://schemas.microsoft.com/office/drawing/2014/main" id="{32E1B7EC-89CC-4219-A819-095CCBD3B01D}"/>
              </a:ext>
            </a:extLst>
          </p:cNvPr>
          <p:cNvSpPr txBox="1"/>
          <p:nvPr/>
        </p:nvSpPr>
        <p:spPr>
          <a:xfrm>
            <a:off x="4071490" y="9724971"/>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9" name="Rectangle: Rounded Corners 8">
            <a:hlinkClick r:id="rId5" action="ppaction://hlinksldjump"/>
            <a:extLst>
              <a:ext uri="{FF2B5EF4-FFF2-40B4-BE49-F238E27FC236}">
                <a16:creationId xmlns:a16="http://schemas.microsoft.com/office/drawing/2014/main" id="{5D93F20F-48E6-4E7C-8F30-76C191F4D6B9}"/>
              </a:ext>
            </a:extLst>
          </p:cNvPr>
          <p:cNvSpPr/>
          <p:nvPr/>
        </p:nvSpPr>
        <p:spPr>
          <a:xfrm>
            <a:off x="332621"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Box 9">
            <a:hlinkClick r:id="rId5" action="ppaction://hlinksldjump"/>
            <a:extLst>
              <a:ext uri="{FF2B5EF4-FFF2-40B4-BE49-F238E27FC236}">
                <a16:creationId xmlns:a16="http://schemas.microsoft.com/office/drawing/2014/main" id="{6153A1C5-03C5-4C86-8C57-C7F56044013B}"/>
              </a:ext>
            </a:extLst>
          </p:cNvPr>
          <p:cNvSpPr txBox="1"/>
          <p:nvPr/>
        </p:nvSpPr>
        <p:spPr>
          <a:xfrm>
            <a:off x="514350" y="4367951"/>
            <a:ext cx="1276350" cy="369332"/>
          </a:xfrm>
          <a:prstGeom prst="rect">
            <a:avLst/>
          </a:prstGeom>
          <a:noFill/>
        </p:spPr>
        <p:txBody>
          <a:bodyPr wrap="square" rtlCol="0">
            <a:spAutoFit/>
          </a:bodyPr>
          <a:lstStyle/>
          <a:p>
            <a:pPr algn="ctr"/>
            <a:r>
              <a:rPr lang="en-IE" dirty="0"/>
              <a:t>APRIL 2020</a:t>
            </a:r>
          </a:p>
        </p:txBody>
      </p:sp>
      <p:sp>
        <p:nvSpPr>
          <p:cNvPr id="51" name="Rectangle: Rounded Corners 50">
            <a:extLst>
              <a:ext uri="{FF2B5EF4-FFF2-40B4-BE49-F238E27FC236}">
                <a16:creationId xmlns:a16="http://schemas.microsoft.com/office/drawing/2014/main" id="{78A17D29-BC87-43E3-B634-672814779B0C}"/>
              </a:ext>
            </a:extLst>
          </p:cNvPr>
          <p:cNvSpPr/>
          <p:nvPr/>
        </p:nvSpPr>
        <p:spPr>
          <a:xfrm>
            <a:off x="2513846"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extLst>
              <a:ext uri="{FF2B5EF4-FFF2-40B4-BE49-F238E27FC236}">
                <a16:creationId xmlns:a16="http://schemas.microsoft.com/office/drawing/2014/main" id="{B58580C7-A73C-4DDB-8E65-AEF392C33106}"/>
              </a:ext>
            </a:extLst>
          </p:cNvPr>
          <p:cNvSpPr txBox="1"/>
          <p:nvPr/>
        </p:nvSpPr>
        <p:spPr>
          <a:xfrm>
            <a:off x="2695575" y="4367951"/>
            <a:ext cx="1276350" cy="369332"/>
          </a:xfrm>
          <a:prstGeom prst="rect">
            <a:avLst/>
          </a:prstGeom>
          <a:noFill/>
        </p:spPr>
        <p:txBody>
          <a:bodyPr wrap="square" rtlCol="0">
            <a:spAutoFit/>
          </a:bodyPr>
          <a:lstStyle/>
          <a:p>
            <a:pPr algn="ctr"/>
            <a:r>
              <a:rPr lang="en-IE" dirty="0"/>
              <a:t>MAY 2020</a:t>
            </a:r>
          </a:p>
        </p:txBody>
      </p:sp>
      <p:sp>
        <p:nvSpPr>
          <p:cNvPr id="53" name="Rectangle: Rounded Corners 52">
            <a:extLst>
              <a:ext uri="{FF2B5EF4-FFF2-40B4-BE49-F238E27FC236}">
                <a16:creationId xmlns:a16="http://schemas.microsoft.com/office/drawing/2014/main" id="{73005164-5F1A-4937-84F1-F00228623201}"/>
              </a:ext>
            </a:extLst>
          </p:cNvPr>
          <p:cNvSpPr/>
          <p:nvPr/>
        </p:nvSpPr>
        <p:spPr>
          <a:xfrm>
            <a:off x="4695071"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extLst>
              <a:ext uri="{FF2B5EF4-FFF2-40B4-BE49-F238E27FC236}">
                <a16:creationId xmlns:a16="http://schemas.microsoft.com/office/drawing/2014/main" id="{429F75C7-2B14-4080-8576-F6980D3250A8}"/>
              </a:ext>
            </a:extLst>
          </p:cNvPr>
          <p:cNvSpPr txBox="1"/>
          <p:nvPr/>
        </p:nvSpPr>
        <p:spPr>
          <a:xfrm>
            <a:off x="4876800" y="4367951"/>
            <a:ext cx="1276350" cy="369332"/>
          </a:xfrm>
          <a:prstGeom prst="rect">
            <a:avLst/>
          </a:prstGeom>
          <a:noFill/>
        </p:spPr>
        <p:txBody>
          <a:bodyPr wrap="square" rtlCol="0">
            <a:spAutoFit/>
          </a:bodyPr>
          <a:lstStyle/>
          <a:p>
            <a:pPr algn="ctr"/>
            <a:r>
              <a:rPr lang="en-IE" dirty="0"/>
              <a:t>JUNE 2020</a:t>
            </a:r>
          </a:p>
        </p:txBody>
      </p:sp>
      <p:sp>
        <p:nvSpPr>
          <p:cNvPr id="55" name="Rectangle: Rounded Corners 54">
            <a:extLst>
              <a:ext uri="{FF2B5EF4-FFF2-40B4-BE49-F238E27FC236}">
                <a16:creationId xmlns:a16="http://schemas.microsoft.com/office/drawing/2014/main" id="{4D411724-9734-4D20-912F-F3647A8EF22A}"/>
              </a:ext>
            </a:extLst>
          </p:cNvPr>
          <p:cNvSpPr/>
          <p:nvPr/>
        </p:nvSpPr>
        <p:spPr>
          <a:xfrm>
            <a:off x="33262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6" name="TextBox 55">
            <a:extLst>
              <a:ext uri="{FF2B5EF4-FFF2-40B4-BE49-F238E27FC236}">
                <a16:creationId xmlns:a16="http://schemas.microsoft.com/office/drawing/2014/main" id="{F9F4CD0F-69C2-4BAB-9EB3-87D1C2AEB38A}"/>
              </a:ext>
            </a:extLst>
          </p:cNvPr>
          <p:cNvSpPr txBox="1"/>
          <p:nvPr/>
        </p:nvSpPr>
        <p:spPr>
          <a:xfrm>
            <a:off x="514350" y="5556366"/>
            <a:ext cx="1276350" cy="369332"/>
          </a:xfrm>
          <a:prstGeom prst="rect">
            <a:avLst/>
          </a:prstGeom>
          <a:noFill/>
        </p:spPr>
        <p:txBody>
          <a:bodyPr wrap="square" rtlCol="0">
            <a:spAutoFit/>
          </a:bodyPr>
          <a:lstStyle/>
          <a:p>
            <a:pPr algn="ctr"/>
            <a:r>
              <a:rPr lang="en-IE" dirty="0"/>
              <a:t>JULY 2020</a:t>
            </a:r>
          </a:p>
        </p:txBody>
      </p:sp>
      <p:sp>
        <p:nvSpPr>
          <p:cNvPr id="57" name="Rectangle: Rounded Corners 56">
            <a:extLst>
              <a:ext uri="{FF2B5EF4-FFF2-40B4-BE49-F238E27FC236}">
                <a16:creationId xmlns:a16="http://schemas.microsoft.com/office/drawing/2014/main" id="{412653BA-1488-4585-8A42-9BF22B50F89A}"/>
              </a:ext>
            </a:extLst>
          </p:cNvPr>
          <p:cNvSpPr/>
          <p:nvPr/>
        </p:nvSpPr>
        <p:spPr>
          <a:xfrm>
            <a:off x="2513846"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8" name="TextBox 57">
            <a:extLst>
              <a:ext uri="{FF2B5EF4-FFF2-40B4-BE49-F238E27FC236}">
                <a16:creationId xmlns:a16="http://schemas.microsoft.com/office/drawing/2014/main" id="{33C132F7-3288-40A3-A8D3-5AF4DFCC337A}"/>
              </a:ext>
            </a:extLst>
          </p:cNvPr>
          <p:cNvSpPr txBox="1"/>
          <p:nvPr/>
        </p:nvSpPr>
        <p:spPr>
          <a:xfrm>
            <a:off x="2513846" y="5556367"/>
            <a:ext cx="1648579" cy="369331"/>
          </a:xfrm>
          <a:prstGeom prst="rect">
            <a:avLst/>
          </a:prstGeom>
          <a:noFill/>
        </p:spPr>
        <p:txBody>
          <a:bodyPr wrap="square" rtlCol="0">
            <a:spAutoFit/>
          </a:bodyPr>
          <a:lstStyle/>
          <a:p>
            <a:pPr algn="ctr"/>
            <a:r>
              <a:rPr lang="en-IE" dirty="0"/>
              <a:t>AUGUST 2020</a:t>
            </a:r>
          </a:p>
        </p:txBody>
      </p:sp>
      <p:sp>
        <p:nvSpPr>
          <p:cNvPr id="59" name="Rectangle: Rounded Corners 58">
            <a:extLst>
              <a:ext uri="{FF2B5EF4-FFF2-40B4-BE49-F238E27FC236}">
                <a16:creationId xmlns:a16="http://schemas.microsoft.com/office/drawing/2014/main" id="{2B4B0EF8-A66E-4FF8-8720-CF5852748F68}"/>
              </a:ext>
            </a:extLst>
          </p:cNvPr>
          <p:cNvSpPr/>
          <p:nvPr/>
        </p:nvSpPr>
        <p:spPr>
          <a:xfrm>
            <a:off x="469507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TextBox 65">
            <a:extLst>
              <a:ext uri="{FF2B5EF4-FFF2-40B4-BE49-F238E27FC236}">
                <a16:creationId xmlns:a16="http://schemas.microsoft.com/office/drawing/2014/main" id="{DC1DDA5F-D28C-4539-AE2C-FB2A4155AE55}"/>
              </a:ext>
            </a:extLst>
          </p:cNvPr>
          <p:cNvSpPr txBox="1"/>
          <p:nvPr/>
        </p:nvSpPr>
        <p:spPr>
          <a:xfrm>
            <a:off x="4695071" y="5417866"/>
            <a:ext cx="1648579" cy="646331"/>
          </a:xfrm>
          <a:prstGeom prst="rect">
            <a:avLst/>
          </a:prstGeom>
          <a:noFill/>
        </p:spPr>
        <p:txBody>
          <a:bodyPr wrap="square" rtlCol="0">
            <a:spAutoFit/>
          </a:bodyPr>
          <a:lstStyle/>
          <a:p>
            <a:pPr algn="ctr"/>
            <a:r>
              <a:rPr lang="en-IE" dirty="0"/>
              <a:t>SEPTEMBER 2020</a:t>
            </a:r>
          </a:p>
        </p:txBody>
      </p:sp>
    </p:spTree>
    <p:extLst>
      <p:ext uri="{BB962C8B-B14F-4D97-AF65-F5344CB8AC3E}">
        <p14:creationId xmlns:p14="http://schemas.microsoft.com/office/powerpoint/2010/main" val="40921562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4" name="Picture 3" descr="A picture containing person, indoor, sport, young&#10;&#10;Description automatically generated">
            <a:hlinkClick r:id="rId7" action="ppaction://hlinksldjump"/>
            <a:extLst>
              <a:ext uri="{FF2B5EF4-FFF2-40B4-BE49-F238E27FC236}">
                <a16:creationId xmlns:a16="http://schemas.microsoft.com/office/drawing/2014/main" id="{B9B17898-7CCA-44C7-A441-47E2916DB72E}"/>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t="10811" b="20535"/>
          <a:stretch/>
        </p:blipFill>
        <p:spPr>
          <a:xfrm>
            <a:off x="931967" y="5387838"/>
            <a:ext cx="5715000" cy="2476501"/>
          </a:xfrm>
          <a:prstGeom prst="rect">
            <a:avLst/>
          </a:prstGeom>
        </p:spPr>
      </p:pic>
      <p:sp>
        <p:nvSpPr>
          <p:cNvPr id="14" name="Rectangle 13">
            <a:extLst>
              <a:ext uri="{FF2B5EF4-FFF2-40B4-BE49-F238E27FC236}">
                <a16:creationId xmlns:a16="http://schemas.microsoft.com/office/drawing/2014/main" id="{612EB20B-6881-43D7-8022-700511945C74}"/>
              </a:ext>
            </a:extLst>
          </p:cNvPr>
          <p:cNvSpPr/>
          <p:nvPr/>
        </p:nvSpPr>
        <p:spPr>
          <a:xfrm>
            <a:off x="931967" y="7067814"/>
            <a:ext cx="5715000" cy="80255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TextBox 32">
            <a:extLst>
              <a:ext uri="{FF2B5EF4-FFF2-40B4-BE49-F238E27FC236}">
                <a16:creationId xmlns:a16="http://schemas.microsoft.com/office/drawing/2014/main" id="{00F9081E-7274-496A-B851-0B1BB1423AC6}"/>
              </a:ext>
            </a:extLst>
          </p:cNvPr>
          <p:cNvSpPr txBox="1"/>
          <p:nvPr/>
        </p:nvSpPr>
        <p:spPr>
          <a:xfrm>
            <a:off x="1030809" y="7138552"/>
            <a:ext cx="5462337" cy="707886"/>
          </a:xfrm>
          <a:prstGeom prst="rect">
            <a:avLst/>
          </a:prstGeom>
          <a:noFill/>
        </p:spPr>
        <p:txBody>
          <a:bodyPr wrap="square" rtlCol="0">
            <a:spAutoFit/>
          </a:bodyPr>
          <a:lstStyle/>
          <a:p>
            <a:r>
              <a:rPr lang="en-IE" sz="2000" b="1" dirty="0">
                <a:solidFill>
                  <a:schemeClr val="bg1"/>
                </a:solidFill>
              </a:rPr>
              <a:t>PILATES</a:t>
            </a:r>
          </a:p>
          <a:p>
            <a:r>
              <a:rPr lang="en-IE" sz="2000" b="1" dirty="0">
                <a:solidFill>
                  <a:schemeClr val="bg1"/>
                </a:solidFill>
              </a:rPr>
              <a:t>Mon 8am-8.45am</a:t>
            </a:r>
          </a:p>
        </p:txBody>
      </p:sp>
      <p:sp>
        <p:nvSpPr>
          <p:cNvPr id="15" name="TextBox 14">
            <a:extLst>
              <a:ext uri="{FF2B5EF4-FFF2-40B4-BE49-F238E27FC236}">
                <a16:creationId xmlns:a16="http://schemas.microsoft.com/office/drawing/2014/main" id="{66C0595D-1A9C-47CD-8FC9-7C47723337E0}"/>
              </a:ext>
            </a:extLst>
          </p:cNvPr>
          <p:cNvSpPr txBox="1"/>
          <p:nvPr/>
        </p:nvSpPr>
        <p:spPr>
          <a:xfrm>
            <a:off x="900335" y="1845365"/>
            <a:ext cx="5811255" cy="461665"/>
          </a:xfrm>
          <a:prstGeom prst="rect">
            <a:avLst/>
          </a:prstGeom>
          <a:solidFill>
            <a:srgbClr val="000000">
              <a:alpha val="50196"/>
            </a:srgbClr>
          </a:solidFill>
          <a:ln w="19050">
            <a:noFill/>
          </a:ln>
        </p:spPr>
        <p:txBody>
          <a:bodyPr wrap="square" rtlCol="0">
            <a:spAutoFit/>
          </a:bodyPr>
          <a:lstStyle/>
          <a:p>
            <a:pPr algn="just"/>
            <a:r>
              <a:rPr lang="en-IE" sz="2400" b="1" dirty="0">
                <a:solidFill>
                  <a:prstClr val="white"/>
                </a:solidFill>
                <a:latin typeface="Arial" panose="020B0604020202020204" pitchFamily="34" charset="0"/>
                <a:cs typeface="Arial" panose="020B0604020202020204" pitchFamily="34" charset="0"/>
              </a:rPr>
              <a:t>My Membership Plan</a:t>
            </a:r>
            <a:endParaRPr lang="en-IE" dirty="0">
              <a:solidFill>
                <a:schemeClr val="bg1"/>
              </a:solidFill>
              <a:cs typeface="Arial" panose="020B0604020202020204" pitchFamily="34" charset="0"/>
            </a:endParaRPr>
          </a:p>
        </p:txBody>
      </p:sp>
      <p:sp>
        <p:nvSpPr>
          <p:cNvPr id="3" name="TextBox 2">
            <a:hlinkClick r:id="rId10" action="ppaction://hlinksldjump"/>
            <a:extLst>
              <a:ext uri="{FF2B5EF4-FFF2-40B4-BE49-F238E27FC236}">
                <a16:creationId xmlns:a16="http://schemas.microsoft.com/office/drawing/2014/main" id="{44911DFD-D4F2-4CED-9B23-2C91E9CC5589}"/>
              </a:ext>
            </a:extLst>
          </p:cNvPr>
          <p:cNvSpPr txBox="1"/>
          <p:nvPr/>
        </p:nvSpPr>
        <p:spPr>
          <a:xfrm>
            <a:off x="2546657" y="4126046"/>
            <a:ext cx="2518610" cy="369332"/>
          </a:xfrm>
          <a:prstGeom prst="rect">
            <a:avLst/>
          </a:prstGeom>
          <a:noFill/>
        </p:spPr>
        <p:txBody>
          <a:bodyPr wrap="square" rtlCol="0">
            <a:spAutoFit/>
          </a:bodyPr>
          <a:lstStyle/>
          <a:p>
            <a:pPr algn="ctr"/>
            <a:r>
              <a:rPr lang="en-IE" i="1" dirty="0">
                <a:solidFill>
                  <a:schemeClr val="bg1"/>
                </a:solidFill>
                <a:latin typeface="Arial" panose="020B0604020202020204" pitchFamily="34" charset="0"/>
                <a:cs typeface="Arial" panose="020B0604020202020204" pitchFamily="34" charset="0"/>
              </a:rPr>
              <a:t>Manage</a:t>
            </a:r>
          </a:p>
        </p:txBody>
      </p:sp>
      <p:sp>
        <p:nvSpPr>
          <p:cNvPr id="20" name="TextBox 19">
            <a:extLst>
              <a:ext uri="{FF2B5EF4-FFF2-40B4-BE49-F238E27FC236}">
                <a16:creationId xmlns:a16="http://schemas.microsoft.com/office/drawing/2014/main" id="{F6DFAF3D-D584-472E-B839-A2E00ADEBD0E}"/>
              </a:ext>
            </a:extLst>
          </p:cNvPr>
          <p:cNvSpPr txBox="1"/>
          <p:nvPr/>
        </p:nvSpPr>
        <p:spPr>
          <a:xfrm>
            <a:off x="883839" y="4722879"/>
            <a:ext cx="5811255" cy="461665"/>
          </a:xfrm>
          <a:prstGeom prst="rect">
            <a:avLst/>
          </a:prstGeom>
          <a:solidFill>
            <a:srgbClr val="000000">
              <a:alpha val="50196"/>
            </a:srgbClr>
          </a:solidFill>
          <a:ln w="19050">
            <a:noFill/>
          </a:ln>
        </p:spPr>
        <p:txBody>
          <a:bodyPr wrap="square" rtlCol="0">
            <a:spAutoFit/>
          </a:bodyPr>
          <a:lstStyle/>
          <a:p>
            <a:pPr algn="just"/>
            <a:r>
              <a:rPr lang="en-IE" sz="2400" b="1" dirty="0">
                <a:solidFill>
                  <a:prstClr val="white"/>
                </a:solidFill>
                <a:latin typeface="Arial" panose="020B0604020202020204" pitchFamily="34" charset="0"/>
                <a:cs typeface="Arial" panose="020B0604020202020204" pitchFamily="34" charset="0"/>
              </a:rPr>
              <a:t>My Classes</a:t>
            </a:r>
            <a:endParaRPr lang="en-IE" dirty="0">
              <a:solidFill>
                <a:schemeClr val="bg1"/>
              </a:solidFill>
              <a:cs typeface="Arial" panose="020B0604020202020204" pitchFamily="34" charset="0"/>
            </a:endParaRPr>
          </a:p>
        </p:txBody>
      </p:sp>
      <p:sp>
        <p:nvSpPr>
          <p:cNvPr id="21" name="TextBox 20">
            <a:hlinkClick r:id="rId11" action="ppaction://hlinksldjump"/>
            <a:extLst>
              <a:ext uri="{FF2B5EF4-FFF2-40B4-BE49-F238E27FC236}">
                <a16:creationId xmlns:a16="http://schemas.microsoft.com/office/drawing/2014/main" id="{C7319DF6-0C77-4533-8805-BE9D0F96C6F8}"/>
              </a:ext>
            </a:extLst>
          </p:cNvPr>
          <p:cNvSpPr txBox="1"/>
          <p:nvPr/>
        </p:nvSpPr>
        <p:spPr>
          <a:xfrm>
            <a:off x="2596615" y="7853271"/>
            <a:ext cx="2518610" cy="369332"/>
          </a:xfrm>
          <a:prstGeom prst="rect">
            <a:avLst/>
          </a:prstGeom>
          <a:noFill/>
        </p:spPr>
        <p:txBody>
          <a:bodyPr wrap="square" rtlCol="0">
            <a:spAutoFit/>
          </a:bodyPr>
          <a:lstStyle/>
          <a:p>
            <a:pPr algn="ctr"/>
            <a:r>
              <a:rPr lang="en-IE" i="1" dirty="0">
                <a:solidFill>
                  <a:schemeClr val="bg1"/>
                </a:solidFill>
                <a:latin typeface="Arial" panose="020B0604020202020204" pitchFamily="34" charset="0"/>
                <a:cs typeface="Arial" panose="020B0604020202020204" pitchFamily="34" charset="0"/>
              </a:rPr>
              <a:t>Manage</a:t>
            </a:r>
          </a:p>
        </p:txBody>
      </p:sp>
      <p:sp>
        <p:nvSpPr>
          <p:cNvPr id="23" name="TextBox 22">
            <a:extLst>
              <a:ext uri="{FF2B5EF4-FFF2-40B4-BE49-F238E27FC236}">
                <a16:creationId xmlns:a16="http://schemas.microsoft.com/office/drawing/2014/main" id="{588777FA-E327-4C1F-B71A-49A3BD5495DA}"/>
              </a:ext>
            </a:extLst>
          </p:cNvPr>
          <p:cNvSpPr txBox="1"/>
          <p:nvPr/>
        </p:nvSpPr>
        <p:spPr>
          <a:xfrm>
            <a:off x="883839" y="8333153"/>
            <a:ext cx="5811255" cy="461665"/>
          </a:xfrm>
          <a:prstGeom prst="rect">
            <a:avLst/>
          </a:prstGeom>
          <a:solidFill>
            <a:srgbClr val="000000">
              <a:alpha val="50196"/>
            </a:srgbClr>
          </a:solidFill>
          <a:ln w="19050">
            <a:noFill/>
          </a:ln>
        </p:spPr>
        <p:txBody>
          <a:bodyPr wrap="square" rtlCol="0">
            <a:spAutoFit/>
          </a:bodyPr>
          <a:lstStyle/>
          <a:p>
            <a:pPr algn="just"/>
            <a:r>
              <a:rPr lang="en-IE" sz="2400" b="1" dirty="0">
                <a:solidFill>
                  <a:prstClr val="white"/>
                </a:solidFill>
                <a:latin typeface="Arial" panose="020B0604020202020204" pitchFamily="34" charset="0"/>
                <a:cs typeface="Arial" panose="020B0604020202020204" pitchFamily="34" charset="0"/>
              </a:rPr>
              <a:t>My Hires</a:t>
            </a:r>
            <a:endParaRPr lang="en-IE" dirty="0">
              <a:solidFill>
                <a:schemeClr val="bg1"/>
              </a:solidFill>
              <a:cs typeface="Arial" panose="020B0604020202020204" pitchFamily="34" charset="0"/>
            </a:endParaRPr>
          </a:p>
        </p:txBody>
      </p:sp>
      <p:pic>
        <p:nvPicPr>
          <p:cNvPr id="24" name="Picture 23" descr="A picture containing drawing&#10;&#10;Description automatically generated">
            <a:extLst>
              <a:ext uri="{FF2B5EF4-FFF2-40B4-BE49-F238E27FC236}">
                <a16:creationId xmlns:a16="http://schemas.microsoft.com/office/drawing/2014/main" id="{73767D2F-8102-48CB-A7EA-F48BA3C6AD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1967" y="2534531"/>
            <a:ext cx="5763127" cy="1604330"/>
          </a:xfrm>
          <a:prstGeom prst="rect">
            <a:avLst/>
          </a:prstGeom>
          <a:ln w="38100">
            <a:solidFill>
              <a:schemeClr val="bg1"/>
            </a:solidFill>
          </a:ln>
        </p:spPr>
      </p:pic>
      <p:pic>
        <p:nvPicPr>
          <p:cNvPr id="25" name="Picture 24" descr="The inside of a building&#10;&#10;Description automatically generated">
            <a:hlinkClick r:id="rId13" action="ppaction://hlinksldjump"/>
            <a:extLst>
              <a:ext uri="{FF2B5EF4-FFF2-40B4-BE49-F238E27FC236}">
                <a16:creationId xmlns:a16="http://schemas.microsoft.com/office/drawing/2014/main" id="{D23F8725-E5AA-4658-819C-A02FD1541F5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1967" y="8997340"/>
            <a:ext cx="5696675" cy="2533838"/>
          </a:xfrm>
          <a:prstGeom prst="rect">
            <a:avLst/>
          </a:prstGeom>
        </p:spPr>
      </p:pic>
      <p:sp>
        <p:nvSpPr>
          <p:cNvPr id="26" name="Rectangle 25">
            <a:extLst>
              <a:ext uri="{FF2B5EF4-FFF2-40B4-BE49-F238E27FC236}">
                <a16:creationId xmlns:a16="http://schemas.microsoft.com/office/drawing/2014/main" id="{CF09B61F-69BD-4317-97CC-16FB8BD58F0B}"/>
              </a:ext>
            </a:extLst>
          </p:cNvPr>
          <p:cNvSpPr/>
          <p:nvPr/>
        </p:nvSpPr>
        <p:spPr>
          <a:xfrm>
            <a:off x="931967" y="10792024"/>
            <a:ext cx="5700934" cy="755433"/>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TextBox 27">
            <a:extLst>
              <a:ext uri="{FF2B5EF4-FFF2-40B4-BE49-F238E27FC236}">
                <a16:creationId xmlns:a16="http://schemas.microsoft.com/office/drawing/2014/main" id="{495FC9D7-57F0-47AF-BE68-E50374F17D69}"/>
              </a:ext>
            </a:extLst>
          </p:cNvPr>
          <p:cNvSpPr txBox="1"/>
          <p:nvPr/>
        </p:nvSpPr>
        <p:spPr>
          <a:xfrm>
            <a:off x="1030809" y="10807900"/>
            <a:ext cx="5462337" cy="707886"/>
          </a:xfrm>
          <a:prstGeom prst="rect">
            <a:avLst/>
          </a:prstGeom>
          <a:noFill/>
        </p:spPr>
        <p:txBody>
          <a:bodyPr wrap="square" rtlCol="0">
            <a:spAutoFit/>
          </a:bodyPr>
          <a:lstStyle/>
          <a:p>
            <a:r>
              <a:rPr lang="en-IE" sz="2000" b="1" dirty="0">
                <a:solidFill>
                  <a:schemeClr val="bg1"/>
                </a:solidFill>
              </a:rPr>
              <a:t>AUDITORIUM</a:t>
            </a:r>
          </a:p>
          <a:p>
            <a:r>
              <a:rPr lang="en-IE" sz="2000" b="1" dirty="0">
                <a:solidFill>
                  <a:schemeClr val="bg1"/>
                </a:solidFill>
              </a:rPr>
              <a:t>May 21st</a:t>
            </a:r>
          </a:p>
        </p:txBody>
      </p:sp>
      <p:sp>
        <p:nvSpPr>
          <p:cNvPr id="29" name="TextBox 28">
            <a:hlinkClick r:id="rId15" action="ppaction://hlinksldjump"/>
            <a:extLst>
              <a:ext uri="{FF2B5EF4-FFF2-40B4-BE49-F238E27FC236}">
                <a16:creationId xmlns:a16="http://schemas.microsoft.com/office/drawing/2014/main" id="{23A90395-2093-4752-9B67-8625146D70D0}"/>
              </a:ext>
            </a:extLst>
          </p:cNvPr>
          <p:cNvSpPr txBox="1"/>
          <p:nvPr/>
        </p:nvSpPr>
        <p:spPr>
          <a:xfrm>
            <a:off x="2502672" y="11549034"/>
            <a:ext cx="2518610" cy="369332"/>
          </a:xfrm>
          <a:prstGeom prst="rect">
            <a:avLst/>
          </a:prstGeom>
          <a:noFill/>
        </p:spPr>
        <p:txBody>
          <a:bodyPr wrap="square" rtlCol="0">
            <a:spAutoFit/>
          </a:bodyPr>
          <a:lstStyle/>
          <a:p>
            <a:pPr algn="ctr"/>
            <a:r>
              <a:rPr lang="en-IE" i="1" dirty="0">
                <a:solidFill>
                  <a:schemeClr val="bg1"/>
                </a:solidFill>
                <a:latin typeface="Arial" panose="020B0604020202020204" pitchFamily="34" charset="0"/>
                <a:cs typeface="Arial" panose="020B0604020202020204" pitchFamily="34" charset="0"/>
              </a:rPr>
              <a:t>Manage</a:t>
            </a:r>
          </a:p>
        </p:txBody>
      </p:sp>
      <p:sp>
        <p:nvSpPr>
          <p:cNvPr id="5" name="Rectangle 4">
            <a:extLst>
              <a:ext uri="{FF2B5EF4-FFF2-40B4-BE49-F238E27FC236}">
                <a16:creationId xmlns:a16="http://schemas.microsoft.com/office/drawing/2014/main" id="{A37AB0DE-B7BE-42EF-99DA-BE70686534FE}"/>
              </a:ext>
            </a:extLst>
          </p:cNvPr>
          <p:cNvSpPr/>
          <p:nvPr/>
        </p:nvSpPr>
        <p:spPr>
          <a:xfrm>
            <a:off x="3561347" y="8997340"/>
            <a:ext cx="3067295" cy="5543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EFC175A5-D35E-4EBA-B8E8-70F8FB8DF750}"/>
              </a:ext>
            </a:extLst>
          </p:cNvPr>
          <p:cNvSpPr txBox="1"/>
          <p:nvPr/>
        </p:nvSpPr>
        <p:spPr>
          <a:xfrm>
            <a:off x="3649325" y="9014957"/>
            <a:ext cx="2931799" cy="369332"/>
          </a:xfrm>
          <a:prstGeom prst="rect">
            <a:avLst/>
          </a:prstGeom>
          <a:noFill/>
        </p:spPr>
        <p:txBody>
          <a:bodyPr wrap="square" rtlCol="0">
            <a:spAutoFit/>
          </a:bodyPr>
          <a:lstStyle/>
          <a:p>
            <a:pPr algn="ctr"/>
            <a:r>
              <a:rPr lang="en-IE" b="1" dirty="0">
                <a:latin typeface="Arial" panose="020B0604020202020204" pitchFamily="34" charset="0"/>
                <a:cs typeface="Arial" panose="020B0604020202020204" pitchFamily="34" charset="0"/>
              </a:rPr>
              <a:t>DEPOSIT DUE</a:t>
            </a:r>
          </a:p>
        </p:txBody>
      </p:sp>
      <p:sp>
        <p:nvSpPr>
          <p:cNvPr id="35" name="TextBox 34">
            <a:extLst>
              <a:ext uri="{FF2B5EF4-FFF2-40B4-BE49-F238E27FC236}">
                <a16:creationId xmlns:a16="http://schemas.microsoft.com/office/drawing/2014/main" id="{1FE23652-7163-4CA6-8B65-D9BCC5C593B8}"/>
              </a:ext>
            </a:extLst>
          </p:cNvPr>
          <p:cNvSpPr txBox="1"/>
          <p:nvPr/>
        </p:nvSpPr>
        <p:spPr>
          <a:xfrm>
            <a:off x="3634362" y="9237326"/>
            <a:ext cx="2921263"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This deposit is due in </a:t>
            </a:r>
            <a:r>
              <a:rPr lang="en-IE" sz="1600" b="1" i="1" dirty="0">
                <a:latin typeface="Arial" panose="020B0604020202020204" pitchFamily="34" charset="0"/>
                <a:cs typeface="Arial" panose="020B0604020202020204" pitchFamily="34" charset="0"/>
              </a:rPr>
              <a:t>10 days</a:t>
            </a:r>
          </a:p>
        </p:txBody>
      </p:sp>
    </p:spTree>
    <p:extLst>
      <p:ext uri="{BB962C8B-B14F-4D97-AF65-F5344CB8AC3E}">
        <p14:creationId xmlns:p14="http://schemas.microsoft.com/office/powerpoint/2010/main" val="19416139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A PITCH</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a pitch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pitches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PITCH 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 date below to see availability:</a:t>
            </a:r>
          </a:p>
        </p:txBody>
      </p:sp>
      <p:sp>
        <p:nvSpPr>
          <p:cNvPr id="62" name="Rectangle: Rounded Corners 61">
            <a:hlinkClick r:id="rId4" action="ppaction://hlinksldjump"/>
            <a:extLst>
              <a:ext uri="{FF2B5EF4-FFF2-40B4-BE49-F238E27FC236}">
                <a16:creationId xmlns:a16="http://schemas.microsoft.com/office/drawing/2014/main" id="{537E7760-3A73-47F9-BE93-7E0F32B896AC}"/>
              </a:ext>
            </a:extLst>
          </p:cNvPr>
          <p:cNvSpPr/>
          <p:nvPr/>
        </p:nvSpPr>
        <p:spPr>
          <a:xfrm>
            <a:off x="2232269" y="10734313"/>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4" action="ppaction://hlinksldjump"/>
            <a:extLst>
              <a:ext uri="{FF2B5EF4-FFF2-40B4-BE49-F238E27FC236}">
                <a16:creationId xmlns:a16="http://schemas.microsoft.com/office/drawing/2014/main" id="{32E1B7EC-89CC-4219-A819-095CCBD3B01D}"/>
              </a:ext>
            </a:extLst>
          </p:cNvPr>
          <p:cNvSpPr txBox="1"/>
          <p:nvPr/>
        </p:nvSpPr>
        <p:spPr>
          <a:xfrm>
            <a:off x="2462455" y="10904614"/>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9" name="Rectangle: Rounded Corners 8">
            <a:extLst>
              <a:ext uri="{FF2B5EF4-FFF2-40B4-BE49-F238E27FC236}">
                <a16:creationId xmlns:a16="http://schemas.microsoft.com/office/drawing/2014/main" id="{5D93F20F-48E6-4E7C-8F30-76C191F4D6B9}"/>
              </a:ext>
            </a:extLst>
          </p:cNvPr>
          <p:cNvSpPr/>
          <p:nvPr/>
        </p:nvSpPr>
        <p:spPr>
          <a:xfrm>
            <a:off x="332621" y="4197650"/>
            <a:ext cx="1648579" cy="709935"/>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Box 9">
            <a:extLst>
              <a:ext uri="{FF2B5EF4-FFF2-40B4-BE49-F238E27FC236}">
                <a16:creationId xmlns:a16="http://schemas.microsoft.com/office/drawing/2014/main" id="{6153A1C5-03C5-4C86-8C57-C7F56044013B}"/>
              </a:ext>
            </a:extLst>
          </p:cNvPr>
          <p:cNvSpPr txBox="1"/>
          <p:nvPr/>
        </p:nvSpPr>
        <p:spPr>
          <a:xfrm>
            <a:off x="514350" y="4367951"/>
            <a:ext cx="1276350" cy="369332"/>
          </a:xfrm>
          <a:prstGeom prst="rect">
            <a:avLst/>
          </a:prstGeom>
          <a:noFill/>
        </p:spPr>
        <p:txBody>
          <a:bodyPr wrap="square" rtlCol="0">
            <a:spAutoFit/>
          </a:bodyPr>
          <a:lstStyle/>
          <a:p>
            <a:pPr algn="ctr"/>
            <a:r>
              <a:rPr lang="en-IE" dirty="0"/>
              <a:t>APRIL 2020</a:t>
            </a:r>
          </a:p>
        </p:txBody>
      </p:sp>
      <p:sp>
        <p:nvSpPr>
          <p:cNvPr id="51" name="Rectangle: Rounded Corners 50">
            <a:extLst>
              <a:ext uri="{FF2B5EF4-FFF2-40B4-BE49-F238E27FC236}">
                <a16:creationId xmlns:a16="http://schemas.microsoft.com/office/drawing/2014/main" id="{78A17D29-BC87-43E3-B634-672814779B0C}"/>
              </a:ext>
            </a:extLst>
          </p:cNvPr>
          <p:cNvSpPr/>
          <p:nvPr/>
        </p:nvSpPr>
        <p:spPr>
          <a:xfrm>
            <a:off x="2513846"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extLst>
              <a:ext uri="{FF2B5EF4-FFF2-40B4-BE49-F238E27FC236}">
                <a16:creationId xmlns:a16="http://schemas.microsoft.com/office/drawing/2014/main" id="{B58580C7-A73C-4DDB-8E65-AEF392C33106}"/>
              </a:ext>
            </a:extLst>
          </p:cNvPr>
          <p:cNvSpPr txBox="1"/>
          <p:nvPr/>
        </p:nvSpPr>
        <p:spPr>
          <a:xfrm>
            <a:off x="2695575" y="4367951"/>
            <a:ext cx="1276350" cy="369332"/>
          </a:xfrm>
          <a:prstGeom prst="rect">
            <a:avLst/>
          </a:prstGeom>
          <a:noFill/>
        </p:spPr>
        <p:txBody>
          <a:bodyPr wrap="square" rtlCol="0">
            <a:spAutoFit/>
          </a:bodyPr>
          <a:lstStyle/>
          <a:p>
            <a:pPr algn="ctr"/>
            <a:r>
              <a:rPr lang="en-IE" dirty="0"/>
              <a:t>MAY 2020</a:t>
            </a:r>
          </a:p>
        </p:txBody>
      </p:sp>
      <p:sp>
        <p:nvSpPr>
          <p:cNvPr id="53" name="Rectangle: Rounded Corners 52">
            <a:extLst>
              <a:ext uri="{FF2B5EF4-FFF2-40B4-BE49-F238E27FC236}">
                <a16:creationId xmlns:a16="http://schemas.microsoft.com/office/drawing/2014/main" id="{73005164-5F1A-4937-84F1-F00228623201}"/>
              </a:ext>
            </a:extLst>
          </p:cNvPr>
          <p:cNvSpPr/>
          <p:nvPr/>
        </p:nvSpPr>
        <p:spPr>
          <a:xfrm>
            <a:off x="4695071"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extLst>
              <a:ext uri="{FF2B5EF4-FFF2-40B4-BE49-F238E27FC236}">
                <a16:creationId xmlns:a16="http://schemas.microsoft.com/office/drawing/2014/main" id="{429F75C7-2B14-4080-8576-F6980D3250A8}"/>
              </a:ext>
            </a:extLst>
          </p:cNvPr>
          <p:cNvSpPr txBox="1"/>
          <p:nvPr/>
        </p:nvSpPr>
        <p:spPr>
          <a:xfrm>
            <a:off x="4876800" y="4367951"/>
            <a:ext cx="1276350" cy="369332"/>
          </a:xfrm>
          <a:prstGeom prst="rect">
            <a:avLst/>
          </a:prstGeom>
          <a:noFill/>
        </p:spPr>
        <p:txBody>
          <a:bodyPr wrap="square" rtlCol="0">
            <a:spAutoFit/>
          </a:bodyPr>
          <a:lstStyle/>
          <a:p>
            <a:pPr algn="ctr"/>
            <a:r>
              <a:rPr lang="en-IE" dirty="0"/>
              <a:t>JUNE 2020</a:t>
            </a:r>
          </a:p>
        </p:txBody>
      </p:sp>
      <p:sp>
        <p:nvSpPr>
          <p:cNvPr id="55" name="Rectangle: Rounded Corners 54">
            <a:extLst>
              <a:ext uri="{FF2B5EF4-FFF2-40B4-BE49-F238E27FC236}">
                <a16:creationId xmlns:a16="http://schemas.microsoft.com/office/drawing/2014/main" id="{4D411724-9734-4D20-912F-F3647A8EF22A}"/>
              </a:ext>
            </a:extLst>
          </p:cNvPr>
          <p:cNvSpPr/>
          <p:nvPr/>
        </p:nvSpPr>
        <p:spPr>
          <a:xfrm>
            <a:off x="33262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6" name="TextBox 55">
            <a:extLst>
              <a:ext uri="{FF2B5EF4-FFF2-40B4-BE49-F238E27FC236}">
                <a16:creationId xmlns:a16="http://schemas.microsoft.com/office/drawing/2014/main" id="{F9F4CD0F-69C2-4BAB-9EB3-87D1C2AEB38A}"/>
              </a:ext>
            </a:extLst>
          </p:cNvPr>
          <p:cNvSpPr txBox="1"/>
          <p:nvPr/>
        </p:nvSpPr>
        <p:spPr>
          <a:xfrm>
            <a:off x="514350" y="5556366"/>
            <a:ext cx="1276350" cy="369332"/>
          </a:xfrm>
          <a:prstGeom prst="rect">
            <a:avLst/>
          </a:prstGeom>
          <a:noFill/>
        </p:spPr>
        <p:txBody>
          <a:bodyPr wrap="square" rtlCol="0">
            <a:spAutoFit/>
          </a:bodyPr>
          <a:lstStyle/>
          <a:p>
            <a:pPr algn="ctr"/>
            <a:r>
              <a:rPr lang="en-IE" dirty="0"/>
              <a:t>JULY 2020</a:t>
            </a:r>
          </a:p>
        </p:txBody>
      </p:sp>
      <p:sp>
        <p:nvSpPr>
          <p:cNvPr id="57" name="Rectangle: Rounded Corners 56">
            <a:extLst>
              <a:ext uri="{FF2B5EF4-FFF2-40B4-BE49-F238E27FC236}">
                <a16:creationId xmlns:a16="http://schemas.microsoft.com/office/drawing/2014/main" id="{412653BA-1488-4585-8A42-9BF22B50F89A}"/>
              </a:ext>
            </a:extLst>
          </p:cNvPr>
          <p:cNvSpPr/>
          <p:nvPr/>
        </p:nvSpPr>
        <p:spPr>
          <a:xfrm>
            <a:off x="2513846"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8" name="TextBox 57">
            <a:extLst>
              <a:ext uri="{FF2B5EF4-FFF2-40B4-BE49-F238E27FC236}">
                <a16:creationId xmlns:a16="http://schemas.microsoft.com/office/drawing/2014/main" id="{33C132F7-3288-40A3-A8D3-5AF4DFCC337A}"/>
              </a:ext>
            </a:extLst>
          </p:cNvPr>
          <p:cNvSpPr txBox="1"/>
          <p:nvPr/>
        </p:nvSpPr>
        <p:spPr>
          <a:xfrm>
            <a:off x="2513846" y="5556367"/>
            <a:ext cx="1648579" cy="369331"/>
          </a:xfrm>
          <a:prstGeom prst="rect">
            <a:avLst/>
          </a:prstGeom>
          <a:noFill/>
        </p:spPr>
        <p:txBody>
          <a:bodyPr wrap="square" rtlCol="0">
            <a:spAutoFit/>
          </a:bodyPr>
          <a:lstStyle/>
          <a:p>
            <a:pPr algn="ctr"/>
            <a:r>
              <a:rPr lang="en-IE" dirty="0"/>
              <a:t>AUGUST 2020</a:t>
            </a:r>
          </a:p>
        </p:txBody>
      </p:sp>
      <p:sp>
        <p:nvSpPr>
          <p:cNvPr id="59" name="Rectangle: Rounded Corners 58">
            <a:extLst>
              <a:ext uri="{FF2B5EF4-FFF2-40B4-BE49-F238E27FC236}">
                <a16:creationId xmlns:a16="http://schemas.microsoft.com/office/drawing/2014/main" id="{2B4B0EF8-A66E-4FF8-8720-CF5852748F68}"/>
              </a:ext>
            </a:extLst>
          </p:cNvPr>
          <p:cNvSpPr/>
          <p:nvPr/>
        </p:nvSpPr>
        <p:spPr>
          <a:xfrm>
            <a:off x="469507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TextBox 65">
            <a:extLst>
              <a:ext uri="{FF2B5EF4-FFF2-40B4-BE49-F238E27FC236}">
                <a16:creationId xmlns:a16="http://schemas.microsoft.com/office/drawing/2014/main" id="{DC1DDA5F-D28C-4539-AE2C-FB2A4155AE55}"/>
              </a:ext>
            </a:extLst>
          </p:cNvPr>
          <p:cNvSpPr txBox="1"/>
          <p:nvPr/>
        </p:nvSpPr>
        <p:spPr>
          <a:xfrm>
            <a:off x="4695071" y="5417866"/>
            <a:ext cx="1648579" cy="646331"/>
          </a:xfrm>
          <a:prstGeom prst="rect">
            <a:avLst/>
          </a:prstGeom>
          <a:noFill/>
        </p:spPr>
        <p:txBody>
          <a:bodyPr wrap="square" rtlCol="0">
            <a:spAutoFit/>
          </a:bodyPr>
          <a:lstStyle/>
          <a:p>
            <a:pPr algn="ctr"/>
            <a:r>
              <a:rPr lang="en-IE" dirty="0"/>
              <a:t>SEPTEMBER 2020</a:t>
            </a:r>
          </a:p>
        </p:txBody>
      </p:sp>
      <p:pic>
        <p:nvPicPr>
          <p:cNvPr id="1026" name="Picture 2" descr="April 2020 Calendar Printable Template - BuilderKraft">
            <a:extLst>
              <a:ext uri="{FF2B5EF4-FFF2-40B4-BE49-F238E27FC236}">
                <a16:creationId xmlns:a16="http://schemas.microsoft.com/office/drawing/2014/main" id="{CF009FC3-D0C1-4065-9CD6-55578FE232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042" b="3833"/>
          <a:stretch/>
        </p:blipFill>
        <p:spPr bwMode="auto">
          <a:xfrm>
            <a:off x="332621" y="6560060"/>
            <a:ext cx="5979889" cy="33026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2D0A0F-5C5A-46A9-854F-95182AA8FBAA}"/>
              </a:ext>
            </a:extLst>
          </p:cNvPr>
          <p:cNvSpPr/>
          <p:nvPr/>
        </p:nvSpPr>
        <p:spPr>
          <a:xfrm>
            <a:off x="2908404" y="6863202"/>
            <a:ext cx="3324815"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5FA81365-45C3-4DFD-8056-EA4FF0BA7000}"/>
              </a:ext>
            </a:extLst>
          </p:cNvPr>
          <p:cNvSpPr/>
          <p:nvPr/>
        </p:nvSpPr>
        <p:spPr>
          <a:xfrm>
            <a:off x="399939" y="7455343"/>
            <a:ext cx="5833280"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4B586C3A-C71F-4028-9BCA-021A6F40A977}"/>
              </a:ext>
            </a:extLst>
          </p:cNvPr>
          <p:cNvSpPr/>
          <p:nvPr/>
        </p:nvSpPr>
        <p:spPr>
          <a:xfrm>
            <a:off x="399939" y="8058139"/>
            <a:ext cx="5833280"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EBF3A194-650B-4E43-B304-16578B7ED3DA}"/>
              </a:ext>
            </a:extLst>
          </p:cNvPr>
          <p:cNvSpPr/>
          <p:nvPr/>
        </p:nvSpPr>
        <p:spPr>
          <a:xfrm>
            <a:off x="392715" y="8643757"/>
            <a:ext cx="832744"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hlinkClick r:id="rId6" action="ppaction://hlinksldjump"/>
            <a:extLst>
              <a:ext uri="{FF2B5EF4-FFF2-40B4-BE49-F238E27FC236}">
                <a16:creationId xmlns:a16="http://schemas.microsoft.com/office/drawing/2014/main" id="{2CCE592F-C6AD-45EA-82D2-57066452D77F}"/>
              </a:ext>
            </a:extLst>
          </p:cNvPr>
          <p:cNvSpPr txBox="1"/>
          <p:nvPr/>
        </p:nvSpPr>
        <p:spPr>
          <a:xfrm>
            <a:off x="1225459" y="8646555"/>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1" name="TextBox 30">
            <a:hlinkClick r:id="rId6" action="ppaction://hlinksldjump"/>
            <a:extLst>
              <a:ext uri="{FF2B5EF4-FFF2-40B4-BE49-F238E27FC236}">
                <a16:creationId xmlns:a16="http://schemas.microsoft.com/office/drawing/2014/main" id="{FED9FC2C-A1A2-45D9-91B9-95A54905AA5F}"/>
              </a:ext>
            </a:extLst>
          </p:cNvPr>
          <p:cNvSpPr txBox="1"/>
          <p:nvPr/>
        </p:nvSpPr>
        <p:spPr>
          <a:xfrm>
            <a:off x="2075173" y="8629111"/>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2" name="TextBox 31">
            <a:hlinkClick r:id="rId6" action="ppaction://hlinksldjump"/>
            <a:extLst>
              <a:ext uri="{FF2B5EF4-FFF2-40B4-BE49-F238E27FC236}">
                <a16:creationId xmlns:a16="http://schemas.microsoft.com/office/drawing/2014/main" id="{B5189882-BD13-4797-8C1C-8989D6DD4281}"/>
              </a:ext>
            </a:extLst>
          </p:cNvPr>
          <p:cNvSpPr txBox="1"/>
          <p:nvPr/>
        </p:nvSpPr>
        <p:spPr>
          <a:xfrm>
            <a:off x="409685" y="9197312"/>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3" name="TextBox 32">
            <a:hlinkClick r:id="rId6" action="ppaction://hlinksldjump"/>
            <a:extLst>
              <a:ext uri="{FF2B5EF4-FFF2-40B4-BE49-F238E27FC236}">
                <a16:creationId xmlns:a16="http://schemas.microsoft.com/office/drawing/2014/main" id="{CABFBEE8-663B-4BD7-9CB0-B9AFC1A41DD0}"/>
              </a:ext>
            </a:extLst>
          </p:cNvPr>
          <p:cNvSpPr txBox="1"/>
          <p:nvPr/>
        </p:nvSpPr>
        <p:spPr>
          <a:xfrm>
            <a:off x="3733437" y="8650156"/>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5" name="TextBox 34">
            <a:hlinkClick r:id="rId6" action="ppaction://hlinksldjump"/>
            <a:extLst>
              <a:ext uri="{FF2B5EF4-FFF2-40B4-BE49-F238E27FC236}">
                <a16:creationId xmlns:a16="http://schemas.microsoft.com/office/drawing/2014/main" id="{5393185A-A13F-4CD7-8535-455C9CBF2EEF}"/>
              </a:ext>
            </a:extLst>
          </p:cNvPr>
          <p:cNvSpPr txBox="1"/>
          <p:nvPr/>
        </p:nvSpPr>
        <p:spPr>
          <a:xfrm>
            <a:off x="3733437" y="9233260"/>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6" name="TextBox 35">
            <a:hlinkClick r:id="rId6" action="ppaction://hlinksldjump"/>
            <a:extLst>
              <a:ext uri="{FF2B5EF4-FFF2-40B4-BE49-F238E27FC236}">
                <a16:creationId xmlns:a16="http://schemas.microsoft.com/office/drawing/2014/main" id="{C6DD8787-043A-4C07-BBFC-8F0E55F00698}"/>
              </a:ext>
            </a:extLst>
          </p:cNvPr>
          <p:cNvSpPr txBox="1"/>
          <p:nvPr/>
        </p:nvSpPr>
        <p:spPr>
          <a:xfrm>
            <a:off x="1233944" y="9222249"/>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7" name="TextBox 36">
            <a:hlinkClick r:id="rId6" action="ppaction://hlinksldjump"/>
            <a:extLst>
              <a:ext uri="{FF2B5EF4-FFF2-40B4-BE49-F238E27FC236}">
                <a16:creationId xmlns:a16="http://schemas.microsoft.com/office/drawing/2014/main" id="{8987DCB1-D8B6-4EC0-86AA-B77D496B8E95}"/>
              </a:ext>
            </a:extLst>
          </p:cNvPr>
          <p:cNvSpPr txBox="1"/>
          <p:nvPr/>
        </p:nvSpPr>
        <p:spPr>
          <a:xfrm>
            <a:off x="2048024" y="9222248"/>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51F0DD58-A081-4754-BD04-18362A4C68AA}"/>
              </a:ext>
            </a:extLst>
          </p:cNvPr>
          <p:cNvSpPr/>
          <p:nvPr/>
        </p:nvSpPr>
        <p:spPr>
          <a:xfrm>
            <a:off x="2897738" y="8648164"/>
            <a:ext cx="832744" cy="1164701"/>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Rectangle 38">
            <a:extLst>
              <a:ext uri="{FF2B5EF4-FFF2-40B4-BE49-F238E27FC236}">
                <a16:creationId xmlns:a16="http://schemas.microsoft.com/office/drawing/2014/main" id="{C76EFFD7-E8CB-4A69-BA54-98A188EDF5FF}"/>
              </a:ext>
            </a:extLst>
          </p:cNvPr>
          <p:cNvSpPr/>
          <p:nvPr/>
        </p:nvSpPr>
        <p:spPr>
          <a:xfrm>
            <a:off x="4564486" y="8646143"/>
            <a:ext cx="1668443"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6319353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A PITCH</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a pitch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pitches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PITCH 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 slot(s) below:</a:t>
            </a:r>
          </a:p>
        </p:txBody>
      </p:sp>
      <p:sp>
        <p:nvSpPr>
          <p:cNvPr id="62" name="Rectangle: Rounded Corners 61">
            <a:hlinkClick r:id="rId4" action="ppaction://hlinksldjump"/>
            <a:extLst>
              <a:ext uri="{FF2B5EF4-FFF2-40B4-BE49-F238E27FC236}">
                <a16:creationId xmlns:a16="http://schemas.microsoft.com/office/drawing/2014/main" id="{537E7760-3A73-47F9-BE93-7E0F32B896AC}"/>
              </a:ext>
            </a:extLst>
          </p:cNvPr>
          <p:cNvSpPr/>
          <p:nvPr/>
        </p:nvSpPr>
        <p:spPr>
          <a:xfrm>
            <a:off x="2378904" y="8973340"/>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4" action="ppaction://hlinksldjump"/>
            <a:extLst>
              <a:ext uri="{FF2B5EF4-FFF2-40B4-BE49-F238E27FC236}">
                <a16:creationId xmlns:a16="http://schemas.microsoft.com/office/drawing/2014/main" id="{32E1B7EC-89CC-4219-A819-095CCBD3B01D}"/>
              </a:ext>
            </a:extLst>
          </p:cNvPr>
          <p:cNvSpPr txBox="1"/>
          <p:nvPr/>
        </p:nvSpPr>
        <p:spPr>
          <a:xfrm>
            <a:off x="2609090" y="9143641"/>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53" name="Rectangle: Rounded Corners 52">
            <a:hlinkClick r:id="rId5" action="ppaction://hlinksldjump"/>
            <a:extLst>
              <a:ext uri="{FF2B5EF4-FFF2-40B4-BE49-F238E27FC236}">
                <a16:creationId xmlns:a16="http://schemas.microsoft.com/office/drawing/2014/main" id="{73005164-5F1A-4937-84F1-F00228623201}"/>
              </a:ext>
            </a:extLst>
          </p:cNvPr>
          <p:cNvSpPr/>
          <p:nvPr/>
        </p:nvSpPr>
        <p:spPr>
          <a:xfrm>
            <a:off x="720707" y="4197650"/>
            <a:ext cx="2527820"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hlinkClick r:id="rId5" action="ppaction://hlinksldjump"/>
            <a:extLst>
              <a:ext uri="{FF2B5EF4-FFF2-40B4-BE49-F238E27FC236}">
                <a16:creationId xmlns:a16="http://schemas.microsoft.com/office/drawing/2014/main" id="{429F75C7-2B14-4080-8576-F6980D3250A8}"/>
              </a:ext>
            </a:extLst>
          </p:cNvPr>
          <p:cNvSpPr txBox="1"/>
          <p:nvPr/>
        </p:nvSpPr>
        <p:spPr>
          <a:xfrm>
            <a:off x="720706" y="4398728"/>
            <a:ext cx="2527820" cy="338554"/>
          </a:xfrm>
          <a:prstGeom prst="rect">
            <a:avLst/>
          </a:prstGeom>
          <a:noFill/>
        </p:spPr>
        <p:txBody>
          <a:bodyPr wrap="square" rtlCol="0">
            <a:spAutoFit/>
          </a:bodyPr>
          <a:lstStyle/>
          <a:p>
            <a:pPr algn="ctr"/>
            <a:r>
              <a:rPr lang="en-IE" sz="1600" dirty="0"/>
              <a:t>10am – 11am</a:t>
            </a:r>
          </a:p>
        </p:txBody>
      </p:sp>
      <p:sp>
        <p:nvSpPr>
          <p:cNvPr id="31" name="Rectangle: Rounded Corners 30">
            <a:hlinkClick r:id="rId5" action="ppaction://hlinksldjump"/>
            <a:extLst>
              <a:ext uri="{FF2B5EF4-FFF2-40B4-BE49-F238E27FC236}">
                <a16:creationId xmlns:a16="http://schemas.microsoft.com/office/drawing/2014/main" id="{5851E61C-BE4C-4927-8334-CF524791CB7B}"/>
              </a:ext>
            </a:extLst>
          </p:cNvPr>
          <p:cNvSpPr/>
          <p:nvPr/>
        </p:nvSpPr>
        <p:spPr>
          <a:xfrm>
            <a:off x="720706" y="5134323"/>
            <a:ext cx="2527820"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TextBox 31">
            <a:hlinkClick r:id="rId5" action="ppaction://hlinksldjump"/>
            <a:extLst>
              <a:ext uri="{FF2B5EF4-FFF2-40B4-BE49-F238E27FC236}">
                <a16:creationId xmlns:a16="http://schemas.microsoft.com/office/drawing/2014/main" id="{8B1434F4-090E-4442-88BB-E8E36F0F989B}"/>
              </a:ext>
            </a:extLst>
          </p:cNvPr>
          <p:cNvSpPr txBox="1"/>
          <p:nvPr/>
        </p:nvSpPr>
        <p:spPr>
          <a:xfrm>
            <a:off x="720705" y="5335401"/>
            <a:ext cx="2527820" cy="338554"/>
          </a:xfrm>
          <a:prstGeom prst="rect">
            <a:avLst/>
          </a:prstGeom>
          <a:noFill/>
        </p:spPr>
        <p:txBody>
          <a:bodyPr wrap="square" rtlCol="0">
            <a:spAutoFit/>
          </a:bodyPr>
          <a:lstStyle/>
          <a:p>
            <a:pPr algn="ctr"/>
            <a:r>
              <a:rPr lang="en-IE" sz="1600" dirty="0"/>
              <a:t>11am – 12pm</a:t>
            </a:r>
          </a:p>
        </p:txBody>
      </p:sp>
      <p:sp>
        <p:nvSpPr>
          <p:cNvPr id="33" name="Rectangle: Rounded Corners 32">
            <a:hlinkClick r:id="rId5" action="ppaction://hlinksldjump"/>
            <a:extLst>
              <a:ext uri="{FF2B5EF4-FFF2-40B4-BE49-F238E27FC236}">
                <a16:creationId xmlns:a16="http://schemas.microsoft.com/office/drawing/2014/main" id="{BE076283-4867-4AD6-BE0E-BBFF18E82213}"/>
              </a:ext>
            </a:extLst>
          </p:cNvPr>
          <p:cNvSpPr/>
          <p:nvPr/>
        </p:nvSpPr>
        <p:spPr>
          <a:xfrm>
            <a:off x="720705" y="6101771"/>
            <a:ext cx="2527820"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hlinkClick r:id="rId5" action="ppaction://hlinksldjump"/>
            <a:extLst>
              <a:ext uri="{FF2B5EF4-FFF2-40B4-BE49-F238E27FC236}">
                <a16:creationId xmlns:a16="http://schemas.microsoft.com/office/drawing/2014/main" id="{91D79380-BDCF-4E39-8A6E-09D742169DC3}"/>
              </a:ext>
            </a:extLst>
          </p:cNvPr>
          <p:cNvSpPr txBox="1"/>
          <p:nvPr/>
        </p:nvSpPr>
        <p:spPr>
          <a:xfrm>
            <a:off x="720704" y="6302849"/>
            <a:ext cx="2527820" cy="338554"/>
          </a:xfrm>
          <a:prstGeom prst="rect">
            <a:avLst/>
          </a:prstGeom>
          <a:noFill/>
        </p:spPr>
        <p:txBody>
          <a:bodyPr wrap="square" rtlCol="0">
            <a:spAutoFit/>
          </a:bodyPr>
          <a:lstStyle/>
          <a:p>
            <a:pPr algn="ctr"/>
            <a:r>
              <a:rPr lang="en-IE" sz="1600" dirty="0"/>
              <a:t>3pm – 4pm</a:t>
            </a:r>
          </a:p>
        </p:txBody>
      </p:sp>
      <p:sp>
        <p:nvSpPr>
          <p:cNvPr id="35" name="Rectangle: Rounded Corners 34">
            <a:hlinkClick r:id="rId5" action="ppaction://hlinksldjump"/>
            <a:extLst>
              <a:ext uri="{FF2B5EF4-FFF2-40B4-BE49-F238E27FC236}">
                <a16:creationId xmlns:a16="http://schemas.microsoft.com/office/drawing/2014/main" id="{C2616A91-5545-4FEA-9215-BA74B0AFFA88}"/>
              </a:ext>
            </a:extLst>
          </p:cNvPr>
          <p:cNvSpPr/>
          <p:nvPr/>
        </p:nvSpPr>
        <p:spPr>
          <a:xfrm>
            <a:off x="720704" y="7098515"/>
            <a:ext cx="2527820"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TextBox 35">
            <a:hlinkClick r:id="rId5" action="ppaction://hlinksldjump"/>
            <a:extLst>
              <a:ext uri="{FF2B5EF4-FFF2-40B4-BE49-F238E27FC236}">
                <a16:creationId xmlns:a16="http://schemas.microsoft.com/office/drawing/2014/main" id="{865FB8B6-F981-4A45-B8C2-7E96BCE57D14}"/>
              </a:ext>
            </a:extLst>
          </p:cNvPr>
          <p:cNvSpPr txBox="1"/>
          <p:nvPr/>
        </p:nvSpPr>
        <p:spPr>
          <a:xfrm>
            <a:off x="720703" y="7299593"/>
            <a:ext cx="2527820" cy="338554"/>
          </a:xfrm>
          <a:prstGeom prst="rect">
            <a:avLst/>
          </a:prstGeom>
          <a:noFill/>
        </p:spPr>
        <p:txBody>
          <a:bodyPr wrap="square" rtlCol="0">
            <a:spAutoFit/>
          </a:bodyPr>
          <a:lstStyle/>
          <a:p>
            <a:pPr algn="ctr"/>
            <a:r>
              <a:rPr lang="en-IE" sz="1600" dirty="0"/>
              <a:t>6pm – 7pm</a:t>
            </a:r>
          </a:p>
        </p:txBody>
      </p:sp>
    </p:spTree>
    <p:extLst>
      <p:ext uri="{BB962C8B-B14F-4D97-AF65-F5344CB8AC3E}">
        <p14:creationId xmlns:p14="http://schemas.microsoft.com/office/powerpoint/2010/main" val="28267694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A PITCH</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a pitch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pitches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DETAILS</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which applies:</a:t>
            </a:r>
          </a:p>
        </p:txBody>
      </p:sp>
      <p:sp>
        <p:nvSpPr>
          <p:cNvPr id="62" name="Rectangle: Rounded Corners 61">
            <a:hlinkClick r:id="rId4" action="ppaction://hlinksldjump"/>
            <a:extLst>
              <a:ext uri="{FF2B5EF4-FFF2-40B4-BE49-F238E27FC236}">
                <a16:creationId xmlns:a16="http://schemas.microsoft.com/office/drawing/2014/main" id="{537E7760-3A73-47F9-BE93-7E0F32B896AC}"/>
              </a:ext>
            </a:extLst>
          </p:cNvPr>
          <p:cNvSpPr/>
          <p:nvPr/>
        </p:nvSpPr>
        <p:spPr>
          <a:xfrm>
            <a:off x="3747609" y="9037497"/>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4" action="ppaction://hlinksldjump"/>
            <a:extLst>
              <a:ext uri="{FF2B5EF4-FFF2-40B4-BE49-F238E27FC236}">
                <a16:creationId xmlns:a16="http://schemas.microsoft.com/office/drawing/2014/main" id="{32E1B7EC-89CC-4219-A819-095CCBD3B01D}"/>
              </a:ext>
            </a:extLst>
          </p:cNvPr>
          <p:cNvSpPr txBox="1"/>
          <p:nvPr/>
        </p:nvSpPr>
        <p:spPr>
          <a:xfrm>
            <a:off x="3977795" y="9207798"/>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19" name="Rectangle: Rounded Corners 18">
            <a:extLst>
              <a:ext uri="{FF2B5EF4-FFF2-40B4-BE49-F238E27FC236}">
                <a16:creationId xmlns:a16="http://schemas.microsoft.com/office/drawing/2014/main" id="{2E66BD20-7D0C-4080-A2D7-136A7FF9A634}"/>
              </a:ext>
            </a:extLst>
          </p:cNvPr>
          <p:cNvSpPr/>
          <p:nvPr/>
        </p:nvSpPr>
        <p:spPr>
          <a:xfrm>
            <a:off x="539825" y="4367329"/>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Box 19">
            <a:extLst>
              <a:ext uri="{FF2B5EF4-FFF2-40B4-BE49-F238E27FC236}">
                <a16:creationId xmlns:a16="http://schemas.microsoft.com/office/drawing/2014/main" id="{7098A146-3E58-4707-A9D1-863196A8C7AB}"/>
              </a:ext>
            </a:extLst>
          </p:cNvPr>
          <p:cNvSpPr txBox="1"/>
          <p:nvPr/>
        </p:nvSpPr>
        <p:spPr>
          <a:xfrm>
            <a:off x="916455" y="4331097"/>
            <a:ext cx="5851744"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This is a once-off hire.</a:t>
            </a:r>
          </a:p>
        </p:txBody>
      </p:sp>
      <p:sp>
        <p:nvSpPr>
          <p:cNvPr id="21" name="TextBox 20">
            <a:extLst>
              <a:ext uri="{FF2B5EF4-FFF2-40B4-BE49-F238E27FC236}">
                <a16:creationId xmlns:a16="http://schemas.microsoft.com/office/drawing/2014/main" id="{BE8F1372-3E0C-43EE-A78D-D87BC0426E44}"/>
              </a:ext>
            </a:extLst>
          </p:cNvPr>
          <p:cNvSpPr txBox="1"/>
          <p:nvPr/>
        </p:nvSpPr>
        <p:spPr>
          <a:xfrm>
            <a:off x="443151" y="5399861"/>
            <a:ext cx="2969112"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I would like to reserve this hire </a:t>
            </a:r>
          </a:p>
        </p:txBody>
      </p:sp>
      <p:sp>
        <p:nvSpPr>
          <p:cNvPr id="22" name="Rectangle: Rounded Corners 21">
            <a:extLst>
              <a:ext uri="{FF2B5EF4-FFF2-40B4-BE49-F238E27FC236}">
                <a16:creationId xmlns:a16="http://schemas.microsoft.com/office/drawing/2014/main" id="{95DA9503-9C4F-4D07-AEC0-7398496247CA}"/>
              </a:ext>
            </a:extLst>
          </p:cNvPr>
          <p:cNvSpPr/>
          <p:nvPr/>
        </p:nvSpPr>
        <p:spPr>
          <a:xfrm>
            <a:off x="3412263" y="5428646"/>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3" name="TextBox 22">
            <a:extLst>
              <a:ext uri="{FF2B5EF4-FFF2-40B4-BE49-F238E27FC236}">
                <a16:creationId xmlns:a16="http://schemas.microsoft.com/office/drawing/2014/main" id="{159E91ED-7EAA-41D5-83A9-B6B772FE15D8}"/>
              </a:ext>
            </a:extLst>
          </p:cNvPr>
          <p:cNvSpPr txBox="1"/>
          <p:nvPr/>
        </p:nvSpPr>
        <p:spPr>
          <a:xfrm>
            <a:off x="443151" y="4893404"/>
            <a:ext cx="5851744" cy="338554"/>
          </a:xfrm>
          <a:prstGeom prst="rect">
            <a:avLst/>
          </a:prstGeom>
          <a:noFill/>
        </p:spPr>
        <p:txBody>
          <a:bodyPr wrap="square" rtlCol="0">
            <a:spAutoFit/>
          </a:bodyPr>
          <a:lstStyle/>
          <a:p>
            <a:r>
              <a:rPr lang="en-IE" sz="1600" b="1" u="sng" dirty="0">
                <a:latin typeface="Arial" panose="020B0604020202020204" pitchFamily="34" charset="0"/>
                <a:cs typeface="Arial" panose="020B0604020202020204" pitchFamily="34" charset="0"/>
              </a:rPr>
              <a:t>OR</a:t>
            </a:r>
          </a:p>
        </p:txBody>
      </p:sp>
      <p:sp>
        <p:nvSpPr>
          <p:cNvPr id="24" name="TextBox 23">
            <a:extLst>
              <a:ext uri="{FF2B5EF4-FFF2-40B4-BE49-F238E27FC236}">
                <a16:creationId xmlns:a16="http://schemas.microsoft.com/office/drawing/2014/main" id="{BB088585-03A5-4577-8C68-BE9C17F914CE}"/>
              </a:ext>
            </a:extLst>
          </p:cNvPr>
          <p:cNvSpPr txBox="1"/>
          <p:nvPr/>
        </p:nvSpPr>
        <p:spPr>
          <a:xfrm>
            <a:off x="3747609" y="5392119"/>
            <a:ext cx="2920595"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on a weekly basis</a:t>
            </a:r>
          </a:p>
        </p:txBody>
      </p:sp>
      <p:sp>
        <p:nvSpPr>
          <p:cNvPr id="26" name="Rectangle: Rounded Corners 25">
            <a:extLst>
              <a:ext uri="{FF2B5EF4-FFF2-40B4-BE49-F238E27FC236}">
                <a16:creationId xmlns:a16="http://schemas.microsoft.com/office/drawing/2014/main" id="{08E13E52-A144-426B-BCE4-2F5E1563B065}"/>
              </a:ext>
            </a:extLst>
          </p:cNvPr>
          <p:cNvSpPr/>
          <p:nvPr/>
        </p:nvSpPr>
        <p:spPr>
          <a:xfrm>
            <a:off x="3412263" y="5877506"/>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TextBox 26">
            <a:extLst>
              <a:ext uri="{FF2B5EF4-FFF2-40B4-BE49-F238E27FC236}">
                <a16:creationId xmlns:a16="http://schemas.microsoft.com/office/drawing/2014/main" id="{B5F36AD7-2872-4B0B-8953-5691FDCAA169}"/>
              </a:ext>
            </a:extLst>
          </p:cNvPr>
          <p:cNvSpPr txBox="1"/>
          <p:nvPr/>
        </p:nvSpPr>
        <p:spPr>
          <a:xfrm>
            <a:off x="3747609" y="5840979"/>
            <a:ext cx="2920595"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on a bi-weekly basis</a:t>
            </a:r>
          </a:p>
        </p:txBody>
      </p:sp>
      <p:sp>
        <p:nvSpPr>
          <p:cNvPr id="29" name="Rectangle: Rounded Corners 28">
            <a:extLst>
              <a:ext uri="{FF2B5EF4-FFF2-40B4-BE49-F238E27FC236}">
                <a16:creationId xmlns:a16="http://schemas.microsoft.com/office/drawing/2014/main" id="{15CC5853-346B-4249-A1A9-C1C163639A39}"/>
              </a:ext>
            </a:extLst>
          </p:cNvPr>
          <p:cNvSpPr/>
          <p:nvPr/>
        </p:nvSpPr>
        <p:spPr>
          <a:xfrm>
            <a:off x="3412263" y="6315786"/>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TextBox 29">
            <a:extLst>
              <a:ext uri="{FF2B5EF4-FFF2-40B4-BE49-F238E27FC236}">
                <a16:creationId xmlns:a16="http://schemas.microsoft.com/office/drawing/2014/main" id="{74534927-94ED-499C-B151-3CE4B86B652E}"/>
              </a:ext>
            </a:extLst>
          </p:cNvPr>
          <p:cNvSpPr txBox="1"/>
          <p:nvPr/>
        </p:nvSpPr>
        <p:spPr>
          <a:xfrm>
            <a:off x="3747609" y="6279259"/>
            <a:ext cx="2920595"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on a monthly basis</a:t>
            </a:r>
          </a:p>
        </p:txBody>
      </p:sp>
      <p:sp>
        <p:nvSpPr>
          <p:cNvPr id="37" name="Rectangle: Rounded Corners 36">
            <a:extLst>
              <a:ext uri="{FF2B5EF4-FFF2-40B4-BE49-F238E27FC236}">
                <a16:creationId xmlns:a16="http://schemas.microsoft.com/office/drawing/2014/main" id="{2426486A-E863-4117-AAA1-A18C0EBF7DFF}"/>
              </a:ext>
            </a:extLst>
          </p:cNvPr>
          <p:cNvSpPr/>
          <p:nvPr/>
        </p:nvSpPr>
        <p:spPr>
          <a:xfrm>
            <a:off x="3409094" y="6754188"/>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TextBox 37">
            <a:extLst>
              <a:ext uri="{FF2B5EF4-FFF2-40B4-BE49-F238E27FC236}">
                <a16:creationId xmlns:a16="http://schemas.microsoft.com/office/drawing/2014/main" id="{1FF13BE6-5892-4175-8C85-7A5BB2AC036B}"/>
              </a:ext>
            </a:extLst>
          </p:cNvPr>
          <p:cNvSpPr txBox="1"/>
          <p:nvPr/>
        </p:nvSpPr>
        <p:spPr>
          <a:xfrm>
            <a:off x="3747609" y="6722561"/>
            <a:ext cx="2920595"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other (please specify):</a:t>
            </a:r>
          </a:p>
        </p:txBody>
      </p:sp>
      <p:sp>
        <p:nvSpPr>
          <p:cNvPr id="39" name="Rectangle: Rounded Corners 38">
            <a:extLst>
              <a:ext uri="{FF2B5EF4-FFF2-40B4-BE49-F238E27FC236}">
                <a16:creationId xmlns:a16="http://schemas.microsoft.com/office/drawing/2014/main" id="{C65D3119-F7C6-4FCF-A6AF-CA4E83CFC70D}"/>
              </a:ext>
            </a:extLst>
          </p:cNvPr>
          <p:cNvSpPr/>
          <p:nvPr/>
        </p:nvSpPr>
        <p:spPr>
          <a:xfrm>
            <a:off x="3842327" y="7127334"/>
            <a:ext cx="2724150" cy="29776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Rectangle: Rounded Corners 39">
            <a:hlinkClick r:id="rId5" action="ppaction://hlinksldjump"/>
            <a:extLst>
              <a:ext uri="{FF2B5EF4-FFF2-40B4-BE49-F238E27FC236}">
                <a16:creationId xmlns:a16="http://schemas.microsoft.com/office/drawing/2014/main" id="{2878CE14-7F54-4386-9CF3-2AD23F82C161}"/>
              </a:ext>
            </a:extLst>
          </p:cNvPr>
          <p:cNvSpPr/>
          <p:nvPr/>
        </p:nvSpPr>
        <p:spPr>
          <a:xfrm>
            <a:off x="826654" y="9037497"/>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hlinkClick r:id="rId5" action="ppaction://hlinksldjump"/>
            <a:extLst>
              <a:ext uri="{FF2B5EF4-FFF2-40B4-BE49-F238E27FC236}">
                <a16:creationId xmlns:a16="http://schemas.microsoft.com/office/drawing/2014/main" id="{D080649B-002E-4193-8D33-D6E24010B24C}"/>
              </a:ext>
            </a:extLst>
          </p:cNvPr>
          <p:cNvSpPr txBox="1"/>
          <p:nvPr/>
        </p:nvSpPr>
        <p:spPr>
          <a:xfrm>
            <a:off x="1056840" y="9207798"/>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NEXT</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34025939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A PITCH</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a pitch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pitches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DETAILS</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fill in the following details regarding your hire:</a:t>
            </a:r>
          </a:p>
        </p:txBody>
      </p:sp>
      <p:sp>
        <p:nvSpPr>
          <p:cNvPr id="62" name="Rectangle: Rounded Corners 61">
            <a:hlinkClick r:id="rId4" action="ppaction://hlinksldjump"/>
            <a:extLst>
              <a:ext uri="{FF2B5EF4-FFF2-40B4-BE49-F238E27FC236}">
                <a16:creationId xmlns:a16="http://schemas.microsoft.com/office/drawing/2014/main" id="{537E7760-3A73-47F9-BE93-7E0F32B896AC}"/>
              </a:ext>
            </a:extLst>
          </p:cNvPr>
          <p:cNvSpPr/>
          <p:nvPr/>
        </p:nvSpPr>
        <p:spPr>
          <a:xfrm>
            <a:off x="3802744" y="1051563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4" action="ppaction://hlinksldjump"/>
            <a:extLst>
              <a:ext uri="{FF2B5EF4-FFF2-40B4-BE49-F238E27FC236}">
                <a16:creationId xmlns:a16="http://schemas.microsoft.com/office/drawing/2014/main" id="{32E1B7EC-89CC-4219-A819-095CCBD3B01D}"/>
              </a:ext>
            </a:extLst>
          </p:cNvPr>
          <p:cNvSpPr txBox="1"/>
          <p:nvPr/>
        </p:nvSpPr>
        <p:spPr>
          <a:xfrm>
            <a:off x="4032930" y="1068594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22B3DD0A-E164-44C1-B484-1F0CF111455C}"/>
              </a:ext>
            </a:extLst>
          </p:cNvPr>
          <p:cNvSpPr txBox="1"/>
          <p:nvPr/>
        </p:nvSpPr>
        <p:spPr>
          <a:xfrm>
            <a:off x="232203" y="4208265"/>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Your name*</a:t>
            </a:r>
          </a:p>
        </p:txBody>
      </p:sp>
      <p:sp>
        <p:nvSpPr>
          <p:cNvPr id="20" name="Rectangle: Rounded Corners 19">
            <a:extLst>
              <a:ext uri="{FF2B5EF4-FFF2-40B4-BE49-F238E27FC236}">
                <a16:creationId xmlns:a16="http://schemas.microsoft.com/office/drawing/2014/main" id="{7531B786-C7F8-4376-92C4-B8069A803B85}"/>
              </a:ext>
            </a:extLst>
          </p:cNvPr>
          <p:cNvSpPr/>
          <p:nvPr/>
        </p:nvSpPr>
        <p:spPr>
          <a:xfrm>
            <a:off x="299147" y="4570321"/>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1" name="TextBox 20">
            <a:extLst>
              <a:ext uri="{FF2B5EF4-FFF2-40B4-BE49-F238E27FC236}">
                <a16:creationId xmlns:a16="http://schemas.microsoft.com/office/drawing/2014/main" id="{4981BBCB-8CC3-4429-9912-4E62D05664BF}"/>
              </a:ext>
            </a:extLst>
          </p:cNvPr>
          <p:cNvSpPr txBox="1"/>
          <p:nvPr/>
        </p:nvSpPr>
        <p:spPr>
          <a:xfrm>
            <a:off x="239105" y="659348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Purpose of hire (brief description)*</a:t>
            </a:r>
          </a:p>
        </p:txBody>
      </p:sp>
      <p:sp>
        <p:nvSpPr>
          <p:cNvPr id="22" name="Rectangle: Rounded Corners 21">
            <a:extLst>
              <a:ext uri="{FF2B5EF4-FFF2-40B4-BE49-F238E27FC236}">
                <a16:creationId xmlns:a16="http://schemas.microsoft.com/office/drawing/2014/main" id="{5F607577-B9A2-4254-A4B3-125CD365387D}"/>
              </a:ext>
            </a:extLst>
          </p:cNvPr>
          <p:cNvSpPr/>
          <p:nvPr/>
        </p:nvSpPr>
        <p:spPr>
          <a:xfrm>
            <a:off x="284888" y="6946424"/>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3" name="TextBox 22">
            <a:extLst>
              <a:ext uri="{FF2B5EF4-FFF2-40B4-BE49-F238E27FC236}">
                <a16:creationId xmlns:a16="http://schemas.microsoft.com/office/drawing/2014/main" id="{7138F981-050C-4891-82B4-2AE1208AE40E}"/>
              </a:ext>
            </a:extLst>
          </p:cNvPr>
          <p:cNvSpPr txBox="1"/>
          <p:nvPr/>
        </p:nvSpPr>
        <p:spPr>
          <a:xfrm>
            <a:off x="230664" y="7858048"/>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Contact phone number*</a:t>
            </a:r>
          </a:p>
        </p:txBody>
      </p:sp>
      <p:sp>
        <p:nvSpPr>
          <p:cNvPr id="24" name="Rectangle: Rounded Corners 23">
            <a:extLst>
              <a:ext uri="{FF2B5EF4-FFF2-40B4-BE49-F238E27FC236}">
                <a16:creationId xmlns:a16="http://schemas.microsoft.com/office/drawing/2014/main" id="{7AC93319-C911-46A9-9E53-28A16B2C4055}"/>
              </a:ext>
            </a:extLst>
          </p:cNvPr>
          <p:cNvSpPr/>
          <p:nvPr/>
        </p:nvSpPr>
        <p:spPr>
          <a:xfrm>
            <a:off x="276448" y="8240825"/>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TextBox 25">
            <a:extLst>
              <a:ext uri="{FF2B5EF4-FFF2-40B4-BE49-F238E27FC236}">
                <a16:creationId xmlns:a16="http://schemas.microsoft.com/office/drawing/2014/main" id="{E3B4974F-23CA-4B77-B13B-F8364CC56F17}"/>
              </a:ext>
            </a:extLst>
          </p:cNvPr>
          <p:cNvSpPr txBox="1"/>
          <p:nvPr/>
        </p:nvSpPr>
        <p:spPr>
          <a:xfrm>
            <a:off x="3606368" y="785339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Contact Email Address</a:t>
            </a:r>
          </a:p>
        </p:txBody>
      </p:sp>
      <p:sp>
        <p:nvSpPr>
          <p:cNvPr id="27" name="Rectangle: Rounded Corners 26">
            <a:extLst>
              <a:ext uri="{FF2B5EF4-FFF2-40B4-BE49-F238E27FC236}">
                <a16:creationId xmlns:a16="http://schemas.microsoft.com/office/drawing/2014/main" id="{8886A64B-BCF7-4D64-96FE-F953BCAD4A1F}"/>
              </a:ext>
            </a:extLst>
          </p:cNvPr>
          <p:cNvSpPr/>
          <p:nvPr/>
        </p:nvSpPr>
        <p:spPr>
          <a:xfrm>
            <a:off x="3606368" y="8225824"/>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extLst>
              <a:ext uri="{FF2B5EF4-FFF2-40B4-BE49-F238E27FC236}">
                <a16:creationId xmlns:a16="http://schemas.microsoft.com/office/drawing/2014/main" id="{5122182E-A994-4CF2-8A55-68A01FF2994B}"/>
              </a:ext>
            </a:extLst>
          </p:cNvPr>
          <p:cNvSpPr txBox="1"/>
          <p:nvPr/>
        </p:nvSpPr>
        <p:spPr>
          <a:xfrm>
            <a:off x="232203" y="533357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Name of club / organisation / team (if applicable)</a:t>
            </a:r>
          </a:p>
        </p:txBody>
      </p:sp>
      <p:sp>
        <p:nvSpPr>
          <p:cNvPr id="30" name="Rectangle: Rounded Corners 29">
            <a:extLst>
              <a:ext uri="{FF2B5EF4-FFF2-40B4-BE49-F238E27FC236}">
                <a16:creationId xmlns:a16="http://schemas.microsoft.com/office/drawing/2014/main" id="{EB449EB1-7DF7-4626-95D9-F4C746BA43E5}"/>
              </a:ext>
            </a:extLst>
          </p:cNvPr>
          <p:cNvSpPr/>
          <p:nvPr/>
        </p:nvSpPr>
        <p:spPr>
          <a:xfrm>
            <a:off x="299147" y="5695635"/>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Rectangle: Rounded Corners 36">
            <a:extLst>
              <a:ext uri="{FF2B5EF4-FFF2-40B4-BE49-F238E27FC236}">
                <a16:creationId xmlns:a16="http://schemas.microsoft.com/office/drawing/2014/main" id="{96E70524-8A1F-4F31-BA8F-724B917E50C5}"/>
              </a:ext>
            </a:extLst>
          </p:cNvPr>
          <p:cNvSpPr/>
          <p:nvPr/>
        </p:nvSpPr>
        <p:spPr>
          <a:xfrm>
            <a:off x="349325" y="9358429"/>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TextBox 37">
            <a:extLst>
              <a:ext uri="{FF2B5EF4-FFF2-40B4-BE49-F238E27FC236}">
                <a16:creationId xmlns:a16="http://schemas.microsoft.com/office/drawing/2014/main" id="{6376F33A-9C64-4D36-BEAB-F29F92702BB4}"/>
              </a:ext>
            </a:extLst>
          </p:cNvPr>
          <p:cNvSpPr txBox="1"/>
          <p:nvPr/>
        </p:nvSpPr>
        <p:spPr>
          <a:xfrm>
            <a:off x="680412" y="9274349"/>
            <a:ext cx="5851744" cy="523220"/>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I understand and accept that hire charge cannot be estimated at this time and WIT Arena will be in contact with me soon regarding my hire. </a:t>
            </a:r>
          </a:p>
        </p:txBody>
      </p:sp>
      <p:sp>
        <p:nvSpPr>
          <p:cNvPr id="39" name="Rectangle: Rounded Corners 38">
            <a:hlinkClick r:id="rId5" action="ppaction://hlinksldjump"/>
            <a:extLst>
              <a:ext uri="{FF2B5EF4-FFF2-40B4-BE49-F238E27FC236}">
                <a16:creationId xmlns:a16="http://schemas.microsoft.com/office/drawing/2014/main" id="{4CB48755-7B2F-44D2-A62F-D67067C7D848}"/>
              </a:ext>
            </a:extLst>
          </p:cNvPr>
          <p:cNvSpPr/>
          <p:nvPr/>
        </p:nvSpPr>
        <p:spPr>
          <a:xfrm>
            <a:off x="972232" y="10519498"/>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5" action="ppaction://hlinksldjump"/>
            <a:extLst>
              <a:ext uri="{FF2B5EF4-FFF2-40B4-BE49-F238E27FC236}">
                <a16:creationId xmlns:a16="http://schemas.microsoft.com/office/drawing/2014/main" id="{B9F2CEF2-02D2-4E6F-93FF-1CC485B2BE36}"/>
              </a:ext>
            </a:extLst>
          </p:cNvPr>
          <p:cNvSpPr txBox="1"/>
          <p:nvPr/>
        </p:nvSpPr>
        <p:spPr>
          <a:xfrm>
            <a:off x="1202418" y="10689799"/>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SUBMIT</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274113056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87942" y="435133"/>
            <a:ext cx="6282115" cy="523220"/>
          </a:xfrm>
          <a:prstGeom prst="rect">
            <a:avLst/>
          </a:prstGeom>
          <a:noFill/>
        </p:spPr>
        <p:txBody>
          <a:bodyPr wrap="square" rtlCol="0">
            <a:spAutoFit/>
          </a:bodyPr>
          <a:lstStyle/>
          <a:p>
            <a:pPr algn="ctr"/>
            <a:r>
              <a:rPr lang="en-IE" sz="2800" b="1" dirty="0">
                <a:latin typeface="Arial" panose="020B0604020202020204" pitchFamily="34" charset="0"/>
                <a:cs typeface="Arial" panose="020B0604020202020204" pitchFamily="34" charset="0"/>
              </a:rPr>
              <a:t>REQUEST FOR HIRE SUCCESSFUL</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7586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hlinkClick r:id="rId2" action="ppaction://hlinksldjump"/>
            <a:extLst>
              <a:ext uri="{FF2B5EF4-FFF2-40B4-BE49-F238E27FC236}">
                <a16:creationId xmlns:a16="http://schemas.microsoft.com/office/drawing/2014/main" id="{052948EC-F767-453B-B7D4-DE8EA3E834B6}"/>
              </a:ext>
            </a:extLst>
          </p:cNvPr>
          <p:cNvSpPr/>
          <p:nvPr/>
        </p:nvSpPr>
        <p:spPr>
          <a:xfrm>
            <a:off x="2378904" y="2054442"/>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2" action="ppaction://hlinksldjump"/>
            <a:extLst>
              <a:ext uri="{FF2B5EF4-FFF2-40B4-BE49-F238E27FC236}">
                <a16:creationId xmlns:a16="http://schemas.microsoft.com/office/drawing/2014/main" id="{D8E98A40-A12E-4931-BA33-CF5C305BFA95}"/>
              </a:ext>
            </a:extLst>
          </p:cNvPr>
          <p:cNvSpPr txBox="1"/>
          <p:nvPr/>
        </p:nvSpPr>
        <p:spPr>
          <a:xfrm>
            <a:off x="2609090" y="2224742"/>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 name="Rectangle 3">
            <a:extLst>
              <a:ext uri="{FF2B5EF4-FFF2-40B4-BE49-F238E27FC236}">
                <a16:creationId xmlns:a16="http://schemas.microsoft.com/office/drawing/2014/main" id="{3EC0817B-4A22-45B7-A1AA-369101FEA634}"/>
              </a:ext>
            </a:extLst>
          </p:cNvPr>
          <p:cNvSpPr/>
          <p:nvPr/>
        </p:nvSpPr>
        <p:spPr>
          <a:xfrm>
            <a:off x="294861" y="1096089"/>
            <a:ext cx="6187277" cy="646331"/>
          </a:xfrm>
          <a:prstGeom prst="rect">
            <a:avLst/>
          </a:prstGeom>
        </p:spPr>
        <p:txBody>
          <a:bodyPr wrap="square">
            <a:spAutoFit/>
          </a:bodyPr>
          <a:lstStyle/>
          <a:p>
            <a:pPr algn="ctr"/>
            <a:r>
              <a:rPr lang="en-IE" i="1" dirty="0">
                <a:latin typeface="Arial" panose="020B0604020202020204" pitchFamily="34" charset="0"/>
                <a:cs typeface="Arial" panose="020B0604020202020204" pitchFamily="34" charset="0"/>
              </a:rPr>
              <a:t>Your slot has been reserved and a member of our staff will contact you shortly for further details.</a:t>
            </a:r>
          </a:p>
        </p:txBody>
      </p:sp>
    </p:spTree>
    <p:extLst>
      <p:ext uri="{BB962C8B-B14F-4D97-AF65-F5344CB8AC3E}">
        <p14:creationId xmlns:p14="http://schemas.microsoft.com/office/powerpoint/2010/main" val="36467162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621030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OUR AUDITORIUM</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out our auditorium is quick and easy with us. Once your request has been processed, we will be in contact with you shortly regarding deposit and event details.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auditorium in day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 date below to see availability:</a:t>
            </a:r>
          </a:p>
        </p:txBody>
      </p:sp>
      <p:sp>
        <p:nvSpPr>
          <p:cNvPr id="62" name="Rectangle: Rounded Corners 61">
            <a:hlinkClick r:id="rId4" action="ppaction://hlinksldjump"/>
            <a:extLst>
              <a:ext uri="{FF2B5EF4-FFF2-40B4-BE49-F238E27FC236}">
                <a16:creationId xmlns:a16="http://schemas.microsoft.com/office/drawing/2014/main" id="{537E7760-3A73-47F9-BE93-7E0F32B896AC}"/>
              </a:ext>
            </a:extLst>
          </p:cNvPr>
          <p:cNvSpPr/>
          <p:nvPr/>
        </p:nvSpPr>
        <p:spPr>
          <a:xfrm>
            <a:off x="2271811" y="9595613"/>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4" action="ppaction://hlinksldjump"/>
            <a:extLst>
              <a:ext uri="{FF2B5EF4-FFF2-40B4-BE49-F238E27FC236}">
                <a16:creationId xmlns:a16="http://schemas.microsoft.com/office/drawing/2014/main" id="{32E1B7EC-89CC-4219-A819-095CCBD3B01D}"/>
              </a:ext>
            </a:extLst>
          </p:cNvPr>
          <p:cNvSpPr txBox="1"/>
          <p:nvPr/>
        </p:nvSpPr>
        <p:spPr>
          <a:xfrm>
            <a:off x="2501997" y="9765914"/>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9" name="Rectangle: Rounded Corners 8">
            <a:hlinkClick r:id="rId5" action="ppaction://hlinksldjump"/>
            <a:extLst>
              <a:ext uri="{FF2B5EF4-FFF2-40B4-BE49-F238E27FC236}">
                <a16:creationId xmlns:a16="http://schemas.microsoft.com/office/drawing/2014/main" id="{5D93F20F-48E6-4E7C-8F30-76C191F4D6B9}"/>
              </a:ext>
            </a:extLst>
          </p:cNvPr>
          <p:cNvSpPr/>
          <p:nvPr/>
        </p:nvSpPr>
        <p:spPr>
          <a:xfrm>
            <a:off x="332621"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Box 9">
            <a:hlinkClick r:id="rId5" action="ppaction://hlinksldjump"/>
            <a:extLst>
              <a:ext uri="{FF2B5EF4-FFF2-40B4-BE49-F238E27FC236}">
                <a16:creationId xmlns:a16="http://schemas.microsoft.com/office/drawing/2014/main" id="{6153A1C5-03C5-4C86-8C57-C7F56044013B}"/>
              </a:ext>
            </a:extLst>
          </p:cNvPr>
          <p:cNvSpPr txBox="1"/>
          <p:nvPr/>
        </p:nvSpPr>
        <p:spPr>
          <a:xfrm>
            <a:off x="514350" y="4367951"/>
            <a:ext cx="1276350" cy="369332"/>
          </a:xfrm>
          <a:prstGeom prst="rect">
            <a:avLst/>
          </a:prstGeom>
          <a:noFill/>
        </p:spPr>
        <p:txBody>
          <a:bodyPr wrap="square" rtlCol="0">
            <a:spAutoFit/>
          </a:bodyPr>
          <a:lstStyle/>
          <a:p>
            <a:pPr algn="ctr"/>
            <a:r>
              <a:rPr lang="en-IE" dirty="0"/>
              <a:t>APRIL 2020</a:t>
            </a:r>
          </a:p>
        </p:txBody>
      </p:sp>
      <p:sp>
        <p:nvSpPr>
          <p:cNvPr id="51" name="Rectangle: Rounded Corners 50">
            <a:extLst>
              <a:ext uri="{FF2B5EF4-FFF2-40B4-BE49-F238E27FC236}">
                <a16:creationId xmlns:a16="http://schemas.microsoft.com/office/drawing/2014/main" id="{78A17D29-BC87-43E3-B634-672814779B0C}"/>
              </a:ext>
            </a:extLst>
          </p:cNvPr>
          <p:cNvSpPr/>
          <p:nvPr/>
        </p:nvSpPr>
        <p:spPr>
          <a:xfrm>
            <a:off x="2513846"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extLst>
              <a:ext uri="{FF2B5EF4-FFF2-40B4-BE49-F238E27FC236}">
                <a16:creationId xmlns:a16="http://schemas.microsoft.com/office/drawing/2014/main" id="{B58580C7-A73C-4DDB-8E65-AEF392C33106}"/>
              </a:ext>
            </a:extLst>
          </p:cNvPr>
          <p:cNvSpPr txBox="1"/>
          <p:nvPr/>
        </p:nvSpPr>
        <p:spPr>
          <a:xfrm>
            <a:off x="2695575" y="4367951"/>
            <a:ext cx="1276350" cy="369332"/>
          </a:xfrm>
          <a:prstGeom prst="rect">
            <a:avLst/>
          </a:prstGeom>
          <a:noFill/>
        </p:spPr>
        <p:txBody>
          <a:bodyPr wrap="square" rtlCol="0">
            <a:spAutoFit/>
          </a:bodyPr>
          <a:lstStyle/>
          <a:p>
            <a:pPr algn="ctr"/>
            <a:r>
              <a:rPr lang="en-IE" dirty="0"/>
              <a:t>MAY 2020</a:t>
            </a:r>
          </a:p>
        </p:txBody>
      </p:sp>
      <p:sp>
        <p:nvSpPr>
          <p:cNvPr id="53" name="Rectangle: Rounded Corners 52">
            <a:extLst>
              <a:ext uri="{FF2B5EF4-FFF2-40B4-BE49-F238E27FC236}">
                <a16:creationId xmlns:a16="http://schemas.microsoft.com/office/drawing/2014/main" id="{73005164-5F1A-4937-84F1-F00228623201}"/>
              </a:ext>
            </a:extLst>
          </p:cNvPr>
          <p:cNvSpPr/>
          <p:nvPr/>
        </p:nvSpPr>
        <p:spPr>
          <a:xfrm>
            <a:off x="4695071"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extLst>
              <a:ext uri="{FF2B5EF4-FFF2-40B4-BE49-F238E27FC236}">
                <a16:creationId xmlns:a16="http://schemas.microsoft.com/office/drawing/2014/main" id="{429F75C7-2B14-4080-8576-F6980D3250A8}"/>
              </a:ext>
            </a:extLst>
          </p:cNvPr>
          <p:cNvSpPr txBox="1"/>
          <p:nvPr/>
        </p:nvSpPr>
        <p:spPr>
          <a:xfrm>
            <a:off x="4876800" y="4367951"/>
            <a:ext cx="1276350" cy="369332"/>
          </a:xfrm>
          <a:prstGeom prst="rect">
            <a:avLst/>
          </a:prstGeom>
          <a:noFill/>
        </p:spPr>
        <p:txBody>
          <a:bodyPr wrap="square" rtlCol="0">
            <a:spAutoFit/>
          </a:bodyPr>
          <a:lstStyle/>
          <a:p>
            <a:pPr algn="ctr"/>
            <a:r>
              <a:rPr lang="en-IE" dirty="0"/>
              <a:t>JUNE 2020</a:t>
            </a:r>
          </a:p>
        </p:txBody>
      </p:sp>
      <p:sp>
        <p:nvSpPr>
          <p:cNvPr id="55" name="Rectangle: Rounded Corners 54">
            <a:extLst>
              <a:ext uri="{FF2B5EF4-FFF2-40B4-BE49-F238E27FC236}">
                <a16:creationId xmlns:a16="http://schemas.microsoft.com/office/drawing/2014/main" id="{4D411724-9734-4D20-912F-F3647A8EF22A}"/>
              </a:ext>
            </a:extLst>
          </p:cNvPr>
          <p:cNvSpPr/>
          <p:nvPr/>
        </p:nvSpPr>
        <p:spPr>
          <a:xfrm>
            <a:off x="33262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6" name="TextBox 55">
            <a:extLst>
              <a:ext uri="{FF2B5EF4-FFF2-40B4-BE49-F238E27FC236}">
                <a16:creationId xmlns:a16="http://schemas.microsoft.com/office/drawing/2014/main" id="{F9F4CD0F-69C2-4BAB-9EB3-87D1C2AEB38A}"/>
              </a:ext>
            </a:extLst>
          </p:cNvPr>
          <p:cNvSpPr txBox="1"/>
          <p:nvPr/>
        </p:nvSpPr>
        <p:spPr>
          <a:xfrm>
            <a:off x="514350" y="5556366"/>
            <a:ext cx="1276350" cy="369332"/>
          </a:xfrm>
          <a:prstGeom prst="rect">
            <a:avLst/>
          </a:prstGeom>
          <a:noFill/>
        </p:spPr>
        <p:txBody>
          <a:bodyPr wrap="square" rtlCol="0">
            <a:spAutoFit/>
          </a:bodyPr>
          <a:lstStyle/>
          <a:p>
            <a:pPr algn="ctr"/>
            <a:r>
              <a:rPr lang="en-IE" dirty="0"/>
              <a:t>JULY 2020</a:t>
            </a:r>
          </a:p>
        </p:txBody>
      </p:sp>
      <p:sp>
        <p:nvSpPr>
          <p:cNvPr id="57" name="Rectangle: Rounded Corners 56">
            <a:extLst>
              <a:ext uri="{FF2B5EF4-FFF2-40B4-BE49-F238E27FC236}">
                <a16:creationId xmlns:a16="http://schemas.microsoft.com/office/drawing/2014/main" id="{412653BA-1488-4585-8A42-9BF22B50F89A}"/>
              </a:ext>
            </a:extLst>
          </p:cNvPr>
          <p:cNvSpPr/>
          <p:nvPr/>
        </p:nvSpPr>
        <p:spPr>
          <a:xfrm>
            <a:off x="2513846"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8" name="TextBox 57">
            <a:extLst>
              <a:ext uri="{FF2B5EF4-FFF2-40B4-BE49-F238E27FC236}">
                <a16:creationId xmlns:a16="http://schemas.microsoft.com/office/drawing/2014/main" id="{33C132F7-3288-40A3-A8D3-5AF4DFCC337A}"/>
              </a:ext>
            </a:extLst>
          </p:cNvPr>
          <p:cNvSpPr txBox="1"/>
          <p:nvPr/>
        </p:nvSpPr>
        <p:spPr>
          <a:xfrm>
            <a:off x="2513846" y="5556367"/>
            <a:ext cx="1648579" cy="369331"/>
          </a:xfrm>
          <a:prstGeom prst="rect">
            <a:avLst/>
          </a:prstGeom>
          <a:noFill/>
        </p:spPr>
        <p:txBody>
          <a:bodyPr wrap="square" rtlCol="0">
            <a:spAutoFit/>
          </a:bodyPr>
          <a:lstStyle/>
          <a:p>
            <a:pPr algn="ctr"/>
            <a:r>
              <a:rPr lang="en-IE" dirty="0"/>
              <a:t>AUGUST 2020</a:t>
            </a:r>
          </a:p>
        </p:txBody>
      </p:sp>
      <p:sp>
        <p:nvSpPr>
          <p:cNvPr id="59" name="Rectangle: Rounded Corners 58">
            <a:extLst>
              <a:ext uri="{FF2B5EF4-FFF2-40B4-BE49-F238E27FC236}">
                <a16:creationId xmlns:a16="http://schemas.microsoft.com/office/drawing/2014/main" id="{2B4B0EF8-A66E-4FF8-8720-CF5852748F68}"/>
              </a:ext>
            </a:extLst>
          </p:cNvPr>
          <p:cNvSpPr/>
          <p:nvPr/>
        </p:nvSpPr>
        <p:spPr>
          <a:xfrm>
            <a:off x="469507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TextBox 65">
            <a:extLst>
              <a:ext uri="{FF2B5EF4-FFF2-40B4-BE49-F238E27FC236}">
                <a16:creationId xmlns:a16="http://schemas.microsoft.com/office/drawing/2014/main" id="{DC1DDA5F-D28C-4539-AE2C-FB2A4155AE55}"/>
              </a:ext>
            </a:extLst>
          </p:cNvPr>
          <p:cNvSpPr txBox="1"/>
          <p:nvPr/>
        </p:nvSpPr>
        <p:spPr>
          <a:xfrm>
            <a:off x="4695071" y="5417866"/>
            <a:ext cx="1648579" cy="646331"/>
          </a:xfrm>
          <a:prstGeom prst="rect">
            <a:avLst/>
          </a:prstGeom>
          <a:noFill/>
        </p:spPr>
        <p:txBody>
          <a:bodyPr wrap="square" rtlCol="0">
            <a:spAutoFit/>
          </a:bodyPr>
          <a:lstStyle/>
          <a:p>
            <a:pPr algn="ctr"/>
            <a:r>
              <a:rPr lang="en-IE" dirty="0"/>
              <a:t>SEPTEMBER 2020</a:t>
            </a:r>
          </a:p>
        </p:txBody>
      </p:sp>
    </p:spTree>
    <p:extLst>
      <p:ext uri="{BB962C8B-B14F-4D97-AF65-F5344CB8AC3E}">
        <p14:creationId xmlns:p14="http://schemas.microsoft.com/office/powerpoint/2010/main" val="413326969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8" y="435134"/>
            <a:ext cx="6210301"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OUR AUDITORIUM</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 date below to see availability:</a:t>
            </a:r>
          </a:p>
        </p:txBody>
      </p:sp>
      <p:sp>
        <p:nvSpPr>
          <p:cNvPr id="62" name="Rectangle: Rounded Corners 61">
            <a:hlinkClick r:id="rId3" action="ppaction://hlinksldjump"/>
            <a:extLst>
              <a:ext uri="{FF2B5EF4-FFF2-40B4-BE49-F238E27FC236}">
                <a16:creationId xmlns:a16="http://schemas.microsoft.com/office/drawing/2014/main" id="{537E7760-3A73-47F9-BE93-7E0F32B896AC}"/>
              </a:ext>
            </a:extLst>
          </p:cNvPr>
          <p:cNvSpPr/>
          <p:nvPr/>
        </p:nvSpPr>
        <p:spPr>
          <a:xfrm>
            <a:off x="2232269" y="10734313"/>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3" action="ppaction://hlinksldjump"/>
            <a:extLst>
              <a:ext uri="{FF2B5EF4-FFF2-40B4-BE49-F238E27FC236}">
                <a16:creationId xmlns:a16="http://schemas.microsoft.com/office/drawing/2014/main" id="{32E1B7EC-89CC-4219-A819-095CCBD3B01D}"/>
              </a:ext>
            </a:extLst>
          </p:cNvPr>
          <p:cNvSpPr txBox="1"/>
          <p:nvPr/>
        </p:nvSpPr>
        <p:spPr>
          <a:xfrm>
            <a:off x="2462455" y="10904614"/>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9" name="Rectangle: Rounded Corners 8">
            <a:extLst>
              <a:ext uri="{FF2B5EF4-FFF2-40B4-BE49-F238E27FC236}">
                <a16:creationId xmlns:a16="http://schemas.microsoft.com/office/drawing/2014/main" id="{5D93F20F-48E6-4E7C-8F30-76C191F4D6B9}"/>
              </a:ext>
            </a:extLst>
          </p:cNvPr>
          <p:cNvSpPr/>
          <p:nvPr/>
        </p:nvSpPr>
        <p:spPr>
          <a:xfrm>
            <a:off x="332621" y="4197650"/>
            <a:ext cx="1648579" cy="709935"/>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Box 9">
            <a:extLst>
              <a:ext uri="{FF2B5EF4-FFF2-40B4-BE49-F238E27FC236}">
                <a16:creationId xmlns:a16="http://schemas.microsoft.com/office/drawing/2014/main" id="{6153A1C5-03C5-4C86-8C57-C7F56044013B}"/>
              </a:ext>
            </a:extLst>
          </p:cNvPr>
          <p:cNvSpPr txBox="1"/>
          <p:nvPr/>
        </p:nvSpPr>
        <p:spPr>
          <a:xfrm>
            <a:off x="514350" y="4367951"/>
            <a:ext cx="1276350" cy="369332"/>
          </a:xfrm>
          <a:prstGeom prst="rect">
            <a:avLst/>
          </a:prstGeom>
          <a:noFill/>
        </p:spPr>
        <p:txBody>
          <a:bodyPr wrap="square" rtlCol="0">
            <a:spAutoFit/>
          </a:bodyPr>
          <a:lstStyle/>
          <a:p>
            <a:pPr algn="ctr"/>
            <a:r>
              <a:rPr lang="en-IE" dirty="0"/>
              <a:t>APRIL 2020</a:t>
            </a:r>
          </a:p>
        </p:txBody>
      </p:sp>
      <p:sp>
        <p:nvSpPr>
          <p:cNvPr id="51" name="Rectangle: Rounded Corners 50">
            <a:extLst>
              <a:ext uri="{FF2B5EF4-FFF2-40B4-BE49-F238E27FC236}">
                <a16:creationId xmlns:a16="http://schemas.microsoft.com/office/drawing/2014/main" id="{78A17D29-BC87-43E3-B634-672814779B0C}"/>
              </a:ext>
            </a:extLst>
          </p:cNvPr>
          <p:cNvSpPr/>
          <p:nvPr/>
        </p:nvSpPr>
        <p:spPr>
          <a:xfrm>
            <a:off x="2513846"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extLst>
              <a:ext uri="{FF2B5EF4-FFF2-40B4-BE49-F238E27FC236}">
                <a16:creationId xmlns:a16="http://schemas.microsoft.com/office/drawing/2014/main" id="{B58580C7-A73C-4DDB-8E65-AEF392C33106}"/>
              </a:ext>
            </a:extLst>
          </p:cNvPr>
          <p:cNvSpPr txBox="1"/>
          <p:nvPr/>
        </p:nvSpPr>
        <p:spPr>
          <a:xfrm>
            <a:off x="2695575" y="4367951"/>
            <a:ext cx="1276350" cy="369332"/>
          </a:xfrm>
          <a:prstGeom prst="rect">
            <a:avLst/>
          </a:prstGeom>
          <a:noFill/>
        </p:spPr>
        <p:txBody>
          <a:bodyPr wrap="square" rtlCol="0">
            <a:spAutoFit/>
          </a:bodyPr>
          <a:lstStyle/>
          <a:p>
            <a:pPr algn="ctr"/>
            <a:r>
              <a:rPr lang="en-IE" dirty="0"/>
              <a:t>MAY 2020</a:t>
            </a:r>
          </a:p>
        </p:txBody>
      </p:sp>
      <p:sp>
        <p:nvSpPr>
          <p:cNvPr id="53" name="Rectangle: Rounded Corners 52">
            <a:extLst>
              <a:ext uri="{FF2B5EF4-FFF2-40B4-BE49-F238E27FC236}">
                <a16:creationId xmlns:a16="http://schemas.microsoft.com/office/drawing/2014/main" id="{73005164-5F1A-4937-84F1-F00228623201}"/>
              </a:ext>
            </a:extLst>
          </p:cNvPr>
          <p:cNvSpPr/>
          <p:nvPr/>
        </p:nvSpPr>
        <p:spPr>
          <a:xfrm>
            <a:off x="4695071"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extLst>
              <a:ext uri="{FF2B5EF4-FFF2-40B4-BE49-F238E27FC236}">
                <a16:creationId xmlns:a16="http://schemas.microsoft.com/office/drawing/2014/main" id="{429F75C7-2B14-4080-8576-F6980D3250A8}"/>
              </a:ext>
            </a:extLst>
          </p:cNvPr>
          <p:cNvSpPr txBox="1"/>
          <p:nvPr/>
        </p:nvSpPr>
        <p:spPr>
          <a:xfrm>
            <a:off x="4876800" y="4367951"/>
            <a:ext cx="1276350" cy="369332"/>
          </a:xfrm>
          <a:prstGeom prst="rect">
            <a:avLst/>
          </a:prstGeom>
          <a:noFill/>
        </p:spPr>
        <p:txBody>
          <a:bodyPr wrap="square" rtlCol="0">
            <a:spAutoFit/>
          </a:bodyPr>
          <a:lstStyle/>
          <a:p>
            <a:pPr algn="ctr"/>
            <a:r>
              <a:rPr lang="en-IE" dirty="0"/>
              <a:t>JUNE 2020</a:t>
            </a:r>
          </a:p>
        </p:txBody>
      </p:sp>
      <p:sp>
        <p:nvSpPr>
          <p:cNvPr id="55" name="Rectangle: Rounded Corners 54">
            <a:extLst>
              <a:ext uri="{FF2B5EF4-FFF2-40B4-BE49-F238E27FC236}">
                <a16:creationId xmlns:a16="http://schemas.microsoft.com/office/drawing/2014/main" id="{4D411724-9734-4D20-912F-F3647A8EF22A}"/>
              </a:ext>
            </a:extLst>
          </p:cNvPr>
          <p:cNvSpPr/>
          <p:nvPr/>
        </p:nvSpPr>
        <p:spPr>
          <a:xfrm>
            <a:off x="33262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6" name="TextBox 55">
            <a:extLst>
              <a:ext uri="{FF2B5EF4-FFF2-40B4-BE49-F238E27FC236}">
                <a16:creationId xmlns:a16="http://schemas.microsoft.com/office/drawing/2014/main" id="{F9F4CD0F-69C2-4BAB-9EB3-87D1C2AEB38A}"/>
              </a:ext>
            </a:extLst>
          </p:cNvPr>
          <p:cNvSpPr txBox="1"/>
          <p:nvPr/>
        </p:nvSpPr>
        <p:spPr>
          <a:xfrm>
            <a:off x="514350" y="5556366"/>
            <a:ext cx="1276350" cy="369332"/>
          </a:xfrm>
          <a:prstGeom prst="rect">
            <a:avLst/>
          </a:prstGeom>
          <a:noFill/>
        </p:spPr>
        <p:txBody>
          <a:bodyPr wrap="square" rtlCol="0">
            <a:spAutoFit/>
          </a:bodyPr>
          <a:lstStyle/>
          <a:p>
            <a:pPr algn="ctr"/>
            <a:r>
              <a:rPr lang="en-IE" dirty="0"/>
              <a:t>JULY 2020</a:t>
            </a:r>
          </a:p>
        </p:txBody>
      </p:sp>
      <p:sp>
        <p:nvSpPr>
          <p:cNvPr id="57" name="Rectangle: Rounded Corners 56">
            <a:extLst>
              <a:ext uri="{FF2B5EF4-FFF2-40B4-BE49-F238E27FC236}">
                <a16:creationId xmlns:a16="http://schemas.microsoft.com/office/drawing/2014/main" id="{412653BA-1488-4585-8A42-9BF22B50F89A}"/>
              </a:ext>
            </a:extLst>
          </p:cNvPr>
          <p:cNvSpPr/>
          <p:nvPr/>
        </p:nvSpPr>
        <p:spPr>
          <a:xfrm>
            <a:off x="2513846"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8" name="TextBox 57">
            <a:extLst>
              <a:ext uri="{FF2B5EF4-FFF2-40B4-BE49-F238E27FC236}">
                <a16:creationId xmlns:a16="http://schemas.microsoft.com/office/drawing/2014/main" id="{33C132F7-3288-40A3-A8D3-5AF4DFCC337A}"/>
              </a:ext>
            </a:extLst>
          </p:cNvPr>
          <p:cNvSpPr txBox="1"/>
          <p:nvPr/>
        </p:nvSpPr>
        <p:spPr>
          <a:xfrm>
            <a:off x="2513846" y="5556367"/>
            <a:ext cx="1648579" cy="369331"/>
          </a:xfrm>
          <a:prstGeom prst="rect">
            <a:avLst/>
          </a:prstGeom>
          <a:noFill/>
        </p:spPr>
        <p:txBody>
          <a:bodyPr wrap="square" rtlCol="0">
            <a:spAutoFit/>
          </a:bodyPr>
          <a:lstStyle/>
          <a:p>
            <a:pPr algn="ctr"/>
            <a:r>
              <a:rPr lang="en-IE" dirty="0"/>
              <a:t>AUGUST 2020</a:t>
            </a:r>
          </a:p>
        </p:txBody>
      </p:sp>
      <p:sp>
        <p:nvSpPr>
          <p:cNvPr id="59" name="Rectangle: Rounded Corners 58">
            <a:extLst>
              <a:ext uri="{FF2B5EF4-FFF2-40B4-BE49-F238E27FC236}">
                <a16:creationId xmlns:a16="http://schemas.microsoft.com/office/drawing/2014/main" id="{2B4B0EF8-A66E-4FF8-8720-CF5852748F68}"/>
              </a:ext>
            </a:extLst>
          </p:cNvPr>
          <p:cNvSpPr/>
          <p:nvPr/>
        </p:nvSpPr>
        <p:spPr>
          <a:xfrm>
            <a:off x="469507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TextBox 65">
            <a:extLst>
              <a:ext uri="{FF2B5EF4-FFF2-40B4-BE49-F238E27FC236}">
                <a16:creationId xmlns:a16="http://schemas.microsoft.com/office/drawing/2014/main" id="{DC1DDA5F-D28C-4539-AE2C-FB2A4155AE55}"/>
              </a:ext>
            </a:extLst>
          </p:cNvPr>
          <p:cNvSpPr txBox="1"/>
          <p:nvPr/>
        </p:nvSpPr>
        <p:spPr>
          <a:xfrm>
            <a:off x="4695071" y="5417866"/>
            <a:ext cx="1648579" cy="646331"/>
          </a:xfrm>
          <a:prstGeom prst="rect">
            <a:avLst/>
          </a:prstGeom>
          <a:noFill/>
        </p:spPr>
        <p:txBody>
          <a:bodyPr wrap="square" rtlCol="0">
            <a:spAutoFit/>
          </a:bodyPr>
          <a:lstStyle/>
          <a:p>
            <a:pPr algn="ctr"/>
            <a:r>
              <a:rPr lang="en-IE" dirty="0"/>
              <a:t>SEPTEMBER 2020</a:t>
            </a:r>
          </a:p>
        </p:txBody>
      </p:sp>
      <p:pic>
        <p:nvPicPr>
          <p:cNvPr id="1026" name="Picture 2" descr="April 2020 Calendar Printable Template - BuilderKraft">
            <a:extLst>
              <a:ext uri="{FF2B5EF4-FFF2-40B4-BE49-F238E27FC236}">
                <a16:creationId xmlns:a16="http://schemas.microsoft.com/office/drawing/2014/main" id="{CF009FC3-D0C1-4065-9CD6-55578FE232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042" b="3833"/>
          <a:stretch/>
        </p:blipFill>
        <p:spPr bwMode="auto">
          <a:xfrm>
            <a:off x="332621" y="6560060"/>
            <a:ext cx="5979889" cy="33026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2D0A0F-5C5A-46A9-854F-95182AA8FBAA}"/>
              </a:ext>
            </a:extLst>
          </p:cNvPr>
          <p:cNvSpPr/>
          <p:nvPr/>
        </p:nvSpPr>
        <p:spPr>
          <a:xfrm>
            <a:off x="2908404" y="6863202"/>
            <a:ext cx="3324815"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5FA81365-45C3-4DFD-8056-EA4FF0BA7000}"/>
              </a:ext>
            </a:extLst>
          </p:cNvPr>
          <p:cNvSpPr/>
          <p:nvPr/>
        </p:nvSpPr>
        <p:spPr>
          <a:xfrm>
            <a:off x="399939" y="7455343"/>
            <a:ext cx="5833280"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4B586C3A-C71F-4028-9BCA-021A6F40A977}"/>
              </a:ext>
            </a:extLst>
          </p:cNvPr>
          <p:cNvSpPr/>
          <p:nvPr/>
        </p:nvSpPr>
        <p:spPr>
          <a:xfrm>
            <a:off x="399939" y="8058139"/>
            <a:ext cx="5833280"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EBF3A194-650B-4E43-B304-16578B7ED3DA}"/>
              </a:ext>
            </a:extLst>
          </p:cNvPr>
          <p:cNvSpPr/>
          <p:nvPr/>
        </p:nvSpPr>
        <p:spPr>
          <a:xfrm>
            <a:off x="392715" y="8643757"/>
            <a:ext cx="832744"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hlinkClick r:id="rId5" action="ppaction://hlinksldjump"/>
            <a:extLst>
              <a:ext uri="{FF2B5EF4-FFF2-40B4-BE49-F238E27FC236}">
                <a16:creationId xmlns:a16="http://schemas.microsoft.com/office/drawing/2014/main" id="{2CCE592F-C6AD-45EA-82D2-57066452D77F}"/>
              </a:ext>
            </a:extLst>
          </p:cNvPr>
          <p:cNvSpPr txBox="1"/>
          <p:nvPr/>
        </p:nvSpPr>
        <p:spPr>
          <a:xfrm>
            <a:off x="1225459" y="8646555"/>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 AVAILABLE</a:t>
            </a:r>
          </a:p>
          <a:p>
            <a:pPr algn="ctr"/>
            <a:endParaRPr lang="en-IE" sz="850" b="1" dirty="0">
              <a:latin typeface="Arial" panose="020B0604020202020204" pitchFamily="34" charset="0"/>
              <a:cs typeface="Arial" panose="020B0604020202020204" pitchFamily="34" charset="0"/>
            </a:endParaRPr>
          </a:p>
        </p:txBody>
      </p:sp>
      <p:sp>
        <p:nvSpPr>
          <p:cNvPr id="32" name="TextBox 31">
            <a:hlinkClick r:id="rId5" action="ppaction://hlinksldjump"/>
            <a:extLst>
              <a:ext uri="{FF2B5EF4-FFF2-40B4-BE49-F238E27FC236}">
                <a16:creationId xmlns:a16="http://schemas.microsoft.com/office/drawing/2014/main" id="{B5189882-BD13-4797-8C1C-8989D6DD4281}"/>
              </a:ext>
            </a:extLst>
          </p:cNvPr>
          <p:cNvSpPr txBox="1"/>
          <p:nvPr/>
        </p:nvSpPr>
        <p:spPr>
          <a:xfrm>
            <a:off x="409685" y="9197312"/>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 AVAILABLE</a:t>
            </a:r>
          </a:p>
          <a:p>
            <a:pPr algn="ctr"/>
            <a:endParaRPr lang="en-IE" sz="850" b="1" dirty="0">
              <a:latin typeface="Arial" panose="020B0604020202020204" pitchFamily="34" charset="0"/>
              <a:cs typeface="Arial" panose="020B0604020202020204" pitchFamily="34" charset="0"/>
            </a:endParaRPr>
          </a:p>
        </p:txBody>
      </p:sp>
      <p:sp>
        <p:nvSpPr>
          <p:cNvPr id="33" name="TextBox 32">
            <a:hlinkClick r:id="rId5" action="ppaction://hlinksldjump"/>
            <a:extLst>
              <a:ext uri="{FF2B5EF4-FFF2-40B4-BE49-F238E27FC236}">
                <a16:creationId xmlns:a16="http://schemas.microsoft.com/office/drawing/2014/main" id="{CABFBEE8-663B-4BD7-9CB0-B9AFC1A41DD0}"/>
              </a:ext>
            </a:extLst>
          </p:cNvPr>
          <p:cNvSpPr txBox="1"/>
          <p:nvPr/>
        </p:nvSpPr>
        <p:spPr>
          <a:xfrm>
            <a:off x="3733437" y="8650156"/>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 AVAILABLE</a:t>
            </a:r>
          </a:p>
          <a:p>
            <a:pPr algn="ctr"/>
            <a:endParaRPr lang="en-IE" sz="850" b="1" dirty="0">
              <a:latin typeface="Arial" panose="020B0604020202020204" pitchFamily="34" charset="0"/>
              <a:cs typeface="Arial" panose="020B0604020202020204" pitchFamily="34" charset="0"/>
            </a:endParaRPr>
          </a:p>
        </p:txBody>
      </p:sp>
      <p:sp>
        <p:nvSpPr>
          <p:cNvPr id="37" name="TextBox 36">
            <a:hlinkClick r:id="rId5" action="ppaction://hlinksldjump"/>
            <a:extLst>
              <a:ext uri="{FF2B5EF4-FFF2-40B4-BE49-F238E27FC236}">
                <a16:creationId xmlns:a16="http://schemas.microsoft.com/office/drawing/2014/main" id="{8987DCB1-D8B6-4EC0-86AA-B77D496B8E95}"/>
              </a:ext>
            </a:extLst>
          </p:cNvPr>
          <p:cNvSpPr txBox="1"/>
          <p:nvPr/>
        </p:nvSpPr>
        <p:spPr>
          <a:xfrm>
            <a:off x="2048024" y="9222248"/>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 AVAILABLE</a:t>
            </a:r>
          </a:p>
          <a:p>
            <a:pPr algn="ctr"/>
            <a:endParaRPr lang="en-IE" sz="850" b="1"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51F0DD58-A081-4754-BD04-18362A4C68AA}"/>
              </a:ext>
            </a:extLst>
          </p:cNvPr>
          <p:cNvSpPr/>
          <p:nvPr/>
        </p:nvSpPr>
        <p:spPr>
          <a:xfrm>
            <a:off x="2897738" y="8648164"/>
            <a:ext cx="832744" cy="1164701"/>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Rectangle 38">
            <a:extLst>
              <a:ext uri="{FF2B5EF4-FFF2-40B4-BE49-F238E27FC236}">
                <a16:creationId xmlns:a16="http://schemas.microsoft.com/office/drawing/2014/main" id="{C76EFFD7-E8CB-4A69-BA54-98A188EDF5FF}"/>
              </a:ext>
            </a:extLst>
          </p:cNvPr>
          <p:cNvSpPr/>
          <p:nvPr/>
        </p:nvSpPr>
        <p:spPr>
          <a:xfrm>
            <a:off x="4564486" y="8646143"/>
            <a:ext cx="1668443"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Rectangle 40">
            <a:extLst>
              <a:ext uri="{FF2B5EF4-FFF2-40B4-BE49-F238E27FC236}">
                <a16:creationId xmlns:a16="http://schemas.microsoft.com/office/drawing/2014/main" id="{D5FA3EEA-AF18-43CB-9327-74DA2D0BA7D1}"/>
              </a:ext>
            </a:extLst>
          </p:cNvPr>
          <p:cNvSpPr/>
          <p:nvPr/>
        </p:nvSpPr>
        <p:spPr>
          <a:xfrm>
            <a:off x="2060834" y="8645699"/>
            <a:ext cx="832744"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2" name="Rectangle 41">
            <a:extLst>
              <a:ext uri="{FF2B5EF4-FFF2-40B4-BE49-F238E27FC236}">
                <a16:creationId xmlns:a16="http://schemas.microsoft.com/office/drawing/2014/main" id="{2D2BBA8D-F07C-4917-8DCC-B2E906DCE41D}"/>
              </a:ext>
            </a:extLst>
          </p:cNvPr>
          <p:cNvSpPr/>
          <p:nvPr/>
        </p:nvSpPr>
        <p:spPr>
          <a:xfrm>
            <a:off x="1230410" y="9233259"/>
            <a:ext cx="832744"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Rectangle 42">
            <a:extLst>
              <a:ext uri="{FF2B5EF4-FFF2-40B4-BE49-F238E27FC236}">
                <a16:creationId xmlns:a16="http://schemas.microsoft.com/office/drawing/2014/main" id="{6FA8F98B-8482-445C-863E-6226EA88BE49}"/>
              </a:ext>
            </a:extLst>
          </p:cNvPr>
          <p:cNvSpPr/>
          <p:nvPr/>
        </p:nvSpPr>
        <p:spPr>
          <a:xfrm>
            <a:off x="3746053" y="9222248"/>
            <a:ext cx="832744"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1803CDE8-0334-43F8-A274-B52D3487304D}"/>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out our auditorium is quick and easy with us. Once your request has been processed, we will be in contact with you shortly regarding deposit and event details.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auditorium in day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Tree>
    <p:extLst>
      <p:ext uri="{BB962C8B-B14F-4D97-AF65-F5344CB8AC3E}">
        <p14:creationId xmlns:p14="http://schemas.microsoft.com/office/powerpoint/2010/main" val="4028717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8" y="435133"/>
            <a:ext cx="6210301"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OUR AUDITORIUM</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DETAILS</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fill in the following details regarding your hire:</a:t>
            </a:r>
          </a:p>
        </p:txBody>
      </p:sp>
      <p:sp>
        <p:nvSpPr>
          <p:cNvPr id="62" name="Rectangle: Rounded Corners 61">
            <a:hlinkClick r:id="rId3" action="ppaction://hlinksldjump"/>
            <a:extLst>
              <a:ext uri="{FF2B5EF4-FFF2-40B4-BE49-F238E27FC236}">
                <a16:creationId xmlns:a16="http://schemas.microsoft.com/office/drawing/2014/main" id="{537E7760-3A73-47F9-BE93-7E0F32B896AC}"/>
              </a:ext>
            </a:extLst>
          </p:cNvPr>
          <p:cNvSpPr/>
          <p:nvPr/>
        </p:nvSpPr>
        <p:spPr>
          <a:xfrm>
            <a:off x="3802744" y="1051563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3" action="ppaction://hlinksldjump"/>
            <a:extLst>
              <a:ext uri="{FF2B5EF4-FFF2-40B4-BE49-F238E27FC236}">
                <a16:creationId xmlns:a16="http://schemas.microsoft.com/office/drawing/2014/main" id="{32E1B7EC-89CC-4219-A819-095CCBD3B01D}"/>
              </a:ext>
            </a:extLst>
          </p:cNvPr>
          <p:cNvSpPr txBox="1"/>
          <p:nvPr/>
        </p:nvSpPr>
        <p:spPr>
          <a:xfrm>
            <a:off x="4032930" y="1068594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22B3DD0A-E164-44C1-B484-1F0CF111455C}"/>
              </a:ext>
            </a:extLst>
          </p:cNvPr>
          <p:cNvSpPr txBox="1"/>
          <p:nvPr/>
        </p:nvSpPr>
        <p:spPr>
          <a:xfrm>
            <a:off x="232203" y="4208265"/>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Your name*</a:t>
            </a:r>
          </a:p>
        </p:txBody>
      </p:sp>
      <p:sp>
        <p:nvSpPr>
          <p:cNvPr id="20" name="Rectangle: Rounded Corners 19">
            <a:extLst>
              <a:ext uri="{FF2B5EF4-FFF2-40B4-BE49-F238E27FC236}">
                <a16:creationId xmlns:a16="http://schemas.microsoft.com/office/drawing/2014/main" id="{7531B786-C7F8-4376-92C4-B8069A803B85}"/>
              </a:ext>
            </a:extLst>
          </p:cNvPr>
          <p:cNvSpPr/>
          <p:nvPr/>
        </p:nvSpPr>
        <p:spPr>
          <a:xfrm>
            <a:off x="299147" y="4570321"/>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1" name="TextBox 20">
            <a:extLst>
              <a:ext uri="{FF2B5EF4-FFF2-40B4-BE49-F238E27FC236}">
                <a16:creationId xmlns:a16="http://schemas.microsoft.com/office/drawing/2014/main" id="{4981BBCB-8CC3-4429-9912-4E62D05664BF}"/>
              </a:ext>
            </a:extLst>
          </p:cNvPr>
          <p:cNvSpPr txBox="1"/>
          <p:nvPr/>
        </p:nvSpPr>
        <p:spPr>
          <a:xfrm>
            <a:off x="239105" y="659348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Purpose of hire (brief description)*</a:t>
            </a:r>
          </a:p>
        </p:txBody>
      </p:sp>
      <p:sp>
        <p:nvSpPr>
          <p:cNvPr id="22" name="Rectangle: Rounded Corners 21">
            <a:extLst>
              <a:ext uri="{FF2B5EF4-FFF2-40B4-BE49-F238E27FC236}">
                <a16:creationId xmlns:a16="http://schemas.microsoft.com/office/drawing/2014/main" id="{5F607577-B9A2-4254-A4B3-125CD365387D}"/>
              </a:ext>
            </a:extLst>
          </p:cNvPr>
          <p:cNvSpPr/>
          <p:nvPr/>
        </p:nvSpPr>
        <p:spPr>
          <a:xfrm>
            <a:off x="284888" y="6946424"/>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3" name="TextBox 22">
            <a:extLst>
              <a:ext uri="{FF2B5EF4-FFF2-40B4-BE49-F238E27FC236}">
                <a16:creationId xmlns:a16="http://schemas.microsoft.com/office/drawing/2014/main" id="{7138F981-050C-4891-82B4-2AE1208AE40E}"/>
              </a:ext>
            </a:extLst>
          </p:cNvPr>
          <p:cNvSpPr txBox="1"/>
          <p:nvPr/>
        </p:nvSpPr>
        <p:spPr>
          <a:xfrm>
            <a:off x="230664" y="7858048"/>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Contact phone number*</a:t>
            </a:r>
          </a:p>
        </p:txBody>
      </p:sp>
      <p:sp>
        <p:nvSpPr>
          <p:cNvPr id="24" name="Rectangle: Rounded Corners 23">
            <a:extLst>
              <a:ext uri="{FF2B5EF4-FFF2-40B4-BE49-F238E27FC236}">
                <a16:creationId xmlns:a16="http://schemas.microsoft.com/office/drawing/2014/main" id="{7AC93319-C911-46A9-9E53-28A16B2C4055}"/>
              </a:ext>
            </a:extLst>
          </p:cNvPr>
          <p:cNvSpPr/>
          <p:nvPr/>
        </p:nvSpPr>
        <p:spPr>
          <a:xfrm>
            <a:off x="276448" y="8240825"/>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TextBox 25">
            <a:extLst>
              <a:ext uri="{FF2B5EF4-FFF2-40B4-BE49-F238E27FC236}">
                <a16:creationId xmlns:a16="http://schemas.microsoft.com/office/drawing/2014/main" id="{E3B4974F-23CA-4B77-B13B-F8364CC56F17}"/>
              </a:ext>
            </a:extLst>
          </p:cNvPr>
          <p:cNvSpPr txBox="1"/>
          <p:nvPr/>
        </p:nvSpPr>
        <p:spPr>
          <a:xfrm>
            <a:off x="3606368" y="785339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Contact Email Address</a:t>
            </a:r>
          </a:p>
        </p:txBody>
      </p:sp>
      <p:sp>
        <p:nvSpPr>
          <p:cNvPr id="27" name="Rectangle: Rounded Corners 26">
            <a:extLst>
              <a:ext uri="{FF2B5EF4-FFF2-40B4-BE49-F238E27FC236}">
                <a16:creationId xmlns:a16="http://schemas.microsoft.com/office/drawing/2014/main" id="{8886A64B-BCF7-4D64-96FE-F953BCAD4A1F}"/>
              </a:ext>
            </a:extLst>
          </p:cNvPr>
          <p:cNvSpPr/>
          <p:nvPr/>
        </p:nvSpPr>
        <p:spPr>
          <a:xfrm>
            <a:off x="3606368" y="8225824"/>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extLst>
              <a:ext uri="{FF2B5EF4-FFF2-40B4-BE49-F238E27FC236}">
                <a16:creationId xmlns:a16="http://schemas.microsoft.com/office/drawing/2014/main" id="{5122182E-A994-4CF2-8A55-68A01FF2994B}"/>
              </a:ext>
            </a:extLst>
          </p:cNvPr>
          <p:cNvSpPr txBox="1"/>
          <p:nvPr/>
        </p:nvSpPr>
        <p:spPr>
          <a:xfrm>
            <a:off x="232203" y="533357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Name of club / organisation / team (if applicable)</a:t>
            </a:r>
          </a:p>
        </p:txBody>
      </p:sp>
      <p:sp>
        <p:nvSpPr>
          <p:cNvPr id="30" name="Rectangle: Rounded Corners 29">
            <a:extLst>
              <a:ext uri="{FF2B5EF4-FFF2-40B4-BE49-F238E27FC236}">
                <a16:creationId xmlns:a16="http://schemas.microsoft.com/office/drawing/2014/main" id="{EB449EB1-7DF7-4626-95D9-F4C746BA43E5}"/>
              </a:ext>
            </a:extLst>
          </p:cNvPr>
          <p:cNvSpPr/>
          <p:nvPr/>
        </p:nvSpPr>
        <p:spPr>
          <a:xfrm>
            <a:off x="299147" y="5695635"/>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Rectangle: Rounded Corners 36">
            <a:extLst>
              <a:ext uri="{FF2B5EF4-FFF2-40B4-BE49-F238E27FC236}">
                <a16:creationId xmlns:a16="http://schemas.microsoft.com/office/drawing/2014/main" id="{96E70524-8A1F-4F31-BA8F-724B917E50C5}"/>
              </a:ext>
            </a:extLst>
          </p:cNvPr>
          <p:cNvSpPr/>
          <p:nvPr/>
        </p:nvSpPr>
        <p:spPr>
          <a:xfrm>
            <a:off x="349325" y="9358429"/>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TextBox 37">
            <a:extLst>
              <a:ext uri="{FF2B5EF4-FFF2-40B4-BE49-F238E27FC236}">
                <a16:creationId xmlns:a16="http://schemas.microsoft.com/office/drawing/2014/main" id="{6376F33A-9C64-4D36-BEAB-F29F92702BB4}"/>
              </a:ext>
            </a:extLst>
          </p:cNvPr>
          <p:cNvSpPr txBox="1"/>
          <p:nvPr/>
        </p:nvSpPr>
        <p:spPr>
          <a:xfrm>
            <a:off x="680412" y="9274349"/>
            <a:ext cx="5851744" cy="523220"/>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I understand and accept that hire charge cannot be estimated at this time and WIT Arena will be in contact with me soon regarding my hire. </a:t>
            </a:r>
          </a:p>
        </p:txBody>
      </p:sp>
      <p:sp>
        <p:nvSpPr>
          <p:cNvPr id="39" name="Rectangle: Rounded Corners 38">
            <a:hlinkClick r:id="rId4" action="ppaction://hlinksldjump"/>
            <a:extLst>
              <a:ext uri="{FF2B5EF4-FFF2-40B4-BE49-F238E27FC236}">
                <a16:creationId xmlns:a16="http://schemas.microsoft.com/office/drawing/2014/main" id="{4CB48755-7B2F-44D2-A62F-D67067C7D848}"/>
              </a:ext>
            </a:extLst>
          </p:cNvPr>
          <p:cNvSpPr/>
          <p:nvPr/>
        </p:nvSpPr>
        <p:spPr>
          <a:xfrm>
            <a:off x="972232" y="10519498"/>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4" action="ppaction://hlinksldjump"/>
            <a:extLst>
              <a:ext uri="{FF2B5EF4-FFF2-40B4-BE49-F238E27FC236}">
                <a16:creationId xmlns:a16="http://schemas.microsoft.com/office/drawing/2014/main" id="{B9F2CEF2-02D2-4E6F-93FF-1CC485B2BE36}"/>
              </a:ext>
            </a:extLst>
          </p:cNvPr>
          <p:cNvSpPr txBox="1"/>
          <p:nvPr/>
        </p:nvSpPr>
        <p:spPr>
          <a:xfrm>
            <a:off x="1202418" y="10689799"/>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SUBMIT</a:t>
            </a:r>
            <a:endParaRPr lang="en-IE" dirty="0">
              <a:solidFill>
                <a:schemeClr val="bg1">
                  <a:lumMod val="50000"/>
                </a:schemeClr>
              </a:solidFill>
              <a:latin typeface="Bahnschrift" panose="020B0502040204020203" pitchFamily="34" charset="0"/>
            </a:endParaRPr>
          </a:p>
        </p:txBody>
      </p:sp>
      <p:sp>
        <p:nvSpPr>
          <p:cNvPr id="31" name="TextBox 30">
            <a:extLst>
              <a:ext uri="{FF2B5EF4-FFF2-40B4-BE49-F238E27FC236}">
                <a16:creationId xmlns:a16="http://schemas.microsoft.com/office/drawing/2014/main" id="{0EB197FC-FCCF-45EA-BE5B-B778661A9296}"/>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out our auditorium is quick and easy with us. Once your request has been processed, we will be in contact with you shortly regarding deposit and event details.</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auditorium in day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Tree>
    <p:extLst>
      <p:ext uri="{BB962C8B-B14F-4D97-AF65-F5344CB8AC3E}">
        <p14:creationId xmlns:p14="http://schemas.microsoft.com/office/powerpoint/2010/main" val="87402703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INDOOR SPACE</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112DBD-0C57-4F96-8639-12E6CB83FA66}"/>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indoor space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indoor space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 date below to see availability:</a:t>
            </a:r>
          </a:p>
        </p:txBody>
      </p:sp>
      <p:sp>
        <p:nvSpPr>
          <p:cNvPr id="62" name="Rectangle: Rounded Corners 61">
            <a:hlinkClick r:id="rId4" action="ppaction://hlinksldjump"/>
            <a:extLst>
              <a:ext uri="{FF2B5EF4-FFF2-40B4-BE49-F238E27FC236}">
                <a16:creationId xmlns:a16="http://schemas.microsoft.com/office/drawing/2014/main" id="{537E7760-3A73-47F9-BE93-7E0F32B896AC}"/>
              </a:ext>
            </a:extLst>
          </p:cNvPr>
          <p:cNvSpPr/>
          <p:nvPr/>
        </p:nvSpPr>
        <p:spPr>
          <a:xfrm>
            <a:off x="2378904" y="9936808"/>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4" action="ppaction://hlinksldjump"/>
            <a:extLst>
              <a:ext uri="{FF2B5EF4-FFF2-40B4-BE49-F238E27FC236}">
                <a16:creationId xmlns:a16="http://schemas.microsoft.com/office/drawing/2014/main" id="{32E1B7EC-89CC-4219-A819-095CCBD3B01D}"/>
              </a:ext>
            </a:extLst>
          </p:cNvPr>
          <p:cNvSpPr txBox="1"/>
          <p:nvPr/>
        </p:nvSpPr>
        <p:spPr>
          <a:xfrm>
            <a:off x="2609090" y="10107109"/>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9" name="Rectangle: Rounded Corners 8">
            <a:hlinkClick r:id="rId5" action="ppaction://hlinksldjump"/>
            <a:extLst>
              <a:ext uri="{FF2B5EF4-FFF2-40B4-BE49-F238E27FC236}">
                <a16:creationId xmlns:a16="http://schemas.microsoft.com/office/drawing/2014/main" id="{5D93F20F-48E6-4E7C-8F30-76C191F4D6B9}"/>
              </a:ext>
            </a:extLst>
          </p:cNvPr>
          <p:cNvSpPr/>
          <p:nvPr/>
        </p:nvSpPr>
        <p:spPr>
          <a:xfrm>
            <a:off x="332621"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Box 9">
            <a:hlinkClick r:id="rId5" action="ppaction://hlinksldjump"/>
            <a:extLst>
              <a:ext uri="{FF2B5EF4-FFF2-40B4-BE49-F238E27FC236}">
                <a16:creationId xmlns:a16="http://schemas.microsoft.com/office/drawing/2014/main" id="{6153A1C5-03C5-4C86-8C57-C7F56044013B}"/>
              </a:ext>
            </a:extLst>
          </p:cNvPr>
          <p:cNvSpPr txBox="1"/>
          <p:nvPr/>
        </p:nvSpPr>
        <p:spPr>
          <a:xfrm>
            <a:off x="514350" y="4367951"/>
            <a:ext cx="1276350" cy="369332"/>
          </a:xfrm>
          <a:prstGeom prst="rect">
            <a:avLst/>
          </a:prstGeom>
          <a:noFill/>
        </p:spPr>
        <p:txBody>
          <a:bodyPr wrap="square" rtlCol="0">
            <a:spAutoFit/>
          </a:bodyPr>
          <a:lstStyle/>
          <a:p>
            <a:pPr algn="ctr"/>
            <a:r>
              <a:rPr lang="en-IE" dirty="0"/>
              <a:t>APRIL 2020</a:t>
            </a:r>
          </a:p>
        </p:txBody>
      </p:sp>
      <p:sp>
        <p:nvSpPr>
          <p:cNvPr id="51" name="Rectangle: Rounded Corners 50">
            <a:extLst>
              <a:ext uri="{FF2B5EF4-FFF2-40B4-BE49-F238E27FC236}">
                <a16:creationId xmlns:a16="http://schemas.microsoft.com/office/drawing/2014/main" id="{78A17D29-BC87-43E3-B634-672814779B0C}"/>
              </a:ext>
            </a:extLst>
          </p:cNvPr>
          <p:cNvSpPr/>
          <p:nvPr/>
        </p:nvSpPr>
        <p:spPr>
          <a:xfrm>
            <a:off x="2513846"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extLst>
              <a:ext uri="{FF2B5EF4-FFF2-40B4-BE49-F238E27FC236}">
                <a16:creationId xmlns:a16="http://schemas.microsoft.com/office/drawing/2014/main" id="{B58580C7-A73C-4DDB-8E65-AEF392C33106}"/>
              </a:ext>
            </a:extLst>
          </p:cNvPr>
          <p:cNvSpPr txBox="1"/>
          <p:nvPr/>
        </p:nvSpPr>
        <p:spPr>
          <a:xfrm>
            <a:off x="2695575" y="4367951"/>
            <a:ext cx="1276350" cy="369332"/>
          </a:xfrm>
          <a:prstGeom prst="rect">
            <a:avLst/>
          </a:prstGeom>
          <a:noFill/>
        </p:spPr>
        <p:txBody>
          <a:bodyPr wrap="square" rtlCol="0">
            <a:spAutoFit/>
          </a:bodyPr>
          <a:lstStyle/>
          <a:p>
            <a:pPr algn="ctr"/>
            <a:r>
              <a:rPr lang="en-IE" dirty="0"/>
              <a:t>MAY 2020</a:t>
            </a:r>
          </a:p>
        </p:txBody>
      </p:sp>
      <p:sp>
        <p:nvSpPr>
          <p:cNvPr id="53" name="Rectangle: Rounded Corners 52">
            <a:extLst>
              <a:ext uri="{FF2B5EF4-FFF2-40B4-BE49-F238E27FC236}">
                <a16:creationId xmlns:a16="http://schemas.microsoft.com/office/drawing/2014/main" id="{73005164-5F1A-4937-84F1-F00228623201}"/>
              </a:ext>
            </a:extLst>
          </p:cNvPr>
          <p:cNvSpPr/>
          <p:nvPr/>
        </p:nvSpPr>
        <p:spPr>
          <a:xfrm>
            <a:off x="4695071"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extLst>
              <a:ext uri="{FF2B5EF4-FFF2-40B4-BE49-F238E27FC236}">
                <a16:creationId xmlns:a16="http://schemas.microsoft.com/office/drawing/2014/main" id="{429F75C7-2B14-4080-8576-F6980D3250A8}"/>
              </a:ext>
            </a:extLst>
          </p:cNvPr>
          <p:cNvSpPr txBox="1"/>
          <p:nvPr/>
        </p:nvSpPr>
        <p:spPr>
          <a:xfrm>
            <a:off x="4876800" y="4367951"/>
            <a:ext cx="1276350" cy="369332"/>
          </a:xfrm>
          <a:prstGeom prst="rect">
            <a:avLst/>
          </a:prstGeom>
          <a:noFill/>
        </p:spPr>
        <p:txBody>
          <a:bodyPr wrap="square" rtlCol="0">
            <a:spAutoFit/>
          </a:bodyPr>
          <a:lstStyle/>
          <a:p>
            <a:pPr algn="ctr"/>
            <a:r>
              <a:rPr lang="en-IE" dirty="0"/>
              <a:t>JUNE 2020</a:t>
            </a:r>
          </a:p>
        </p:txBody>
      </p:sp>
      <p:sp>
        <p:nvSpPr>
          <p:cNvPr id="55" name="Rectangle: Rounded Corners 54">
            <a:extLst>
              <a:ext uri="{FF2B5EF4-FFF2-40B4-BE49-F238E27FC236}">
                <a16:creationId xmlns:a16="http://schemas.microsoft.com/office/drawing/2014/main" id="{4D411724-9734-4D20-912F-F3647A8EF22A}"/>
              </a:ext>
            </a:extLst>
          </p:cNvPr>
          <p:cNvSpPr/>
          <p:nvPr/>
        </p:nvSpPr>
        <p:spPr>
          <a:xfrm>
            <a:off x="33262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6" name="TextBox 55">
            <a:extLst>
              <a:ext uri="{FF2B5EF4-FFF2-40B4-BE49-F238E27FC236}">
                <a16:creationId xmlns:a16="http://schemas.microsoft.com/office/drawing/2014/main" id="{F9F4CD0F-69C2-4BAB-9EB3-87D1C2AEB38A}"/>
              </a:ext>
            </a:extLst>
          </p:cNvPr>
          <p:cNvSpPr txBox="1"/>
          <p:nvPr/>
        </p:nvSpPr>
        <p:spPr>
          <a:xfrm>
            <a:off x="514350" y="5556366"/>
            <a:ext cx="1276350" cy="369332"/>
          </a:xfrm>
          <a:prstGeom prst="rect">
            <a:avLst/>
          </a:prstGeom>
          <a:noFill/>
        </p:spPr>
        <p:txBody>
          <a:bodyPr wrap="square" rtlCol="0">
            <a:spAutoFit/>
          </a:bodyPr>
          <a:lstStyle/>
          <a:p>
            <a:pPr algn="ctr"/>
            <a:r>
              <a:rPr lang="en-IE" dirty="0"/>
              <a:t>JULY 2020</a:t>
            </a:r>
          </a:p>
        </p:txBody>
      </p:sp>
      <p:sp>
        <p:nvSpPr>
          <p:cNvPr id="57" name="Rectangle: Rounded Corners 56">
            <a:extLst>
              <a:ext uri="{FF2B5EF4-FFF2-40B4-BE49-F238E27FC236}">
                <a16:creationId xmlns:a16="http://schemas.microsoft.com/office/drawing/2014/main" id="{412653BA-1488-4585-8A42-9BF22B50F89A}"/>
              </a:ext>
            </a:extLst>
          </p:cNvPr>
          <p:cNvSpPr/>
          <p:nvPr/>
        </p:nvSpPr>
        <p:spPr>
          <a:xfrm>
            <a:off x="2513846"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8" name="TextBox 57">
            <a:extLst>
              <a:ext uri="{FF2B5EF4-FFF2-40B4-BE49-F238E27FC236}">
                <a16:creationId xmlns:a16="http://schemas.microsoft.com/office/drawing/2014/main" id="{33C132F7-3288-40A3-A8D3-5AF4DFCC337A}"/>
              </a:ext>
            </a:extLst>
          </p:cNvPr>
          <p:cNvSpPr txBox="1"/>
          <p:nvPr/>
        </p:nvSpPr>
        <p:spPr>
          <a:xfrm>
            <a:off x="2513846" y="5556367"/>
            <a:ext cx="1648579" cy="369331"/>
          </a:xfrm>
          <a:prstGeom prst="rect">
            <a:avLst/>
          </a:prstGeom>
          <a:noFill/>
        </p:spPr>
        <p:txBody>
          <a:bodyPr wrap="square" rtlCol="0">
            <a:spAutoFit/>
          </a:bodyPr>
          <a:lstStyle/>
          <a:p>
            <a:pPr algn="ctr"/>
            <a:r>
              <a:rPr lang="en-IE" dirty="0"/>
              <a:t>AUGUST 2020</a:t>
            </a:r>
          </a:p>
        </p:txBody>
      </p:sp>
      <p:sp>
        <p:nvSpPr>
          <p:cNvPr id="59" name="Rectangle: Rounded Corners 58">
            <a:extLst>
              <a:ext uri="{FF2B5EF4-FFF2-40B4-BE49-F238E27FC236}">
                <a16:creationId xmlns:a16="http://schemas.microsoft.com/office/drawing/2014/main" id="{2B4B0EF8-A66E-4FF8-8720-CF5852748F68}"/>
              </a:ext>
            </a:extLst>
          </p:cNvPr>
          <p:cNvSpPr/>
          <p:nvPr/>
        </p:nvSpPr>
        <p:spPr>
          <a:xfrm>
            <a:off x="469507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TextBox 65">
            <a:extLst>
              <a:ext uri="{FF2B5EF4-FFF2-40B4-BE49-F238E27FC236}">
                <a16:creationId xmlns:a16="http://schemas.microsoft.com/office/drawing/2014/main" id="{DC1DDA5F-D28C-4539-AE2C-FB2A4155AE55}"/>
              </a:ext>
            </a:extLst>
          </p:cNvPr>
          <p:cNvSpPr txBox="1"/>
          <p:nvPr/>
        </p:nvSpPr>
        <p:spPr>
          <a:xfrm>
            <a:off x="4695071" y="5417866"/>
            <a:ext cx="1648579" cy="646331"/>
          </a:xfrm>
          <a:prstGeom prst="rect">
            <a:avLst/>
          </a:prstGeom>
          <a:noFill/>
        </p:spPr>
        <p:txBody>
          <a:bodyPr wrap="square" rtlCol="0">
            <a:spAutoFit/>
          </a:bodyPr>
          <a:lstStyle/>
          <a:p>
            <a:pPr algn="ctr"/>
            <a:r>
              <a:rPr lang="en-IE" dirty="0"/>
              <a:t>SEPTEMBER 2020</a:t>
            </a:r>
          </a:p>
        </p:txBody>
      </p:sp>
    </p:spTree>
    <p:extLst>
      <p:ext uri="{BB962C8B-B14F-4D97-AF65-F5344CB8AC3E}">
        <p14:creationId xmlns:p14="http://schemas.microsoft.com/office/powerpoint/2010/main" val="8392234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INDOOR SPACE</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 date below to see availability:</a:t>
            </a:r>
          </a:p>
        </p:txBody>
      </p:sp>
      <p:sp>
        <p:nvSpPr>
          <p:cNvPr id="62" name="Rectangle: Rounded Corners 61">
            <a:hlinkClick r:id="rId3" action="ppaction://hlinksldjump"/>
            <a:extLst>
              <a:ext uri="{FF2B5EF4-FFF2-40B4-BE49-F238E27FC236}">
                <a16:creationId xmlns:a16="http://schemas.microsoft.com/office/drawing/2014/main" id="{537E7760-3A73-47F9-BE93-7E0F32B896AC}"/>
              </a:ext>
            </a:extLst>
          </p:cNvPr>
          <p:cNvSpPr/>
          <p:nvPr/>
        </p:nvSpPr>
        <p:spPr>
          <a:xfrm>
            <a:off x="2232269" y="10734313"/>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3" action="ppaction://hlinksldjump"/>
            <a:extLst>
              <a:ext uri="{FF2B5EF4-FFF2-40B4-BE49-F238E27FC236}">
                <a16:creationId xmlns:a16="http://schemas.microsoft.com/office/drawing/2014/main" id="{32E1B7EC-89CC-4219-A819-095CCBD3B01D}"/>
              </a:ext>
            </a:extLst>
          </p:cNvPr>
          <p:cNvSpPr txBox="1"/>
          <p:nvPr/>
        </p:nvSpPr>
        <p:spPr>
          <a:xfrm>
            <a:off x="2462455" y="10904614"/>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9" name="Rectangle: Rounded Corners 8">
            <a:extLst>
              <a:ext uri="{FF2B5EF4-FFF2-40B4-BE49-F238E27FC236}">
                <a16:creationId xmlns:a16="http://schemas.microsoft.com/office/drawing/2014/main" id="{5D93F20F-48E6-4E7C-8F30-76C191F4D6B9}"/>
              </a:ext>
            </a:extLst>
          </p:cNvPr>
          <p:cNvSpPr/>
          <p:nvPr/>
        </p:nvSpPr>
        <p:spPr>
          <a:xfrm>
            <a:off x="332621" y="4197650"/>
            <a:ext cx="1648579" cy="709935"/>
          </a:xfrm>
          <a:prstGeom prst="round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Box 9">
            <a:extLst>
              <a:ext uri="{FF2B5EF4-FFF2-40B4-BE49-F238E27FC236}">
                <a16:creationId xmlns:a16="http://schemas.microsoft.com/office/drawing/2014/main" id="{6153A1C5-03C5-4C86-8C57-C7F56044013B}"/>
              </a:ext>
            </a:extLst>
          </p:cNvPr>
          <p:cNvSpPr txBox="1"/>
          <p:nvPr/>
        </p:nvSpPr>
        <p:spPr>
          <a:xfrm>
            <a:off x="514350" y="4367951"/>
            <a:ext cx="1276350" cy="369332"/>
          </a:xfrm>
          <a:prstGeom prst="rect">
            <a:avLst/>
          </a:prstGeom>
          <a:noFill/>
        </p:spPr>
        <p:txBody>
          <a:bodyPr wrap="square" rtlCol="0">
            <a:spAutoFit/>
          </a:bodyPr>
          <a:lstStyle/>
          <a:p>
            <a:pPr algn="ctr"/>
            <a:r>
              <a:rPr lang="en-IE" dirty="0"/>
              <a:t>APRIL 2020</a:t>
            </a:r>
          </a:p>
        </p:txBody>
      </p:sp>
      <p:sp>
        <p:nvSpPr>
          <p:cNvPr id="51" name="Rectangle: Rounded Corners 50">
            <a:extLst>
              <a:ext uri="{FF2B5EF4-FFF2-40B4-BE49-F238E27FC236}">
                <a16:creationId xmlns:a16="http://schemas.microsoft.com/office/drawing/2014/main" id="{78A17D29-BC87-43E3-B634-672814779B0C}"/>
              </a:ext>
            </a:extLst>
          </p:cNvPr>
          <p:cNvSpPr/>
          <p:nvPr/>
        </p:nvSpPr>
        <p:spPr>
          <a:xfrm>
            <a:off x="2513846"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TextBox 51">
            <a:extLst>
              <a:ext uri="{FF2B5EF4-FFF2-40B4-BE49-F238E27FC236}">
                <a16:creationId xmlns:a16="http://schemas.microsoft.com/office/drawing/2014/main" id="{B58580C7-A73C-4DDB-8E65-AEF392C33106}"/>
              </a:ext>
            </a:extLst>
          </p:cNvPr>
          <p:cNvSpPr txBox="1"/>
          <p:nvPr/>
        </p:nvSpPr>
        <p:spPr>
          <a:xfrm>
            <a:off x="2695575" y="4367951"/>
            <a:ext cx="1276350" cy="369332"/>
          </a:xfrm>
          <a:prstGeom prst="rect">
            <a:avLst/>
          </a:prstGeom>
          <a:noFill/>
        </p:spPr>
        <p:txBody>
          <a:bodyPr wrap="square" rtlCol="0">
            <a:spAutoFit/>
          </a:bodyPr>
          <a:lstStyle/>
          <a:p>
            <a:pPr algn="ctr"/>
            <a:r>
              <a:rPr lang="en-IE" dirty="0"/>
              <a:t>MAY 2020</a:t>
            </a:r>
          </a:p>
        </p:txBody>
      </p:sp>
      <p:sp>
        <p:nvSpPr>
          <p:cNvPr id="53" name="Rectangle: Rounded Corners 52">
            <a:extLst>
              <a:ext uri="{FF2B5EF4-FFF2-40B4-BE49-F238E27FC236}">
                <a16:creationId xmlns:a16="http://schemas.microsoft.com/office/drawing/2014/main" id="{73005164-5F1A-4937-84F1-F00228623201}"/>
              </a:ext>
            </a:extLst>
          </p:cNvPr>
          <p:cNvSpPr/>
          <p:nvPr/>
        </p:nvSpPr>
        <p:spPr>
          <a:xfrm>
            <a:off x="4695071" y="4197650"/>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extLst>
              <a:ext uri="{FF2B5EF4-FFF2-40B4-BE49-F238E27FC236}">
                <a16:creationId xmlns:a16="http://schemas.microsoft.com/office/drawing/2014/main" id="{429F75C7-2B14-4080-8576-F6980D3250A8}"/>
              </a:ext>
            </a:extLst>
          </p:cNvPr>
          <p:cNvSpPr txBox="1"/>
          <p:nvPr/>
        </p:nvSpPr>
        <p:spPr>
          <a:xfrm>
            <a:off x="4876800" y="4367951"/>
            <a:ext cx="1276350" cy="369332"/>
          </a:xfrm>
          <a:prstGeom prst="rect">
            <a:avLst/>
          </a:prstGeom>
          <a:noFill/>
        </p:spPr>
        <p:txBody>
          <a:bodyPr wrap="square" rtlCol="0">
            <a:spAutoFit/>
          </a:bodyPr>
          <a:lstStyle/>
          <a:p>
            <a:pPr algn="ctr"/>
            <a:r>
              <a:rPr lang="en-IE" dirty="0"/>
              <a:t>JUNE 2020</a:t>
            </a:r>
          </a:p>
        </p:txBody>
      </p:sp>
      <p:sp>
        <p:nvSpPr>
          <p:cNvPr id="55" name="Rectangle: Rounded Corners 54">
            <a:extLst>
              <a:ext uri="{FF2B5EF4-FFF2-40B4-BE49-F238E27FC236}">
                <a16:creationId xmlns:a16="http://schemas.microsoft.com/office/drawing/2014/main" id="{4D411724-9734-4D20-912F-F3647A8EF22A}"/>
              </a:ext>
            </a:extLst>
          </p:cNvPr>
          <p:cNvSpPr/>
          <p:nvPr/>
        </p:nvSpPr>
        <p:spPr>
          <a:xfrm>
            <a:off x="33262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6" name="TextBox 55">
            <a:extLst>
              <a:ext uri="{FF2B5EF4-FFF2-40B4-BE49-F238E27FC236}">
                <a16:creationId xmlns:a16="http://schemas.microsoft.com/office/drawing/2014/main" id="{F9F4CD0F-69C2-4BAB-9EB3-87D1C2AEB38A}"/>
              </a:ext>
            </a:extLst>
          </p:cNvPr>
          <p:cNvSpPr txBox="1"/>
          <p:nvPr/>
        </p:nvSpPr>
        <p:spPr>
          <a:xfrm>
            <a:off x="514350" y="5556366"/>
            <a:ext cx="1276350" cy="369332"/>
          </a:xfrm>
          <a:prstGeom prst="rect">
            <a:avLst/>
          </a:prstGeom>
          <a:noFill/>
        </p:spPr>
        <p:txBody>
          <a:bodyPr wrap="square" rtlCol="0">
            <a:spAutoFit/>
          </a:bodyPr>
          <a:lstStyle/>
          <a:p>
            <a:pPr algn="ctr"/>
            <a:r>
              <a:rPr lang="en-IE" dirty="0"/>
              <a:t>JULY 2020</a:t>
            </a:r>
          </a:p>
        </p:txBody>
      </p:sp>
      <p:sp>
        <p:nvSpPr>
          <p:cNvPr id="57" name="Rectangle: Rounded Corners 56">
            <a:extLst>
              <a:ext uri="{FF2B5EF4-FFF2-40B4-BE49-F238E27FC236}">
                <a16:creationId xmlns:a16="http://schemas.microsoft.com/office/drawing/2014/main" id="{412653BA-1488-4585-8A42-9BF22B50F89A}"/>
              </a:ext>
            </a:extLst>
          </p:cNvPr>
          <p:cNvSpPr/>
          <p:nvPr/>
        </p:nvSpPr>
        <p:spPr>
          <a:xfrm>
            <a:off x="2513846"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8" name="TextBox 57">
            <a:extLst>
              <a:ext uri="{FF2B5EF4-FFF2-40B4-BE49-F238E27FC236}">
                <a16:creationId xmlns:a16="http://schemas.microsoft.com/office/drawing/2014/main" id="{33C132F7-3288-40A3-A8D3-5AF4DFCC337A}"/>
              </a:ext>
            </a:extLst>
          </p:cNvPr>
          <p:cNvSpPr txBox="1"/>
          <p:nvPr/>
        </p:nvSpPr>
        <p:spPr>
          <a:xfrm>
            <a:off x="2513846" y="5556367"/>
            <a:ext cx="1648579" cy="369331"/>
          </a:xfrm>
          <a:prstGeom prst="rect">
            <a:avLst/>
          </a:prstGeom>
          <a:noFill/>
        </p:spPr>
        <p:txBody>
          <a:bodyPr wrap="square" rtlCol="0">
            <a:spAutoFit/>
          </a:bodyPr>
          <a:lstStyle/>
          <a:p>
            <a:pPr algn="ctr"/>
            <a:r>
              <a:rPr lang="en-IE" dirty="0"/>
              <a:t>AUGUST 2020</a:t>
            </a:r>
          </a:p>
        </p:txBody>
      </p:sp>
      <p:sp>
        <p:nvSpPr>
          <p:cNvPr id="59" name="Rectangle: Rounded Corners 58">
            <a:extLst>
              <a:ext uri="{FF2B5EF4-FFF2-40B4-BE49-F238E27FC236}">
                <a16:creationId xmlns:a16="http://schemas.microsoft.com/office/drawing/2014/main" id="{2B4B0EF8-A66E-4FF8-8720-CF5852748F68}"/>
              </a:ext>
            </a:extLst>
          </p:cNvPr>
          <p:cNvSpPr/>
          <p:nvPr/>
        </p:nvSpPr>
        <p:spPr>
          <a:xfrm>
            <a:off x="4695071" y="5386065"/>
            <a:ext cx="1648579"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TextBox 65">
            <a:extLst>
              <a:ext uri="{FF2B5EF4-FFF2-40B4-BE49-F238E27FC236}">
                <a16:creationId xmlns:a16="http://schemas.microsoft.com/office/drawing/2014/main" id="{DC1DDA5F-D28C-4539-AE2C-FB2A4155AE55}"/>
              </a:ext>
            </a:extLst>
          </p:cNvPr>
          <p:cNvSpPr txBox="1"/>
          <p:nvPr/>
        </p:nvSpPr>
        <p:spPr>
          <a:xfrm>
            <a:off x="4695071" y="5417866"/>
            <a:ext cx="1648579" cy="646331"/>
          </a:xfrm>
          <a:prstGeom prst="rect">
            <a:avLst/>
          </a:prstGeom>
          <a:noFill/>
        </p:spPr>
        <p:txBody>
          <a:bodyPr wrap="square" rtlCol="0">
            <a:spAutoFit/>
          </a:bodyPr>
          <a:lstStyle/>
          <a:p>
            <a:pPr algn="ctr"/>
            <a:r>
              <a:rPr lang="en-IE" dirty="0"/>
              <a:t>SEPTEMBER 2020</a:t>
            </a:r>
          </a:p>
        </p:txBody>
      </p:sp>
      <p:pic>
        <p:nvPicPr>
          <p:cNvPr id="1026" name="Picture 2" descr="April 2020 Calendar Printable Template - BuilderKraft">
            <a:extLst>
              <a:ext uri="{FF2B5EF4-FFF2-40B4-BE49-F238E27FC236}">
                <a16:creationId xmlns:a16="http://schemas.microsoft.com/office/drawing/2014/main" id="{CF009FC3-D0C1-4065-9CD6-55578FE232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042" b="3833"/>
          <a:stretch/>
        </p:blipFill>
        <p:spPr bwMode="auto">
          <a:xfrm>
            <a:off x="332621" y="6560060"/>
            <a:ext cx="5979889" cy="33026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2D0A0F-5C5A-46A9-854F-95182AA8FBAA}"/>
              </a:ext>
            </a:extLst>
          </p:cNvPr>
          <p:cNvSpPr/>
          <p:nvPr/>
        </p:nvSpPr>
        <p:spPr>
          <a:xfrm>
            <a:off x="2908404" y="6863202"/>
            <a:ext cx="3324815"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5FA81365-45C3-4DFD-8056-EA4FF0BA7000}"/>
              </a:ext>
            </a:extLst>
          </p:cNvPr>
          <p:cNvSpPr/>
          <p:nvPr/>
        </p:nvSpPr>
        <p:spPr>
          <a:xfrm>
            <a:off x="399939" y="7455343"/>
            <a:ext cx="5833280"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4B586C3A-C71F-4028-9BCA-021A6F40A977}"/>
              </a:ext>
            </a:extLst>
          </p:cNvPr>
          <p:cNvSpPr/>
          <p:nvPr/>
        </p:nvSpPr>
        <p:spPr>
          <a:xfrm>
            <a:off x="399939" y="8058139"/>
            <a:ext cx="5833280"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EBF3A194-650B-4E43-B304-16578B7ED3DA}"/>
              </a:ext>
            </a:extLst>
          </p:cNvPr>
          <p:cNvSpPr/>
          <p:nvPr/>
        </p:nvSpPr>
        <p:spPr>
          <a:xfrm>
            <a:off x="392715" y="8643757"/>
            <a:ext cx="832744"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hlinkClick r:id="rId5" action="ppaction://hlinksldjump"/>
            <a:extLst>
              <a:ext uri="{FF2B5EF4-FFF2-40B4-BE49-F238E27FC236}">
                <a16:creationId xmlns:a16="http://schemas.microsoft.com/office/drawing/2014/main" id="{2CCE592F-C6AD-45EA-82D2-57066452D77F}"/>
              </a:ext>
            </a:extLst>
          </p:cNvPr>
          <p:cNvSpPr txBox="1"/>
          <p:nvPr/>
        </p:nvSpPr>
        <p:spPr>
          <a:xfrm>
            <a:off x="1225459" y="8646555"/>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1" name="TextBox 30">
            <a:hlinkClick r:id="rId5" action="ppaction://hlinksldjump"/>
            <a:extLst>
              <a:ext uri="{FF2B5EF4-FFF2-40B4-BE49-F238E27FC236}">
                <a16:creationId xmlns:a16="http://schemas.microsoft.com/office/drawing/2014/main" id="{FED9FC2C-A1A2-45D9-91B9-95A54905AA5F}"/>
              </a:ext>
            </a:extLst>
          </p:cNvPr>
          <p:cNvSpPr txBox="1"/>
          <p:nvPr/>
        </p:nvSpPr>
        <p:spPr>
          <a:xfrm>
            <a:off x="2075173" y="8629111"/>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2" name="TextBox 31">
            <a:hlinkClick r:id="rId5" action="ppaction://hlinksldjump"/>
            <a:extLst>
              <a:ext uri="{FF2B5EF4-FFF2-40B4-BE49-F238E27FC236}">
                <a16:creationId xmlns:a16="http://schemas.microsoft.com/office/drawing/2014/main" id="{B5189882-BD13-4797-8C1C-8989D6DD4281}"/>
              </a:ext>
            </a:extLst>
          </p:cNvPr>
          <p:cNvSpPr txBox="1"/>
          <p:nvPr/>
        </p:nvSpPr>
        <p:spPr>
          <a:xfrm>
            <a:off x="409685" y="9197312"/>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3" name="TextBox 32">
            <a:hlinkClick r:id="rId5" action="ppaction://hlinksldjump"/>
            <a:extLst>
              <a:ext uri="{FF2B5EF4-FFF2-40B4-BE49-F238E27FC236}">
                <a16:creationId xmlns:a16="http://schemas.microsoft.com/office/drawing/2014/main" id="{CABFBEE8-663B-4BD7-9CB0-B9AFC1A41DD0}"/>
              </a:ext>
            </a:extLst>
          </p:cNvPr>
          <p:cNvSpPr txBox="1"/>
          <p:nvPr/>
        </p:nvSpPr>
        <p:spPr>
          <a:xfrm>
            <a:off x="3733437" y="8650156"/>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5" name="TextBox 34">
            <a:hlinkClick r:id="rId5" action="ppaction://hlinksldjump"/>
            <a:extLst>
              <a:ext uri="{FF2B5EF4-FFF2-40B4-BE49-F238E27FC236}">
                <a16:creationId xmlns:a16="http://schemas.microsoft.com/office/drawing/2014/main" id="{5393185A-A13F-4CD7-8535-455C9CBF2EEF}"/>
              </a:ext>
            </a:extLst>
          </p:cNvPr>
          <p:cNvSpPr txBox="1"/>
          <p:nvPr/>
        </p:nvSpPr>
        <p:spPr>
          <a:xfrm>
            <a:off x="3733437" y="9233260"/>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6" name="TextBox 35">
            <a:hlinkClick r:id="rId5" action="ppaction://hlinksldjump"/>
            <a:extLst>
              <a:ext uri="{FF2B5EF4-FFF2-40B4-BE49-F238E27FC236}">
                <a16:creationId xmlns:a16="http://schemas.microsoft.com/office/drawing/2014/main" id="{C6DD8787-043A-4C07-BBFC-8F0E55F00698}"/>
              </a:ext>
            </a:extLst>
          </p:cNvPr>
          <p:cNvSpPr txBox="1"/>
          <p:nvPr/>
        </p:nvSpPr>
        <p:spPr>
          <a:xfrm>
            <a:off x="1233944" y="9222249"/>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7" name="TextBox 36">
            <a:hlinkClick r:id="rId5" action="ppaction://hlinksldjump"/>
            <a:extLst>
              <a:ext uri="{FF2B5EF4-FFF2-40B4-BE49-F238E27FC236}">
                <a16:creationId xmlns:a16="http://schemas.microsoft.com/office/drawing/2014/main" id="{8987DCB1-D8B6-4EC0-86AA-B77D496B8E95}"/>
              </a:ext>
            </a:extLst>
          </p:cNvPr>
          <p:cNvSpPr txBox="1"/>
          <p:nvPr/>
        </p:nvSpPr>
        <p:spPr>
          <a:xfrm>
            <a:off x="2048024" y="9222248"/>
            <a:ext cx="832744" cy="615553"/>
          </a:xfrm>
          <a:prstGeom prst="rect">
            <a:avLst/>
          </a:prstGeom>
          <a:noFill/>
        </p:spPr>
        <p:txBody>
          <a:bodyPr wrap="square" rtlCol="0">
            <a:spAutoFit/>
          </a:bodyPr>
          <a:lstStyle/>
          <a:p>
            <a:pPr algn="ctr"/>
            <a:endParaRPr lang="en-IE" sz="850" b="1" dirty="0">
              <a:latin typeface="Arial" panose="020B0604020202020204" pitchFamily="34" charset="0"/>
              <a:cs typeface="Arial" panose="020B0604020202020204" pitchFamily="34" charset="0"/>
            </a:endParaRPr>
          </a:p>
          <a:p>
            <a:pPr algn="ctr"/>
            <a:r>
              <a:rPr lang="en-IE" sz="850" b="1" dirty="0">
                <a:latin typeface="Arial" panose="020B0604020202020204" pitchFamily="34" charset="0"/>
                <a:cs typeface="Arial" panose="020B0604020202020204" pitchFamily="34" charset="0"/>
              </a:rPr>
              <a:t>SLOTS AVAILABLE</a:t>
            </a:r>
          </a:p>
          <a:p>
            <a:pPr algn="ctr"/>
            <a:endParaRPr lang="en-IE" sz="850" b="1"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51F0DD58-A081-4754-BD04-18362A4C68AA}"/>
              </a:ext>
            </a:extLst>
          </p:cNvPr>
          <p:cNvSpPr/>
          <p:nvPr/>
        </p:nvSpPr>
        <p:spPr>
          <a:xfrm>
            <a:off x="2897738" y="8648164"/>
            <a:ext cx="832744" cy="1164701"/>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Rectangle 38">
            <a:extLst>
              <a:ext uri="{FF2B5EF4-FFF2-40B4-BE49-F238E27FC236}">
                <a16:creationId xmlns:a16="http://schemas.microsoft.com/office/drawing/2014/main" id="{C76EFFD7-E8CB-4A69-BA54-98A188EDF5FF}"/>
              </a:ext>
            </a:extLst>
          </p:cNvPr>
          <p:cNvSpPr/>
          <p:nvPr/>
        </p:nvSpPr>
        <p:spPr>
          <a:xfrm>
            <a:off x="4564486" y="8646143"/>
            <a:ext cx="1668443" cy="586263"/>
          </a:xfrm>
          <a:prstGeom prst="rect">
            <a:avLst/>
          </a:pr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extLst>
              <a:ext uri="{FF2B5EF4-FFF2-40B4-BE49-F238E27FC236}">
                <a16:creationId xmlns:a16="http://schemas.microsoft.com/office/drawing/2014/main" id="{DA87C8EB-B656-491E-B1A5-44F0456FD286}"/>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indoor space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indoor space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Tree>
    <p:extLst>
      <p:ext uri="{BB962C8B-B14F-4D97-AF65-F5344CB8AC3E}">
        <p14:creationId xmlns:p14="http://schemas.microsoft.com/office/powerpoint/2010/main" val="2045194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hlinkClick r:id="rId3" action="ppaction://hlinksldjump"/>
            <a:extLst>
              <a:ext uri="{FF2B5EF4-FFF2-40B4-BE49-F238E27FC236}">
                <a16:creationId xmlns:a16="http://schemas.microsoft.com/office/drawing/2014/main" id="{E2690BB7-894C-4214-9906-8F3E7033B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571318"/>
            <a:ext cx="819150" cy="904875"/>
          </a:xfrm>
          <a:prstGeom prst="rect">
            <a:avLst/>
          </a:prstGeom>
        </p:spPr>
      </p:pic>
      <p:pic>
        <p:nvPicPr>
          <p:cNvPr id="11" name="Picture 10" descr="A picture containing drawing&#10;&#10;Description automatically generated">
            <a:hlinkClick r:id="rId5" action="ppaction://hlinksldjump"/>
            <a:extLst>
              <a:ext uri="{FF2B5EF4-FFF2-40B4-BE49-F238E27FC236}">
                <a16:creationId xmlns:a16="http://schemas.microsoft.com/office/drawing/2014/main" id="{061644AC-A6E6-4DAB-8D76-2FEF3246E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858000" cy="1681316"/>
          </a:xfrm>
          <a:prstGeom prst="rect">
            <a:avLst/>
          </a:prstGeom>
        </p:spPr>
      </p:pic>
      <p:sp>
        <p:nvSpPr>
          <p:cNvPr id="2" name="Rectangle 1">
            <a:extLst>
              <a:ext uri="{FF2B5EF4-FFF2-40B4-BE49-F238E27FC236}">
                <a16:creationId xmlns:a16="http://schemas.microsoft.com/office/drawing/2014/main" id="{D9977DF1-B117-448F-A91D-F84D2CAD8600}"/>
              </a:ext>
            </a:extLst>
          </p:cNvPr>
          <p:cNvSpPr/>
          <p:nvPr/>
        </p:nvSpPr>
        <p:spPr>
          <a:xfrm>
            <a:off x="790576" y="1681316"/>
            <a:ext cx="6067424" cy="10510684"/>
          </a:xfrm>
          <a:prstGeom prst="rect">
            <a:avLst/>
          </a:prstGeom>
          <a:solidFill>
            <a:srgbClr val="FF11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1F2FC8AD-42E4-4AD3-B0AB-941584E98141}"/>
              </a:ext>
            </a:extLst>
          </p:cNvPr>
          <p:cNvSpPr txBox="1"/>
          <p:nvPr/>
        </p:nvSpPr>
        <p:spPr>
          <a:xfrm>
            <a:off x="900337" y="1922195"/>
            <a:ext cx="5811255" cy="461665"/>
          </a:xfrm>
          <a:prstGeom prst="rect">
            <a:avLst/>
          </a:prstGeom>
          <a:solidFill>
            <a:srgbClr val="000000">
              <a:alpha val="50196"/>
            </a:srgbClr>
          </a:solidFill>
          <a:ln w="19050">
            <a:noFill/>
          </a:ln>
        </p:spPr>
        <p:txBody>
          <a:bodyPr wrap="square" rtlCol="0">
            <a:spAutoFit/>
          </a:bodyPr>
          <a:lstStyle/>
          <a:p>
            <a:pPr algn="just"/>
            <a:r>
              <a:rPr lang="en-IE" sz="2400" b="1" u="sng" dirty="0">
                <a:solidFill>
                  <a:schemeClr val="bg1"/>
                </a:solidFill>
                <a:cs typeface="Arial" panose="020B0604020202020204" pitchFamily="34" charset="0"/>
              </a:rPr>
              <a:t>Account Settings</a:t>
            </a:r>
          </a:p>
        </p:txBody>
      </p:sp>
      <p:sp>
        <p:nvSpPr>
          <p:cNvPr id="3" name="Rectangle 2">
            <a:extLst>
              <a:ext uri="{FF2B5EF4-FFF2-40B4-BE49-F238E27FC236}">
                <a16:creationId xmlns:a16="http://schemas.microsoft.com/office/drawing/2014/main" id="{62A7FF5B-DCA7-4578-8999-52F47527164D}"/>
              </a:ext>
            </a:extLst>
          </p:cNvPr>
          <p:cNvSpPr/>
          <p:nvPr/>
        </p:nvSpPr>
        <p:spPr>
          <a:xfrm>
            <a:off x="900333" y="2594342"/>
            <a:ext cx="5811255" cy="7049387"/>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E14A2681-2298-4ED0-8EDD-D95CDDB99688}"/>
              </a:ext>
            </a:extLst>
          </p:cNvPr>
          <p:cNvSpPr/>
          <p:nvPr/>
        </p:nvSpPr>
        <p:spPr>
          <a:xfrm>
            <a:off x="2523349" y="2804874"/>
            <a:ext cx="4026307" cy="1009541"/>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TextBox 3">
            <a:extLst>
              <a:ext uri="{FF2B5EF4-FFF2-40B4-BE49-F238E27FC236}">
                <a16:creationId xmlns:a16="http://schemas.microsoft.com/office/drawing/2014/main" id="{FBD3B925-86B7-4D60-B181-E99EBF5BF2BD}"/>
              </a:ext>
            </a:extLst>
          </p:cNvPr>
          <p:cNvSpPr txBox="1"/>
          <p:nvPr/>
        </p:nvSpPr>
        <p:spPr>
          <a:xfrm>
            <a:off x="2597621"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Username</a:t>
            </a:r>
          </a:p>
        </p:txBody>
      </p:sp>
      <p:pic>
        <p:nvPicPr>
          <p:cNvPr id="13" name="Picture 12" descr="A picture containing arch, building, mirror&#10;&#10;Description automatically generated">
            <a:extLst>
              <a:ext uri="{FF2B5EF4-FFF2-40B4-BE49-F238E27FC236}">
                <a16:creationId xmlns:a16="http://schemas.microsoft.com/office/drawing/2014/main" id="{318C6145-A31A-490D-95B4-8AC98336AA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362" y="2648715"/>
            <a:ext cx="1329230" cy="1287692"/>
          </a:xfrm>
          <a:prstGeom prst="rect">
            <a:avLst/>
          </a:prstGeom>
        </p:spPr>
      </p:pic>
      <p:pic>
        <p:nvPicPr>
          <p:cNvPr id="14" name="Picture 13">
            <a:extLst>
              <a:ext uri="{FF2B5EF4-FFF2-40B4-BE49-F238E27FC236}">
                <a16:creationId xmlns:a16="http://schemas.microsoft.com/office/drawing/2014/main" id="{9B2826DB-BC4B-4A21-A095-32C689720D5F}"/>
              </a:ext>
            </a:extLst>
          </p:cNvPr>
          <p:cNvPicPr>
            <a:picLocks noChangeAspect="1"/>
          </p:cNvPicPr>
          <p:nvPr/>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020561" y="3547993"/>
            <a:ext cx="292792" cy="292792"/>
          </a:xfrm>
          <a:prstGeom prst="rect">
            <a:avLst/>
          </a:prstGeom>
        </p:spPr>
      </p:pic>
      <p:sp>
        <p:nvSpPr>
          <p:cNvPr id="20" name="TextBox 19">
            <a:extLst>
              <a:ext uri="{FF2B5EF4-FFF2-40B4-BE49-F238E27FC236}">
                <a16:creationId xmlns:a16="http://schemas.microsoft.com/office/drawing/2014/main" id="{AFCBB03E-2B64-42FB-999C-71E207E73840}"/>
              </a:ext>
            </a:extLst>
          </p:cNvPr>
          <p:cNvSpPr txBox="1"/>
          <p:nvPr/>
        </p:nvSpPr>
        <p:spPr>
          <a:xfrm>
            <a:off x="3645734" y="3342449"/>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1" name="TextBox 20">
            <a:extLst>
              <a:ext uri="{FF2B5EF4-FFF2-40B4-BE49-F238E27FC236}">
                <a16:creationId xmlns:a16="http://schemas.microsoft.com/office/drawing/2014/main" id="{D6B6739F-C419-41A6-9AE7-21557C155C21}"/>
              </a:ext>
            </a:extLst>
          </p:cNvPr>
          <p:cNvSpPr txBox="1"/>
          <p:nvPr/>
        </p:nvSpPr>
        <p:spPr>
          <a:xfrm>
            <a:off x="4536332" y="2893417"/>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Membership status:</a:t>
            </a:r>
          </a:p>
        </p:txBody>
      </p:sp>
      <p:sp>
        <p:nvSpPr>
          <p:cNvPr id="22" name="TextBox 21">
            <a:extLst>
              <a:ext uri="{FF2B5EF4-FFF2-40B4-BE49-F238E27FC236}">
                <a16:creationId xmlns:a16="http://schemas.microsoft.com/office/drawing/2014/main" id="{61785D39-0E09-4120-A56C-9A4FF692014C}"/>
              </a:ext>
            </a:extLst>
          </p:cNvPr>
          <p:cNvSpPr txBox="1"/>
          <p:nvPr/>
        </p:nvSpPr>
        <p:spPr>
          <a:xfrm>
            <a:off x="4531822" y="3158749"/>
            <a:ext cx="2105246" cy="369332"/>
          </a:xfrm>
          <a:prstGeom prst="rect">
            <a:avLst/>
          </a:prstGeom>
          <a:noFill/>
        </p:spPr>
        <p:txBody>
          <a:bodyPr wrap="square" rtlCol="0">
            <a:spAutoFit/>
          </a:bodyPr>
          <a:lstStyle/>
          <a:p>
            <a:r>
              <a:rPr lang="en-IE" dirty="0">
                <a:latin typeface="Arial" panose="020B0604020202020204" pitchFamily="34" charset="0"/>
                <a:cs typeface="Arial" panose="020B0604020202020204" pitchFamily="34" charset="0"/>
              </a:rPr>
              <a:t>Student member</a:t>
            </a:r>
          </a:p>
        </p:txBody>
      </p:sp>
      <p:sp>
        <p:nvSpPr>
          <p:cNvPr id="23" name="TextBox 22">
            <a:extLst>
              <a:ext uri="{FF2B5EF4-FFF2-40B4-BE49-F238E27FC236}">
                <a16:creationId xmlns:a16="http://schemas.microsoft.com/office/drawing/2014/main" id="{C8A06F1C-F434-4C23-A163-AFBFDFD65D3A}"/>
              </a:ext>
            </a:extLst>
          </p:cNvPr>
          <p:cNvSpPr txBox="1"/>
          <p:nvPr/>
        </p:nvSpPr>
        <p:spPr>
          <a:xfrm>
            <a:off x="6061676" y="3427420"/>
            <a:ext cx="2105246" cy="276999"/>
          </a:xfrm>
          <a:prstGeom prst="rect">
            <a:avLst/>
          </a:prstGeom>
          <a:noFill/>
        </p:spPr>
        <p:txBody>
          <a:bodyPr wrap="square" rtlCol="0">
            <a:spAutoFit/>
          </a:bodyPr>
          <a:lstStyle/>
          <a:p>
            <a:r>
              <a:rPr lang="en-IE" sz="1200" b="1" i="1" dirty="0">
                <a:latin typeface="Arial" panose="020B0604020202020204" pitchFamily="34" charset="0"/>
                <a:cs typeface="Arial" panose="020B0604020202020204" pitchFamily="34" charset="0"/>
              </a:rPr>
              <a:t>edit</a:t>
            </a:r>
          </a:p>
        </p:txBody>
      </p:sp>
      <p:sp>
        <p:nvSpPr>
          <p:cNvPr id="24" name="TextBox 23">
            <a:extLst>
              <a:ext uri="{FF2B5EF4-FFF2-40B4-BE49-F238E27FC236}">
                <a16:creationId xmlns:a16="http://schemas.microsoft.com/office/drawing/2014/main" id="{A5621BB4-30B1-4A21-8FBD-F7E01DBE7CB4}"/>
              </a:ext>
            </a:extLst>
          </p:cNvPr>
          <p:cNvSpPr txBox="1"/>
          <p:nvPr/>
        </p:nvSpPr>
        <p:spPr>
          <a:xfrm>
            <a:off x="2612177" y="2893416"/>
            <a:ext cx="4492414"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Name:</a:t>
            </a:r>
          </a:p>
        </p:txBody>
      </p:sp>
      <p:cxnSp>
        <p:nvCxnSpPr>
          <p:cNvPr id="6" name="Straight Connector 5">
            <a:extLst>
              <a:ext uri="{FF2B5EF4-FFF2-40B4-BE49-F238E27FC236}">
                <a16:creationId xmlns:a16="http://schemas.microsoft.com/office/drawing/2014/main" id="{A957BB53-6E84-4B62-8865-73DFB4354FF8}"/>
              </a:ext>
            </a:extLst>
          </p:cNvPr>
          <p:cNvCxnSpPr/>
          <p:nvPr/>
        </p:nvCxnSpPr>
        <p:spPr>
          <a:xfrm>
            <a:off x="1084362" y="412543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8D9B4E6-CF3E-4AF2-BC09-C8E5A295F3CC}"/>
              </a:ext>
            </a:extLst>
          </p:cNvPr>
          <p:cNvSpPr txBox="1"/>
          <p:nvPr/>
        </p:nvSpPr>
        <p:spPr>
          <a:xfrm>
            <a:off x="1084362" y="4312485"/>
            <a:ext cx="2105246" cy="369332"/>
          </a:xfrm>
          <a:prstGeom prst="rect">
            <a:avLst/>
          </a:prstGeom>
          <a:noFill/>
        </p:spPr>
        <p:txBody>
          <a:bodyPr wrap="square" rtlCol="0">
            <a:spAutoFit/>
          </a:bodyPr>
          <a:lstStyle/>
          <a:p>
            <a:r>
              <a:rPr lang="en-IE" b="1" dirty="0">
                <a:latin typeface="Arial" panose="020B0604020202020204" pitchFamily="34" charset="0"/>
                <a:cs typeface="Arial" panose="020B0604020202020204" pitchFamily="34" charset="0"/>
              </a:rPr>
              <a:t>Notifications</a:t>
            </a:r>
          </a:p>
        </p:txBody>
      </p:sp>
      <p:sp>
        <p:nvSpPr>
          <p:cNvPr id="26" name="TextBox 25">
            <a:extLst>
              <a:ext uri="{FF2B5EF4-FFF2-40B4-BE49-F238E27FC236}">
                <a16:creationId xmlns:a16="http://schemas.microsoft.com/office/drawing/2014/main" id="{9EBA248A-278F-469E-98D7-B448CA183661}"/>
              </a:ext>
            </a:extLst>
          </p:cNvPr>
          <p:cNvSpPr txBox="1"/>
          <p:nvPr/>
        </p:nvSpPr>
        <p:spPr>
          <a:xfrm>
            <a:off x="1084362" y="4819912"/>
            <a:ext cx="2105246" cy="2031325"/>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Class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Class</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Bus Reminder</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Change of Bus </a:t>
            </a:r>
          </a:p>
          <a:p>
            <a:endParaRPr lang="en-IE" sz="1400" dirty="0">
              <a:latin typeface="Arial" panose="020B0604020202020204" pitchFamily="34" charset="0"/>
              <a:cs typeface="Arial" panose="020B0604020202020204" pitchFamily="34" charset="0"/>
            </a:endParaRPr>
          </a:p>
          <a:p>
            <a:r>
              <a:rPr lang="en-IE" sz="1400" dirty="0">
                <a:latin typeface="Arial" panose="020B0604020202020204" pitchFamily="34" charset="0"/>
                <a:cs typeface="Arial" panose="020B0604020202020204" pitchFamily="34" charset="0"/>
              </a:rPr>
              <a:t>Payments due</a:t>
            </a:r>
          </a:p>
        </p:txBody>
      </p:sp>
      <p:cxnSp>
        <p:nvCxnSpPr>
          <p:cNvPr id="27" name="Straight Connector 26">
            <a:extLst>
              <a:ext uri="{FF2B5EF4-FFF2-40B4-BE49-F238E27FC236}">
                <a16:creationId xmlns:a16="http://schemas.microsoft.com/office/drawing/2014/main" id="{E4C85642-7FC4-4BA0-B138-D1971B122BFA}"/>
              </a:ext>
            </a:extLst>
          </p:cNvPr>
          <p:cNvCxnSpPr/>
          <p:nvPr/>
        </p:nvCxnSpPr>
        <p:spPr>
          <a:xfrm>
            <a:off x="1091641" y="7106093"/>
            <a:ext cx="5465294"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game&#10;&#10;Description automatically generated">
            <a:extLst>
              <a:ext uri="{FF2B5EF4-FFF2-40B4-BE49-F238E27FC236}">
                <a16:creationId xmlns:a16="http://schemas.microsoft.com/office/drawing/2014/main" id="{F9DF2276-E501-4F73-9578-EAF64E4AE7FA}"/>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43533" y="5334734"/>
            <a:ext cx="617310" cy="246241"/>
          </a:xfrm>
          <a:prstGeom prst="rect">
            <a:avLst/>
          </a:prstGeom>
        </p:spPr>
      </p:pic>
      <p:sp>
        <p:nvSpPr>
          <p:cNvPr id="12" name="TextBox 11">
            <a:extLst>
              <a:ext uri="{FF2B5EF4-FFF2-40B4-BE49-F238E27FC236}">
                <a16:creationId xmlns:a16="http://schemas.microsoft.com/office/drawing/2014/main" id="{C584F023-FF43-4CD2-ABD9-FF685975AB82}"/>
              </a:ext>
            </a:extLst>
          </p:cNvPr>
          <p:cNvSpPr txBox="1"/>
          <p:nvPr/>
        </p:nvSpPr>
        <p:spPr>
          <a:xfrm>
            <a:off x="1084362" y="5021587"/>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classes is coming up </a:t>
            </a:r>
          </a:p>
        </p:txBody>
      </p:sp>
      <p:sp>
        <p:nvSpPr>
          <p:cNvPr id="29" name="TextBox 28">
            <a:extLst>
              <a:ext uri="{FF2B5EF4-FFF2-40B4-BE49-F238E27FC236}">
                <a16:creationId xmlns:a16="http://schemas.microsoft.com/office/drawing/2014/main" id="{8A28A227-C762-493D-8F74-39782DCEC862}"/>
              </a:ext>
            </a:extLst>
          </p:cNvPr>
          <p:cNvSpPr txBox="1"/>
          <p:nvPr/>
        </p:nvSpPr>
        <p:spPr>
          <a:xfrm>
            <a:off x="1084362" y="5460094"/>
            <a:ext cx="3447460"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one of your classes has been cancelled / change time </a:t>
            </a:r>
          </a:p>
        </p:txBody>
      </p:sp>
      <p:sp>
        <p:nvSpPr>
          <p:cNvPr id="30" name="TextBox 29">
            <a:extLst>
              <a:ext uri="{FF2B5EF4-FFF2-40B4-BE49-F238E27FC236}">
                <a16:creationId xmlns:a16="http://schemas.microsoft.com/office/drawing/2014/main" id="{A71EDF0A-914D-4D67-B08A-7EA93757E1FF}"/>
              </a:ext>
            </a:extLst>
          </p:cNvPr>
          <p:cNvSpPr txBox="1"/>
          <p:nvPr/>
        </p:nvSpPr>
        <p:spPr>
          <a:xfrm>
            <a:off x="1070537" y="5896928"/>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your bus is set to arrive</a:t>
            </a:r>
          </a:p>
        </p:txBody>
      </p:sp>
      <p:sp>
        <p:nvSpPr>
          <p:cNvPr id="31" name="TextBox 30">
            <a:extLst>
              <a:ext uri="{FF2B5EF4-FFF2-40B4-BE49-F238E27FC236}">
                <a16:creationId xmlns:a16="http://schemas.microsoft.com/office/drawing/2014/main" id="{5A2CB4AC-39A2-482F-9031-C724467470A6}"/>
              </a:ext>
            </a:extLst>
          </p:cNvPr>
          <p:cNvSpPr txBox="1"/>
          <p:nvPr/>
        </p:nvSpPr>
        <p:spPr>
          <a:xfrm>
            <a:off x="1084361" y="6311383"/>
            <a:ext cx="3618505"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notified when there is a change in the shuttlebus timetable</a:t>
            </a:r>
          </a:p>
        </p:txBody>
      </p:sp>
      <p:sp>
        <p:nvSpPr>
          <p:cNvPr id="32" name="TextBox 31">
            <a:extLst>
              <a:ext uri="{FF2B5EF4-FFF2-40B4-BE49-F238E27FC236}">
                <a16:creationId xmlns:a16="http://schemas.microsoft.com/office/drawing/2014/main" id="{7CD732E5-E12B-41F9-8139-FBC55418D5F5}"/>
              </a:ext>
            </a:extLst>
          </p:cNvPr>
          <p:cNvSpPr txBox="1"/>
          <p:nvPr/>
        </p:nvSpPr>
        <p:spPr>
          <a:xfrm>
            <a:off x="1065079" y="6768200"/>
            <a:ext cx="2697026" cy="215444"/>
          </a:xfrm>
          <a:prstGeom prst="rect">
            <a:avLst/>
          </a:prstGeom>
          <a:noFill/>
        </p:spPr>
        <p:txBody>
          <a:bodyPr wrap="square" rtlCol="0">
            <a:spAutoFit/>
          </a:bodyPr>
          <a:lstStyle/>
          <a:p>
            <a:r>
              <a:rPr lang="en-IE" sz="800" i="1" dirty="0">
                <a:latin typeface="Arial" panose="020B0604020202020204" pitchFamily="34" charset="0"/>
                <a:cs typeface="Arial" panose="020B0604020202020204" pitchFamily="34" charset="0"/>
              </a:rPr>
              <a:t>Be reminded when one of your fees is due soon</a:t>
            </a:r>
          </a:p>
        </p:txBody>
      </p:sp>
      <p:pic>
        <p:nvPicPr>
          <p:cNvPr id="33" name="Picture 32" descr="A picture containing game&#10;&#10;Description automatically generated">
            <a:extLst>
              <a:ext uri="{FF2B5EF4-FFF2-40B4-BE49-F238E27FC236}">
                <a16:creationId xmlns:a16="http://schemas.microsoft.com/office/drawing/2014/main" id="{56425B20-2AAC-4400-A24E-5688AF2C3C70}"/>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93505" y="4886050"/>
            <a:ext cx="567338" cy="272972"/>
          </a:xfrm>
          <a:prstGeom prst="rect">
            <a:avLst/>
          </a:prstGeom>
        </p:spPr>
      </p:pic>
      <p:pic>
        <p:nvPicPr>
          <p:cNvPr id="35" name="Picture 34" descr="A picture containing game&#10;&#10;Description automatically generated">
            <a:extLst>
              <a:ext uri="{FF2B5EF4-FFF2-40B4-BE49-F238E27FC236}">
                <a16:creationId xmlns:a16="http://schemas.microsoft.com/office/drawing/2014/main" id="{82A16BAD-FF79-4D93-8F29-EBFBE067DFDE}"/>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5697411"/>
            <a:ext cx="567338" cy="272972"/>
          </a:xfrm>
          <a:prstGeom prst="rect">
            <a:avLst/>
          </a:prstGeom>
        </p:spPr>
      </p:pic>
      <p:pic>
        <p:nvPicPr>
          <p:cNvPr id="36" name="Picture 35" descr="A picture containing game&#10;&#10;Description automatically generated">
            <a:extLst>
              <a:ext uri="{FF2B5EF4-FFF2-40B4-BE49-F238E27FC236}">
                <a16:creationId xmlns:a16="http://schemas.microsoft.com/office/drawing/2014/main" id="{DBAF3185-F919-43DC-9A45-5C4AE2F6E302}"/>
              </a:ext>
            </a:extLst>
          </p:cNvPr>
          <p:cNvPicPr>
            <a:picLocks noChangeAspect="1"/>
          </p:cNvPicPr>
          <p:nvPr/>
        </p:nvPicPr>
        <p:blipFill rotWithShape="1">
          <a:blip r:embed="rId9">
            <a:extLst>
              <a:ext uri="{28A0092B-C50C-407E-A947-70E740481C1C}">
                <a14:useLocalDpi xmlns:a14="http://schemas.microsoft.com/office/drawing/2010/main" val="0"/>
              </a:ext>
            </a:extLst>
          </a:blip>
          <a:srcRect l="19894" t="48399" r="22554" b="14680"/>
          <a:stretch/>
        </p:blipFill>
        <p:spPr>
          <a:xfrm>
            <a:off x="5543533" y="6146133"/>
            <a:ext cx="567338" cy="272972"/>
          </a:xfrm>
          <a:prstGeom prst="rect">
            <a:avLst/>
          </a:prstGeom>
        </p:spPr>
      </p:pic>
      <p:pic>
        <p:nvPicPr>
          <p:cNvPr id="37" name="Picture 36" descr="A picture containing game&#10;&#10;Description automatically generated">
            <a:extLst>
              <a:ext uri="{FF2B5EF4-FFF2-40B4-BE49-F238E27FC236}">
                <a16:creationId xmlns:a16="http://schemas.microsoft.com/office/drawing/2014/main" id="{978F8B54-B0A5-45CB-8FDE-39FFE534CB62}"/>
              </a:ext>
            </a:extLst>
          </p:cNvPr>
          <p:cNvPicPr>
            <a:picLocks noChangeAspect="1"/>
          </p:cNvPicPr>
          <p:nvPr/>
        </p:nvPicPr>
        <p:blipFill rotWithShape="1">
          <a:blip r:embed="rId9">
            <a:extLst>
              <a:ext uri="{28A0092B-C50C-407E-A947-70E740481C1C}">
                <a14:useLocalDpi xmlns:a14="http://schemas.microsoft.com/office/drawing/2010/main" val="0"/>
              </a:ext>
            </a:extLst>
          </a:blip>
          <a:srcRect l="18089" t="15663" r="19290" b="51032"/>
          <a:stretch/>
        </p:blipFill>
        <p:spPr>
          <a:xfrm>
            <a:off x="5530955" y="6593564"/>
            <a:ext cx="617310" cy="246241"/>
          </a:xfrm>
          <a:prstGeom prst="rect">
            <a:avLst/>
          </a:prstGeom>
        </p:spPr>
      </p:pic>
      <p:sp>
        <p:nvSpPr>
          <p:cNvPr id="38" name="TextBox 37">
            <a:extLst>
              <a:ext uri="{FF2B5EF4-FFF2-40B4-BE49-F238E27FC236}">
                <a16:creationId xmlns:a16="http://schemas.microsoft.com/office/drawing/2014/main" id="{81B49AC8-E27A-4AFA-9057-5595BDE74291}"/>
              </a:ext>
            </a:extLst>
          </p:cNvPr>
          <p:cNvSpPr txBox="1"/>
          <p:nvPr/>
        </p:nvSpPr>
        <p:spPr>
          <a:xfrm>
            <a:off x="5489303" y="6780653"/>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One week </a:t>
            </a:r>
            <a:r>
              <a:rPr lang="en-IE" sz="800" i="1" dirty="0">
                <a:latin typeface="Arial" panose="020B0604020202020204" pitchFamily="34" charset="0"/>
                <a:cs typeface="Arial" panose="020B0604020202020204" pitchFamily="34" charset="0"/>
              </a:rPr>
              <a:t>in advance</a:t>
            </a:r>
          </a:p>
        </p:txBody>
      </p:sp>
      <p:sp>
        <p:nvSpPr>
          <p:cNvPr id="39" name="TextBox 38">
            <a:extLst>
              <a:ext uri="{FF2B5EF4-FFF2-40B4-BE49-F238E27FC236}">
                <a16:creationId xmlns:a16="http://schemas.microsoft.com/office/drawing/2014/main" id="{AE8F79D5-2DE5-4506-9171-DE10FA4583C9}"/>
              </a:ext>
            </a:extLst>
          </p:cNvPr>
          <p:cNvSpPr txBox="1"/>
          <p:nvPr/>
        </p:nvSpPr>
        <p:spPr>
          <a:xfrm>
            <a:off x="6265441" y="6900578"/>
            <a:ext cx="2697026" cy="215444"/>
          </a:xfrm>
          <a:prstGeom prst="rect">
            <a:avLst/>
          </a:prstGeom>
          <a:noFill/>
        </p:spPr>
        <p:txBody>
          <a:bodyPr wrap="square" rtlCol="0">
            <a:spAutoFit/>
          </a:bodyPr>
          <a:lstStyle/>
          <a:p>
            <a:r>
              <a:rPr lang="en-IE" sz="800" b="1" i="1" dirty="0">
                <a:latin typeface="Arial" panose="020B0604020202020204" pitchFamily="34" charset="0"/>
                <a:cs typeface="Arial" panose="020B0604020202020204" pitchFamily="34" charset="0"/>
              </a:rPr>
              <a:t>edit</a:t>
            </a:r>
            <a:endParaRPr lang="en-IE" sz="800" i="1" dirty="0">
              <a:latin typeface="Arial" panose="020B0604020202020204" pitchFamily="34" charset="0"/>
              <a:cs typeface="Arial" panose="020B0604020202020204" pitchFamily="34" charset="0"/>
            </a:endParaRPr>
          </a:p>
        </p:txBody>
      </p:sp>
      <p:sp>
        <p:nvSpPr>
          <p:cNvPr id="40" name="Rectangle: Rounded Corners 39">
            <a:extLst>
              <a:ext uri="{FF2B5EF4-FFF2-40B4-BE49-F238E27FC236}">
                <a16:creationId xmlns:a16="http://schemas.microsoft.com/office/drawing/2014/main" id="{051198C1-E25C-48AA-BC4E-ACE5EEC7B256}"/>
              </a:ext>
            </a:extLst>
          </p:cNvPr>
          <p:cNvSpPr/>
          <p:nvPr/>
        </p:nvSpPr>
        <p:spPr>
          <a:xfrm>
            <a:off x="1051318" y="8117710"/>
            <a:ext cx="2710785" cy="495397"/>
          </a:xfrm>
          <a:prstGeom prst="roundRect">
            <a:avLst/>
          </a:prstGeom>
          <a:solidFill>
            <a:srgbClr val="00AE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extLst>
              <a:ext uri="{FF2B5EF4-FFF2-40B4-BE49-F238E27FC236}">
                <a16:creationId xmlns:a16="http://schemas.microsoft.com/office/drawing/2014/main" id="{AD9B6965-9241-4DB4-B095-E7883AC62735}"/>
              </a:ext>
            </a:extLst>
          </p:cNvPr>
          <p:cNvSpPr txBox="1"/>
          <p:nvPr/>
        </p:nvSpPr>
        <p:spPr>
          <a:xfrm>
            <a:off x="1478750" y="8218926"/>
            <a:ext cx="2166983"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Twitter</a:t>
            </a:r>
          </a:p>
        </p:txBody>
      </p:sp>
      <p:pic>
        <p:nvPicPr>
          <p:cNvPr id="42" name="Picture 41" descr="A close up of a logo&#10;&#10;Description automatically generated">
            <a:extLst>
              <a:ext uri="{FF2B5EF4-FFF2-40B4-BE49-F238E27FC236}">
                <a16:creationId xmlns:a16="http://schemas.microsoft.com/office/drawing/2014/main" id="{FD58BEFF-F830-4210-A9E3-B5D08B2528F5}"/>
              </a:ext>
            </a:extLst>
          </p:cNvPr>
          <p:cNvPicPr>
            <a:picLocks noChangeAspect="1"/>
          </p:cNvPicPr>
          <p:nvPr/>
        </p:nvPicPr>
        <p:blipFill rotWithShape="1">
          <a:blip r:embed="rId10">
            <a:extLst>
              <a:ext uri="{28A0092B-C50C-407E-A947-70E740481C1C}">
                <a14:useLocalDpi xmlns:a14="http://schemas.microsoft.com/office/drawing/2010/main" val="0"/>
              </a:ext>
            </a:extLst>
          </a:blip>
          <a:srcRect l="30197" t="12303" r="24536" b="11657"/>
          <a:stretch/>
        </p:blipFill>
        <p:spPr>
          <a:xfrm>
            <a:off x="1202000" y="8218926"/>
            <a:ext cx="241680" cy="236289"/>
          </a:xfrm>
          <a:prstGeom prst="rect">
            <a:avLst/>
          </a:prstGeom>
        </p:spPr>
      </p:pic>
      <p:sp>
        <p:nvSpPr>
          <p:cNvPr id="43" name="Rectangle: Rounded Corners 42">
            <a:extLst>
              <a:ext uri="{FF2B5EF4-FFF2-40B4-BE49-F238E27FC236}">
                <a16:creationId xmlns:a16="http://schemas.microsoft.com/office/drawing/2014/main" id="{12576157-65CB-4C21-88CB-8E093730627D}"/>
              </a:ext>
            </a:extLst>
          </p:cNvPr>
          <p:cNvSpPr/>
          <p:nvPr/>
        </p:nvSpPr>
        <p:spPr>
          <a:xfrm>
            <a:off x="1051319" y="7388360"/>
            <a:ext cx="2710786" cy="495397"/>
          </a:xfrm>
          <a:prstGeom prst="roundRect">
            <a:avLst/>
          </a:prstGeom>
          <a:solidFill>
            <a:srgbClr val="4A6E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F53735DB-3960-4FD4-B700-831371397367}"/>
              </a:ext>
            </a:extLst>
          </p:cNvPr>
          <p:cNvSpPr txBox="1"/>
          <p:nvPr/>
        </p:nvSpPr>
        <p:spPr>
          <a:xfrm>
            <a:off x="1493696" y="7483054"/>
            <a:ext cx="2316859" cy="307777"/>
          </a:xfrm>
          <a:prstGeom prst="rect">
            <a:avLst/>
          </a:prstGeom>
          <a:noFill/>
        </p:spPr>
        <p:txBody>
          <a:bodyPr wrap="square" rtlCol="0">
            <a:spAutoFit/>
          </a:bodyPr>
          <a:lstStyle/>
          <a:p>
            <a:r>
              <a:rPr lang="en-IE" sz="1400" b="1" dirty="0">
                <a:solidFill>
                  <a:schemeClr val="bg1"/>
                </a:solidFill>
                <a:cs typeface="Arial" panose="020B0604020202020204" pitchFamily="34" charset="0"/>
              </a:rPr>
              <a:t>Link Account with Facebook</a:t>
            </a:r>
          </a:p>
        </p:txBody>
      </p:sp>
      <p:pic>
        <p:nvPicPr>
          <p:cNvPr id="45" name="Picture 44" descr="A picture containing drawing&#10;&#10;Description automatically generated">
            <a:extLst>
              <a:ext uri="{FF2B5EF4-FFF2-40B4-BE49-F238E27FC236}">
                <a16:creationId xmlns:a16="http://schemas.microsoft.com/office/drawing/2014/main" id="{DE7D6CF6-0A92-475A-A515-527F114C4C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3433" y="7521184"/>
            <a:ext cx="217079" cy="217079"/>
          </a:xfrm>
          <a:prstGeom prst="rect">
            <a:avLst/>
          </a:prstGeom>
        </p:spPr>
      </p:pic>
      <p:pic>
        <p:nvPicPr>
          <p:cNvPr id="1026" name="Picture 2" descr="technology, power button, power on, Multimedia Option, Energy ...">
            <a:hlinkClick r:id="rId12" action="ppaction://hlinksldjump"/>
            <a:extLst>
              <a:ext uri="{FF2B5EF4-FFF2-40B4-BE49-F238E27FC236}">
                <a16:creationId xmlns:a16="http://schemas.microsoft.com/office/drawing/2014/main" id="{7DD9B0C5-530A-4FB0-B01F-146F59F737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261" y="8901707"/>
            <a:ext cx="393719" cy="3937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hlinkClick r:id="rId12" action="ppaction://hlinksldjump"/>
            <a:extLst>
              <a:ext uri="{FF2B5EF4-FFF2-40B4-BE49-F238E27FC236}">
                <a16:creationId xmlns:a16="http://schemas.microsoft.com/office/drawing/2014/main" id="{AE98C36A-B818-4F39-9F8B-2663712CFF6D}"/>
              </a:ext>
            </a:extLst>
          </p:cNvPr>
          <p:cNvSpPr txBox="1"/>
          <p:nvPr/>
        </p:nvSpPr>
        <p:spPr>
          <a:xfrm>
            <a:off x="5761927" y="8944677"/>
            <a:ext cx="1147482" cy="307777"/>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Log Out</a:t>
            </a:r>
          </a:p>
        </p:txBody>
      </p:sp>
      <p:sp>
        <p:nvSpPr>
          <p:cNvPr id="5" name="Rectangle 4">
            <a:extLst>
              <a:ext uri="{FF2B5EF4-FFF2-40B4-BE49-F238E27FC236}">
                <a16:creationId xmlns:a16="http://schemas.microsoft.com/office/drawing/2014/main" id="{B6CB8397-ADE0-4A36-A9B0-6D4E57102811}"/>
              </a:ext>
            </a:extLst>
          </p:cNvPr>
          <p:cNvSpPr/>
          <p:nvPr/>
        </p:nvSpPr>
        <p:spPr>
          <a:xfrm>
            <a:off x="-28575" y="0"/>
            <a:ext cx="6886575" cy="12192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F64E2952-60D2-4066-AAEA-8423A180CE97}"/>
              </a:ext>
            </a:extLst>
          </p:cNvPr>
          <p:cNvSpPr/>
          <p:nvPr/>
        </p:nvSpPr>
        <p:spPr>
          <a:xfrm>
            <a:off x="837771" y="2696970"/>
            <a:ext cx="5228275" cy="4238846"/>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extBox 14">
            <a:extLst>
              <a:ext uri="{FF2B5EF4-FFF2-40B4-BE49-F238E27FC236}">
                <a16:creationId xmlns:a16="http://schemas.microsoft.com/office/drawing/2014/main" id="{4A1A912E-D5B6-4128-BD3D-9F261631383B}"/>
              </a:ext>
            </a:extLst>
          </p:cNvPr>
          <p:cNvSpPr txBox="1"/>
          <p:nvPr/>
        </p:nvSpPr>
        <p:spPr>
          <a:xfrm>
            <a:off x="941645" y="3014471"/>
            <a:ext cx="5063217" cy="400110"/>
          </a:xfrm>
          <a:prstGeom prst="rect">
            <a:avLst/>
          </a:prstGeom>
          <a:noFill/>
        </p:spPr>
        <p:txBody>
          <a:bodyPr wrap="square" rtlCol="0">
            <a:spAutoFit/>
          </a:bodyPr>
          <a:lstStyle/>
          <a:p>
            <a:pPr algn="ctr"/>
            <a:r>
              <a:rPr lang="en-IE" sz="2000" b="1" dirty="0">
                <a:latin typeface="Arial" panose="020B0604020202020204" pitchFamily="34" charset="0"/>
                <a:cs typeface="Arial" panose="020B0604020202020204" pitchFamily="34" charset="0"/>
              </a:rPr>
              <a:t>What would you like to do?</a:t>
            </a:r>
          </a:p>
        </p:txBody>
      </p:sp>
      <p:sp>
        <p:nvSpPr>
          <p:cNvPr id="50" name="Rectangle: Rounded Corners 49">
            <a:hlinkClick r:id="rId14" action="ppaction://hlinksldjump"/>
            <a:extLst>
              <a:ext uri="{FF2B5EF4-FFF2-40B4-BE49-F238E27FC236}">
                <a16:creationId xmlns:a16="http://schemas.microsoft.com/office/drawing/2014/main" id="{C75F0D46-0A87-4A87-BF07-AAC66FA63F55}"/>
              </a:ext>
            </a:extLst>
          </p:cNvPr>
          <p:cNvSpPr/>
          <p:nvPr/>
        </p:nvSpPr>
        <p:spPr>
          <a:xfrm>
            <a:off x="2087125" y="3764152"/>
            <a:ext cx="2766185"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TextBox 50">
            <a:hlinkClick r:id="rId14" action="ppaction://hlinksldjump"/>
            <a:extLst>
              <a:ext uri="{FF2B5EF4-FFF2-40B4-BE49-F238E27FC236}">
                <a16:creationId xmlns:a16="http://schemas.microsoft.com/office/drawing/2014/main" id="{E88E648F-7E63-4E9F-B0B4-01951CAE65F7}"/>
              </a:ext>
            </a:extLst>
          </p:cNvPr>
          <p:cNvSpPr txBox="1"/>
          <p:nvPr/>
        </p:nvSpPr>
        <p:spPr>
          <a:xfrm>
            <a:off x="2361332" y="3838410"/>
            <a:ext cx="2159824"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 my Membership</a:t>
            </a:r>
            <a:endParaRPr lang="en-IE" dirty="0">
              <a:solidFill>
                <a:schemeClr val="bg1">
                  <a:lumMod val="50000"/>
                </a:schemeClr>
              </a:solidFill>
              <a:latin typeface="Bahnschrift" panose="020B0502040204020203" pitchFamily="34" charset="0"/>
            </a:endParaRPr>
          </a:p>
        </p:txBody>
      </p:sp>
      <p:sp>
        <p:nvSpPr>
          <p:cNvPr id="52" name="Rectangle: Rounded Corners 51">
            <a:hlinkClick r:id="rId15" action="ppaction://hlinksldjump"/>
            <a:extLst>
              <a:ext uri="{FF2B5EF4-FFF2-40B4-BE49-F238E27FC236}">
                <a16:creationId xmlns:a16="http://schemas.microsoft.com/office/drawing/2014/main" id="{C8E94089-D9D3-4D05-9F19-13AD77779F20}"/>
              </a:ext>
            </a:extLst>
          </p:cNvPr>
          <p:cNvSpPr/>
          <p:nvPr/>
        </p:nvSpPr>
        <p:spPr>
          <a:xfrm>
            <a:off x="2033009" y="4976322"/>
            <a:ext cx="2858909"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TextBox 52">
            <a:hlinkClick r:id="rId15" action="ppaction://hlinksldjump"/>
            <a:extLst>
              <a:ext uri="{FF2B5EF4-FFF2-40B4-BE49-F238E27FC236}">
                <a16:creationId xmlns:a16="http://schemas.microsoft.com/office/drawing/2014/main" id="{7E26B144-D386-4F2D-A448-B57A86700FD9}"/>
              </a:ext>
            </a:extLst>
          </p:cNvPr>
          <p:cNvSpPr txBox="1"/>
          <p:nvPr/>
        </p:nvSpPr>
        <p:spPr>
          <a:xfrm>
            <a:off x="2161495" y="5053733"/>
            <a:ext cx="2628723" cy="584775"/>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Renew my Membership under a different card</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365144701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INDOOR SPACE</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AVAILABILITY</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(a) slot(s) below:</a:t>
            </a:r>
          </a:p>
        </p:txBody>
      </p:sp>
      <p:sp>
        <p:nvSpPr>
          <p:cNvPr id="62" name="Rectangle: Rounded Corners 61">
            <a:hlinkClick r:id="rId3" action="ppaction://hlinksldjump"/>
            <a:extLst>
              <a:ext uri="{FF2B5EF4-FFF2-40B4-BE49-F238E27FC236}">
                <a16:creationId xmlns:a16="http://schemas.microsoft.com/office/drawing/2014/main" id="{537E7760-3A73-47F9-BE93-7E0F32B896AC}"/>
              </a:ext>
            </a:extLst>
          </p:cNvPr>
          <p:cNvSpPr/>
          <p:nvPr/>
        </p:nvSpPr>
        <p:spPr>
          <a:xfrm>
            <a:off x="2378904" y="8973340"/>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3" action="ppaction://hlinksldjump"/>
            <a:extLst>
              <a:ext uri="{FF2B5EF4-FFF2-40B4-BE49-F238E27FC236}">
                <a16:creationId xmlns:a16="http://schemas.microsoft.com/office/drawing/2014/main" id="{32E1B7EC-89CC-4219-A819-095CCBD3B01D}"/>
              </a:ext>
            </a:extLst>
          </p:cNvPr>
          <p:cNvSpPr txBox="1"/>
          <p:nvPr/>
        </p:nvSpPr>
        <p:spPr>
          <a:xfrm>
            <a:off x="2609090" y="9143641"/>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53" name="Rectangle: Rounded Corners 52">
            <a:hlinkClick r:id="rId4" action="ppaction://hlinksldjump"/>
            <a:extLst>
              <a:ext uri="{FF2B5EF4-FFF2-40B4-BE49-F238E27FC236}">
                <a16:creationId xmlns:a16="http://schemas.microsoft.com/office/drawing/2014/main" id="{73005164-5F1A-4937-84F1-F00228623201}"/>
              </a:ext>
            </a:extLst>
          </p:cNvPr>
          <p:cNvSpPr/>
          <p:nvPr/>
        </p:nvSpPr>
        <p:spPr>
          <a:xfrm>
            <a:off x="720707" y="4197650"/>
            <a:ext cx="2527820"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4" name="TextBox 53">
            <a:hlinkClick r:id="rId4" action="ppaction://hlinksldjump"/>
            <a:extLst>
              <a:ext uri="{FF2B5EF4-FFF2-40B4-BE49-F238E27FC236}">
                <a16:creationId xmlns:a16="http://schemas.microsoft.com/office/drawing/2014/main" id="{429F75C7-2B14-4080-8576-F6980D3250A8}"/>
              </a:ext>
            </a:extLst>
          </p:cNvPr>
          <p:cNvSpPr txBox="1"/>
          <p:nvPr/>
        </p:nvSpPr>
        <p:spPr>
          <a:xfrm>
            <a:off x="720706" y="4398728"/>
            <a:ext cx="2527820" cy="338554"/>
          </a:xfrm>
          <a:prstGeom prst="rect">
            <a:avLst/>
          </a:prstGeom>
          <a:noFill/>
        </p:spPr>
        <p:txBody>
          <a:bodyPr wrap="square" rtlCol="0">
            <a:spAutoFit/>
          </a:bodyPr>
          <a:lstStyle/>
          <a:p>
            <a:pPr algn="ctr"/>
            <a:r>
              <a:rPr lang="en-IE" sz="1600" dirty="0"/>
              <a:t>10am – 11am</a:t>
            </a:r>
          </a:p>
        </p:txBody>
      </p:sp>
      <p:sp>
        <p:nvSpPr>
          <p:cNvPr id="31" name="Rectangle: Rounded Corners 30">
            <a:hlinkClick r:id="rId4" action="ppaction://hlinksldjump"/>
            <a:extLst>
              <a:ext uri="{FF2B5EF4-FFF2-40B4-BE49-F238E27FC236}">
                <a16:creationId xmlns:a16="http://schemas.microsoft.com/office/drawing/2014/main" id="{5851E61C-BE4C-4927-8334-CF524791CB7B}"/>
              </a:ext>
            </a:extLst>
          </p:cNvPr>
          <p:cNvSpPr/>
          <p:nvPr/>
        </p:nvSpPr>
        <p:spPr>
          <a:xfrm>
            <a:off x="720706" y="5134323"/>
            <a:ext cx="2527820"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TextBox 31">
            <a:hlinkClick r:id="rId4" action="ppaction://hlinksldjump"/>
            <a:extLst>
              <a:ext uri="{FF2B5EF4-FFF2-40B4-BE49-F238E27FC236}">
                <a16:creationId xmlns:a16="http://schemas.microsoft.com/office/drawing/2014/main" id="{8B1434F4-090E-4442-88BB-E8E36F0F989B}"/>
              </a:ext>
            </a:extLst>
          </p:cNvPr>
          <p:cNvSpPr txBox="1"/>
          <p:nvPr/>
        </p:nvSpPr>
        <p:spPr>
          <a:xfrm>
            <a:off x="720705" y="5335401"/>
            <a:ext cx="2527820" cy="338554"/>
          </a:xfrm>
          <a:prstGeom prst="rect">
            <a:avLst/>
          </a:prstGeom>
          <a:noFill/>
        </p:spPr>
        <p:txBody>
          <a:bodyPr wrap="square" rtlCol="0">
            <a:spAutoFit/>
          </a:bodyPr>
          <a:lstStyle/>
          <a:p>
            <a:pPr algn="ctr"/>
            <a:r>
              <a:rPr lang="en-IE" sz="1600" dirty="0"/>
              <a:t>11am – 12pm</a:t>
            </a:r>
          </a:p>
        </p:txBody>
      </p:sp>
      <p:sp>
        <p:nvSpPr>
          <p:cNvPr id="33" name="Rectangle: Rounded Corners 32">
            <a:hlinkClick r:id="rId4" action="ppaction://hlinksldjump"/>
            <a:extLst>
              <a:ext uri="{FF2B5EF4-FFF2-40B4-BE49-F238E27FC236}">
                <a16:creationId xmlns:a16="http://schemas.microsoft.com/office/drawing/2014/main" id="{BE076283-4867-4AD6-BE0E-BBFF18E82213}"/>
              </a:ext>
            </a:extLst>
          </p:cNvPr>
          <p:cNvSpPr/>
          <p:nvPr/>
        </p:nvSpPr>
        <p:spPr>
          <a:xfrm>
            <a:off x="720705" y="6101771"/>
            <a:ext cx="2527820"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hlinkClick r:id="rId4" action="ppaction://hlinksldjump"/>
            <a:extLst>
              <a:ext uri="{FF2B5EF4-FFF2-40B4-BE49-F238E27FC236}">
                <a16:creationId xmlns:a16="http://schemas.microsoft.com/office/drawing/2014/main" id="{91D79380-BDCF-4E39-8A6E-09D742169DC3}"/>
              </a:ext>
            </a:extLst>
          </p:cNvPr>
          <p:cNvSpPr txBox="1"/>
          <p:nvPr/>
        </p:nvSpPr>
        <p:spPr>
          <a:xfrm>
            <a:off x="720704" y="6302849"/>
            <a:ext cx="2527820" cy="338554"/>
          </a:xfrm>
          <a:prstGeom prst="rect">
            <a:avLst/>
          </a:prstGeom>
          <a:noFill/>
        </p:spPr>
        <p:txBody>
          <a:bodyPr wrap="square" rtlCol="0">
            <a:spAutoFit/>
          </a:bodyPr>
          <a:lstStyle/>
          <a:p>
            <a:pPr algn="ctr"/>
            <a:r>
              <a:rPr lang="en-IE" sz="1600" dirty="0"/>
              <a:t>3pm – 4pm</a:t>
            </a:r>
          </a:p>
        </p:txBody>
      </p:sp>
      <p:sp>
        <p:nvSpPr>
          <p:cNvPr id="35" name="Rectangle: Rounded Corners 34">
            <a:hlinkClick r:id="rId4" action="ppaction://hlinksldjump"/>
            <a:extLst>
              <a:ext uri="{FF2B5EF4-FFF2-40B4-BE49-F238E27FC236}">
                <a16:creationId xmlns:a16="http://schemas.microsoft.com/office/drawing/2014/main" id="{C2616A91-5545-4FEA-9215-BA74B0AFFA88}"/>
              </a:ext>
            </a:extLst>
          </p:cNvPr>
          <p:cNvSpPr/>
          <p:nvPr/>
        </p:nvSpPr>
        <p:spPr>
          <a:xfrm>
            <a:off x="720704" y="7098515"/>
            <a:ext cx="2527820" cy="70993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TextBox 35">
            <a:hlinkClick r:id="rId4" action="ppaction://hlinksldjump"/>
            <a:extLst>
              <a:ext uri="{FF2B5EF4-FFF2-40B4-BE49-F238E27FC236}">
                <a16:creationId xmlns:a16="http://schemas.microsoft.com/office/drawing/2014/main" id="{865FB8B6-F981-4A45-B8C2-7E96BCE57D14}"/>
              </a:ext>
            </a:extLst>
          </p:cNvPr>
          <p:cNvSpPr txBox="1"/>
          <p:nvPr/>
        </p:nvSpPr>
        <p:spPr>
          <a:xfrm>
            <a:off x="720703" y="7299593"/>
            <a:ext cx="2527820" cy="338554"/>
          </a:xfrm>
          <a:prstGeom prst="rect">
            <a:avLst/>
          </a:prstGeom>
          <a:noFill/>
        </p:spPr>
        <p:txBody>
          <a:bodyPr wrap="square" rtlCol="0">
            <a:spAutoFit/>
          </a:bodyPr>
          <a:lstStyle/>
          <a:p>
            <a:pPr algn="ctr"/>
            <a:r>
              <a:rPr lang="en-IE" sz="1600" dirty="0"/>
              <a:t>6pm – 7pm</a:t>
            </a:r>
          </a:p>
        </p:txBody>
      </p:sp>
      <p:sp>
        <p:nvSpPr>
          <p:cNvPr id="19" name="TextBox 18">
            <a:extLst>
              <a:ext uri="{FF2B5EF4-FFF2-40B4-BE49-F238E27FC236}">
                <a16:creationId xmlns:a16="http://schemas.microsoft.com/office/drawing/2014/main" id="{DE0E8827-31B3-4A67-9D41-35AFA4DCB49D}"/>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indoor space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indoor space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Tree>
    <p:extLst>
      <p:ext uri="{BB962C8B-B14F-4D97-AF65-F5344CB8AC3E}">
        <p14:creationId xmlns:p14="http://schemas.microsoft.com/office/powerpoint/2010/main" val="35760756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INDOOR SPACE</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DETAILS</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select which applies:</a:t>
            </a:r>
          </a:p>
        </p:txBody>
      </p:sp>
      <p:sp>
        <p:nvSpPr>
          <p:cNvPr id="62" name="Rectangle: Rounded Corners 61">
            <a:hlinkClick r:id="rId3" action="ppaction://hlinksldjump"/>
            <a:extLst>
              <a:ext uri="{FF2B5EF4-FFF2-40B4-BE49-F238E27FC236}">
                <a16:creationId xmlns:a16="http://schemas.microsoft.com/office/drawing/2014/main" id="{537E7760-3A73-47F9-BE93-7E0F32B896AC}"/>
              </a:ext>
            </a:extLst>
          </p:cNvPr>
          <p:cNvSpPr/>
          <p:nvPr/>
        </p:nvSpPr>
        <p:spPr>
          <a:xfrm>
            <a:off x="3747609" y="9037497"/>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3" action="ppaction://hlinksldjump"/>
            <a:extLst>
              <a:ext uri="{FF2B5EF4-FFF2-40B4-BE49-F238E27FC236}">
                <a16:creationId xmlns:a16="http://schemas.microsoft.com/office/drawing/2014/main" id="{32E1B7EC-89CC-4219-A819-095CCBD3B01D}"/>
              </a:ext>
            </a:extLst>
          </p:cNvPr>
          <p:cNvSpPr txBox="1"/>
          <p:nvPr/>
        </p:nvSpPr>
        <p:spPr>
          <a:xfrm>
            <a:off x="3977795" y="9207798"/>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19" name="Rectangle: Rounded Corners 18">
            <a:extLst>
              <a:ext uri="{FF2B5EF4-FFF2-40B4-BE49-F238E27FC236}">
                <a16:creationId xmlns:a16="http://schemas.microsoft.com/office/drawing/2014/main" id="{2E66BD20-7D0C-4080-A2D7-136A7FF9A634}"/>
              </a:ext>
            </a:extLst>
          </p:cNvPr>
          <p:cNvSpPr/>
          <p:nvPr/>
        </p:nvSpPr>
        <p:spPr>
          <a:xfrm>
            <a:off x="539825" y="4367329"/>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0" name="TextBox 19">
            <a:extLst>
              <a:ext uri="{FF2B5EF4-FFF2-40B4-BE49-F238E27FC236}">
                <a16:creationId xmlns:a16="http://schemas.microsoft.com/office/drawing/2014/main" id="{7098A146-3E58-4707-A9D1-863196A8C7AB}"/>
              </a:ext>
            </a:extLst>
          </p:cNvPr>
          <p:cNvSpPr txBox="1"/>
          <p:nvPr/>
        </p:nvSpPr>
        <p:spPr>
          <a:xfrm>
            <a:off x="916455" y="4331097"/>
            <a:ext cx="5851744"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This is a once-off hire.</a:t>
            </a:r>
          </a:p>
        </p:txBody>
      </p:sp>
      <p:sp>
        <p:nvSpPr>
          <p:cNvPr id="21" name="TextBox 20">
            <a:extLst>
              <a:ext uri="{FF2B5EF4-FFF2-40B4-BE49-F238E27FC236}">
                <a16:creationId xmlns:a16="http://schemas.microsoft.com/office/drawing/2014/main" id="{BE8F1372-3E0C-43EE-A78D-D87BC0426E44}"/>
              </a:ext>
            </a:extLst>
          </p:cNvPr>
          <p:cNvSpPr txBox="1"/>
          <p:nvPr/>
        </p:nvSpPr>
        <p:spPr>
          <a:xfrm>
            <a:off x="443151" y="5399861"/>
            <a:ext cx="2969112"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I would like to reserve this hire </a:t>
            </a:r>
          </a:p>
        </p:txBody>
      </p:sp>
      <p:sp>
        <p:nvSpPr>
          <p:cNvPr id="22" name="Rectangle: Rounded Corners 21">
            <a:extLst>
              <a:ext uri="{FF2B5EF4-FFF2-40B4-BE49-F238E27FC236}">
                <a16:creationId xmlns:a16="http://schemas.microsoft.com/office/drawing/2014/main" id="{95DA9503-9C4F-4D07-AEC0-7398496247CA}"/>
              </a:ext>
            </a:extLst>
          </p:cNvPr>
          <p:cNvSpPr/>
          <p:nvPr/>
        </p:nvSpPr>
        <p:spPr>
          <a:xfrm>
            <a:off x="3412263" y="5428646"/>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3" name="TextBox 22">
            <a:extLst>
              <a:ext uri="{FF2B5EF4-FFF2-40B4-BE49-F238E27FC236}">
                <a16:creationId xmlns:a16="http://schemas.microsoft.com/office/drawing/2014/main" id="{159E91ED-7EAA-41D5-83A9-B6B772FE15D8}"/>
              </a:ext>
            </a:extLst>
          </p:cNvPr>
          <p:cNvSpPr txBox="1"/>
          <p:nvPr/>
        </p:nvSpPr>
        <p:spPr>
          <a:xfrm>
            <a:off x="443151" y="4893404"/>
            <a:ext cx="5851744" cy="338554"/>
          </a:xfrm>
          <a:prstGeom prst="rect">
            <a:avLst/>
          </a:prstGeom>
          <a:noFill/>
        </p:spPr>
        <p:txBody>
          <a:bodyPr wrap="square" rtlCol="0">
            <a:spAutoFit/>
          </a:bodyPr>
          <a:lstStyle/>
          <a:p>
            <a:r>
              <a:rPr lang="en-IE" sz="1600" b="1" u="sng" dirty="0">
                <a:latin typeface="Arial" panose="020B0604020202020204" pitchFamily="34" charset="0"/>
                <a:cs typeface="Arial" panose="020B0604020202020204" pitchFamily="34" charset="0"/>
              </a:rPr>
              <a:t>OR</a:t>
            </a:r>
          </a:p>
        </p:txBody>
      </p:sp>
      <p:sp>
        <p:nvSpPr>
          <p:cNvPr id="24" name="TextBox 23">
            <a:extLst>
              <a:ext uri="{FF2B5EF4-FFF2-40B4-BE49-F238E27FC236}">
                <a16:creationId xmlns:a16="http://schemas.microsoft.com/office/drawing/2014/main" id="{BB088585-03A5-4577-8C68-BE9C17F914CE}"/>
              </a:ext>
            </a:extLst>
          </p:cNvPr>
          <p:cNvSpPr txBox="1"/>
          <p:nvPr/>
        </p:nvSpPr>
        <p:spPr>
          <a:xfrm>
            <a:off x="3747609" y="5392119"/>
            <a:ext cx="2920595"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on a weekly basis</a:t>
            </a:r>
          </a:p>
        </p:txBody>
      </p:sp>
      <p:sp>
        <p:nvSpPr>
          <p:cNvPr id="26" name="Rectangle: Rounded Corners 25">
            <a:extLst>
              <a:ext uri="{FF2B5EF4-FFF2-40B4-BE49-F238E27FC236}">
                <a16:creationId xmlns:a16="http://schemas.microsoft.com/office/drawing/2014/main" id="{08E13E52-A144-426B-BCE4-2F5E1563B065}"/>
              </a:ext>
            </a:extLst>
          </p:cNvPr>
          <p:cNvSpPr/>
          <p:nvPr/>
        </p:nvSpPr>
        <p:spPr>
          <a:xfrm>
            <a:off x="3412263" y="5877506"/>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TextBox 26">
            <a:extLst>
              <a:ext uri="{FF2B5EF4-FFF2-40B4-BE49-F238E27FC236}">
                <a16:creationId xmlns:a16="http://schemas.microsoft.com/office/drawing/2014/main" id="{B5F36AD7-2872-4B0B-8953-5691FDCAA169}"/>
              </a:ext>
            </a:extLst>
          </p:cNvPr>
          <p:cNvSpPr txBox="1"/>
          <p:nvPr/>
        </p:nvSpPr>
        <p:spPr>
          <a:xfrm>
            <a:off x="3747609" y="5840979"/>
            <a:ext cx="2920595"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on a bi-weekly basis</a:t>
            </a:r>
          </a:p>
        </p:txBody>
      </p:sp>
      <p:sp>
        <p:nvSpPr>
          <p:cNvPr id="29" name="Rectangle: Rounded Corners 28">
            <a:extLst>
              <a:ext uri="{FF2B5EF4-FFF2-40B4-BE49-F238E27FC236}">
                <a16:creationId xmlns:a16="http://schemas.microsoft.com/office/drawing/2014/main" id="{15CC5853-346B-4249-A1A9-C1C163639A39}"/>
              </a:ext>
            </a:extLst>
          </p:cNvPr>
          <p:cNvSpPr/>
          <p:nvPr/>
        </p:nvSpPr>
        <p:spPr>
          <a:xfrm>
            <a:off x="3412263" y="6315786"/>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TextBox 29">
            <a:extLst>
              <a:ext uri="{FF2B5EF4-FFF2-40B4-BE49-F238E27FC236}">
                <a16:creationId xmlns:a16="http://schemas.microsoft.com/office/drawing/2014/main" id="{74534927-94ED-499C-B151-3CE4B86B652E}"/>
              </a:ext>
            </a:extLst>
          </p:cNvPr>
          <p:cNvSpPr txBox="1"/>
          <p:nvPr/>
        </p:nvSpPr>
        <p:spPr>
          <a:xfrm>
            <a:off x="3747609" y="6279259"/>
            <a:ext cx="2920595"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on a monthly basis</a:t>
            </a:r>
          </a:p>
        </p:txBody>
      </p:sp>
      <p:sp>
        <p:nvSpPr>
          <p:cNvPr id="37" name="Rectangle: Rounded Corners 36">
            <a:extLst>
              <a:ext uri="{FF2B5EF4-FFF2-40B4-BE49-F238E27FC236}">
                <a16:creationId xmlns:a16="http://schemas.microsoft.com/office/drawing/2014/main" id="{2426486A-E863-4117-AAA1-A18C0EBF7DFF}"/>
              </a:ext>
            </a:extLst>
          </p:cNvPr>
          <p:cNvSpPr/>
          <p:nvPr/>
        </p:nvSpPr>
        <p:spPr>
          <a:xfrm>
            <a:off x="3409094" y="6754188"/>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TextBox 37">
            <a:extLst>
              <a:ext uri="{FF2B5EF4-FFF2-40B4-BE49-F238E27FC236}">
                <a16:creationId xmlns:a16="http://schemas.microsoft.com/office/drawing/2014/main" id="{1FF13BE6-5892-4175-8C85-7A5BB2AC036B}"/>
              </a:ext>
            </a:extLst>
          </p:cNvPr>
          <p:cNvSpPr txBox="1"/>
          <p:nvPr/>
        </p:nvSpPr>
        <p:spPr>
          <a:xfrm>
            <a:off x="3747609" y="6722561"/>
            <a:ext cx="2920595" cy="338554"/>
          </a:xfrm>
          <a:prstGeom prst="rect">
            <a:avLst/>
          </a:prstGeom>
          <a:noFill/>
        </p:spPr>
        <p:txBody>
          <a:bodyPr wrap="square" rtlCol="0">
            <a:spAutoFit/>
          </a:bodyPr>
          <a:lstStyle/>
          <a:p>
            <a:r>
              <a:rPr lang="en-IE" sz="1600" dirty="0">
                <a:latin typeface="Arial" panose="020B0604020202020204" pitchFamily="34" charset="0"/>
                <a:cs typeface="Arial" panose="020B0604020202020204" pitchFamily="34" charset="0"/>
              </a:rPr>
              <a:t>other (please specify):</a:t>
            </a:r>
          </a:p>
        </p:txBody>
      </p:sp>
      <p:sp>
        <p:nvSpPr>
          <p:cNvPr id="39" name="Rectangle: Rounded Corners 38">
            <a:extLst>
              <a:ext uri="{FF2B5EF4-FFF2-40B4-BE49-F238E27FC236}">
                <a16:creationId xmlns:a16="http://schemas.microsoft.com/office/drawing/2014/main" id="{C65D3119-F7C6-4FCF-A6AF-CA4E83CFC70D}"/>
              </a:ext>
            </a:extLst>
          </p:cNvPr>
          <p:cNvSpPr/>
          <p:nvPr/>
        </p:nvSpPr>
        <p:spPr>
          <a:xfrm>
            <a:off x="3842327" y="7127334"/>
            <a:ext cx="2724150" cy="297768"/>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Rectangle: Rounded Corners 39">
            <a:hlinkClick r:id="rId4" action="ppaction://hlinksldjump"/>
            <a:extLst>
              <a:ext uri="{FF2B5EF4-FFF2-40B4-BE49-F238E27FC236}">
                <a16:creationId xmlns:a16="http://schemas.microsoft.com/office/drawing/2014/main" id="{2878CE14-7F54-4386-9CF3-2AD23F82C161}"/>
              </a:ext>
            </a:extLst>
          </p:cNvPr>
          <p:cNvSpPr/>
          <p:nvPr/>
        </p:nvSpPr>
        <p:spPr>
          <a:xfrm>
            <a:off x="826654" y="9037497"/>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TextBox 40">
            <a:hlinkClick r:id="rId4" action="ppaction://hlinksldjump"/>
            <a:extLst>
              <a:ext uri="{FF2B5EF4-FFF2-40B4-BE49-F238E27FC236}">
                <a16:creationId xmlns:a16="http://schemas.microsoft.com/office/drawing/2014/main" id="{D080649B-002E-4193-8D33-D6E24010B24C}"/>
              </a:ext>
            </a:extLst>
          </p:cNvPr>
          <p:cNvSpPr txBox="1"/>
          <p:nvPr/>
        </p:nvSpPr>
        <p:spPr>
          <a:xfrm>
            <a:off x="1056840" y="9207798"/>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NEXT</a:t>
            </a:r>
            <a:endParaRPr lang="en-IE" dirty="0">
              <a:solidFill>
                <a:schemeClr val="bg1">
                  <a:lumMod val="50000"/>
                </a:schemeClr>
              </a:solidFill>
              <a:latin typeface="Bahnschrift" panose="020B0502040204020203" pitchFamily="34" charset="0"/>
            </a:endParaRPr>
          </a:p>
        </p:txBody>
      </p:sp>
      <p:sp>
        <p:nvSpPr>
          <p:cNvPr id="31" name="TextBox 30">
            <a:extLst>
              <a:ext uri="{FF2B5EF4-FFF2-40B4-BE49-F238E27FC236}">
                <a16:creationId xmlns:a16="http://schemas.microsoft.com/office/drawing/2014/main" id="{FCEE66DF-9F11-4991-97C8-82E0AAE44639}"/>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indoor space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indoor space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Tree>
    <p:extLst>
      <p:ext uri="{BB962C8B-B14F-4D97-AF65-F5344CB8AC3E}">
        <p14:creationId xmlns:p14="http://schemas.microsoft.com/office/powerpoint/2010/main" val="40880265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D7CDAD-3C96-4EFF-B2AD-580AEA36BAEE}"/>
              </a:ext>
            </a:extLst>
          </p:cNvPr>
          <p:cNvSpPr/>
          <p:nvPr/>
        </p:nvSpPr>
        <p:spPr>
          <a:xfrm>
            <a:off x="0" y="0"/>
            <a:ext cx="6858000" cy="127036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D34D99AD-EBEF-4CD6-BD7F-36E64ABD6D99}"/>
              </a:ext>
            </a:extLst>
          </p:cNvPr>
          <p:cNvSpPr txBox="1"/>
          <p:nvPr/>
        </p:nvSpPr>
        <p:spPr>
          <a:xfrm>
            <a:off x="228599" y="435133"/>
            <a:ext cx="5391150" cy="523220"/>
          </a:xfrm>
          <a:prstGeom prst="rect">
            <a:avLst/>
          </a:prstGeom>
          <a:noFill/>
        </p:spPr>
        <p:txBody>
          <a:bodyPr wrap="square" rtlCol="0">
            <a:spAutoFit/>
          </a:bodyPr>
          <a:lstStyle/>
          <a:p>
            <a:r>
              <a:rPr lang="en-IE" sz="2800" b="1" dirty="0">
                <a:latin typeface="Arial" panose="020B0604020202020204" pitchFamily="34" charset="0"/>
                <a:cs typeface="Arial" panose="020B0604020202020204" pitchFamily="34" charset="0"/>
              </a:rPr>
              <a:t>HIRING INDOOR SPACE</a:t>
            </a:r>
          </a:p>
        </p:txBody>
      </p:sp>
      <p:cxnSp>
        <p:nvCxnSpPr>
          <p:cNvPr id="5" name="Straight Connector 4">
            <a:extLst>
              <a:ext uri="{FF2B5EF4-FFF2-40B4-BE49-F238E27FC236}">
                <a16:creationId xmlns:a16="http://schemas.microsoft.com/office/drawing/2014/main" id="{C7D9C98C-04AE-4F1B-BFEB-771A7C3A29D1}"/>
              </a:ext>
            </a:extLst>
          </p:cNvPr>
          <p:cNvCxnSpPr>
            <a:cxnSpLocks/>
          </p:cNvCxnSpPr>
          <p:nvPr/>
        </p:nvCxnSpPr>
        <p:spPr>
          <a:xfrm>
            <a:off x="332621" y="958353"/>
            <a:ext cx="610627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03B822-AB04-4BA0-A2A6-6D2E6622C8C5}"/>
              </a:ext>
            </a:extLst>
          </p:cNvPr>
          <p:cNvSpPr txBox="1"/>
          <p:nvPr/>
        </p:nvSpPr>
        <p:spPr>
          <a:xfrm>
            <a:off x="235345" y="3239297"/>
            <a:ext cx="6267358" cy="369332"/>
          </a:xfrm>
          <a:prstGeom prst="rect">
            <a:avLst/>
          </a:prstGeom>
          <a:noFill/>
        </p:spPr>
        <p:txBody>
          <a:bodyPr wrap="square" rtlCol="0">
            <a:spAutoFit/>
          </a:bodyPr>
          <a:lstStyle/>
          <a:p>
            <a:r>
              <a:rPr lang="en-IE" b="1" u="sng" dirty="0">
                <a:latin typeface="Arial" panose="020B0604020202020204" pitchFamily="34" charset="0"/>
                <a:cs typeface="Arial" panose="020B0604020202020204" pitchFamily="34" charset="0"/>
              </a:rPr>
              <a:t>DETAILS</a:t>
            </a:r>
            <a:endParaRPr lang="en-IE" dirty="0">
              <a:latin typeface="Arial" panose="020B0604020202020204"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DC70FAB8-11D2-4005-A40E-F6652959AAA4}"/>
              </a:ext>
            </a:extLst>
          </p:cNvPr>
          <p:cNvCxnSpPr>
            <a:cxnSpLocks/>
          </p:cNvCxnSpPr>
          <p:nvPr/>
        </p:nvCxnSpPr>
        <p:spPr>
          <a:xfrm>
            <a:off x="299147" y="3135654"/>
            <a:ext cx="61397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EA10389-8BF2-47F9-99A4-D6817F18E8DD}"/>
              </a:ext>
            </a:extLst>
          </p:cNvPr>
          <p:cNvSpPr txBox="1"/>
          <p:nvPr/>
        </p:nvSpPr>
        <p:spPr>
          <a:xfrm>
            <a:off x="235345" y="3663135"/>
            <a:ext cx="6210301" cy="307777"/>
          </a:xfrm>
          <a:prstGeom prst="rect">
            <a:avLst/>
          </a:prstGeom>
          <a:noFill/>
        </p:spPr>
        <p:txBody>
          <a:bodyPr wrap="square" rtlCol="0">
            <a:spAutoFit/>
          </a:bodyPr>
          <a:lstStyle/>
          <a:p>
            <a:r>
              <a:rPr lang="en-IE" sz="1400" i="1" dirty="0">
                <a:latin typeface="Arial" panose="020B0604020202020204" pitchFamily="34" charset="0"/>
                <a:cs typeface="Arial" panose="020B0604020202020204" pitchFamily="34" charset="0"/>
              </a:rPr>
              <a:t>Please fill in the following details regarding your hire:</a:t>
            </a:r>
          </a:p>
        </p:txBody>
      </p:sp>
      <p:sp>
        <p:nvSpPr>
          <p:cNvPr id="62" name="Rectangle: Rounded Corners 61">
            <a:hlinkClick r:id="rId3" action="ppaction://hlinksldjump"/>
            <a:extLst>
              <a:ext uri="{FF2B5EF4-FFF2-40B4-BE49-F238E27FC236}">
                <a16:creationId xmlns:a16="http://schemas.microsoft.com/office/drawing/2014/main" id="{537E7760-3A73-47F9-BE93-7E0F32B896AC}"/>
              </a:ext>
            </a:extLst>
          </p:cNvPr>
          <p:cNvSpPr/>
          <p:nvPr/>
        </p:nvSpPr>
        <p:spPr>
          <a:xfrm>
            <a:off x="3802744" y="1051563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3" name="TextBox 62">
            <a:hlinkClick r:id="rId3" action="ppaction://hlinksldjump"/>
            <a:extLst>
              <a:ext uri="{FF2B5EF4-FFF2-40B4-BE49-F238E27FC236}">
                <a16:creationId xmlns:a16="http://schemas.microsoft.com/office/drawing/2014/main" id="{32E1B7EC-89CC-4219-A819-095CCBD3B01D}"/>
              </a:ext>
            </a:extLst>
          </p:cNvPr>
          <p:cNvSpPr txBox="1"/>
          <p:nvPr/>
        </p:nvSpPr>
        <p:spPr>
          <a:xfrm>
            <a:off x="4032930" y="1068594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CANCEL</a:t>
            </a:r>
            <a:endParaRPr lang="en-IE" dirty="0">
              <a:solidFill>
                <a:schemeClr val="bg1">
                  <a:lumMod val="50000"/>
                </a:schemeClr>
              </a:solidFill>
              <a:latin typeface="Bahnschrift" panose="020B0502040204020203" pitchFamily="34" charset="0"/>
            </a:endParaRPr>
          </a:p>
        </p:txBody>
      </p:sp>
      <p:sp>
        <p:nvSpPr>
          <p:cNvPr id="19" name="TextBox 18">
            <a:extLst>
              <a:ext uri="{FF2B5EF4-FFF2-40B4-BE49-F238E27FC236}">
                <a16:creationId xmlns:a16="http://schemas.microsoft.com/office/drawing/2014/main" id="{22B3DD0A-E164-44C1-B484-1F0CF111455C}"/>
              </a:ext>
            </a:extLst>
          </p:cNvPr>
          <p:cNvSpPr txBox="1"/>
          <p:nvPr/>
        </p:nvSpPr>
        <p:spPr>
          <a:xfrm>
            <a:off x="232203" y="4208265"/>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Your name*</a:t>
            </a:r>
          </a:p>
        </p:txBody>
      </p:sp>
      <p:sp>
        <p:nvSpPr>
          <p:cNvPr id="20" name="Rectangle: Rounded Corners 19">
            <a:extLst>
              <a:ext uri="{FF2B5EF4-FFF2-40B4-BE49-F238E27FC236}">
                <a16:creationId xmlns:a16="http://schemas.microsoft.com/office/drawing/2014/main" id="{7531B786-C7F8-4376-92C4-B8069A803B85}"/>
              </a:ext>
            </a:extLst>
          </p:cNvPr>
          <p:cNvSpPr/>
          <p:nvPr/>
        </p:nvSpPr>
        <p:spPr>
          <a:xfrm>
            <a:off x="299147" y="4570321"/>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1" name="TextBox 20">
            <a:extLst>
              <a:ext uri="{FF2B5EF4-FFF2-40B4-BE49-F238E27FC236}">
                <a16:creationId xmlns:a16="http://schemas.microsoft.com/office/drawing/2014/main" id="{4981BBCB-8CC3-4429-9912-4E62D05664BF}"/>
              </a:ext>
            </a:extLst>
          </p:cNvPr>
          <p:cNvSpPr txBox="1"/>
          <p:nvPr/>
        </p:nvSpPr>
        <p:spPr>
          <a:xfrm>
            <a:off x="239105" y="659348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Purpose of hire (brief description)*</a:t>
            </a:r>
          </a:p>
        </p:txBody>
      </p:sp>
      <p:sp>
        <p:nvSpPr>
          <p:cNvPr id="22" name="Rectangle: Rounded Corners 21">
            <a:extLst>
              <a:ext uri="{FF2B5EF4-FFF2-40B4-BE49-F238E27FC236}">
                <a16:creationId xmlns:a16="http://schemas.microsoft.com/office/drawing/2014/main" id="{5F607577-B9A2-4254-A4B3-125CD365387D}"/>
              </a:ext>
            </a:extLst>
          </p:cNvPr>
          <p:cNvSpPr/>
          <p:nvPr/>
        </p:nvSpPr>
        <p:spPr>
          <a:xfrm>
            <a:off x="284888" y="6946424"/>
            <a:ext cx="626735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3" name="TextBox 22">
            <a:extLst>
              <a:ext uri="{FF2B5EF4-FFF2-40B4-BE49-F238E27FC236}">
                <a16:creationId xmlns:a16="http://schemas.microsoft.com/office/drawing/2014/main" id="{7138F981-050C-4891-82B4-2AE1208AE40E}"/>
              </a:ext>
            </a:extLst>
          </p:cNvPr>
          <p:cNvSpPr txBox="1"/>
          <p:nvPr/>
        </p:nvSpPr>
        <p:spPr>
          <a:xfrm>
            <a:off x="230664" y="7858048"/>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Contact phone number*</a:t>
            </a:r>
          </a:p>
        </p:txBody>
      </p:sp>
      <p:sp>
        <p:nvSpPr>
          <p:cNvPr id="24" name="Rectangle: Rounded Corners 23">
            <a:extLst>
              <a:ext uri="{FF2B5EF4-FFF2-40B4-BE49-F238E27FC236}">
                <a16:creationId xmlns:a16="http://schemas.microsoft.com/office/drawing/2014/main" id="{7AC93319-C911-46A9-9E53-28A16B2C4055}"/>
              </a:ext>
            </a:extLst>
          </p:cNvPr>
          <p:cNvSpPr/>
          <p:nvPr/>
        </p:nvSpPr>
        <p:spPr>
          <a:xfrm>
            <a:off x="276448" y="8240825"/>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6" name="TextBox 25">
            <a:extLst>
              <a:ext uri="{FF2B5EF4-FFF2-40B4-BE49-F238E27FC236}">
                <a16:creationId xmlns:a16="http://schemas.microsoft.com/office/drawing/2014/main" id="{E3B4974F-23CA-4B77-B13B-F8364CC56F17}"/>
              </a:ext>
            </a:extLst>
          </p:cNvPr>
          <p:cNvSpPr txBox="1"/>
          <p:nvPr/>
        </p:nvSpPr>
        <p:spPr>
          <a:xfrm>
            <a:off x="3606368" y="785339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Contact Email Address</a:t>
            </a:r>
          </a:p>
        </p:txBody>
      </p:sp>
      <p:sp>
        <p:nvSpPr>
          <p:cNvPr id="27" name="Rectangle: Rounded Corners 26">
            <a:extLst>
              <a:ext uri="{FF2B5EF4-FFF2-40B4-BE49-F238E27FC236}">
                <a16:creationId xmlns:a16="http://schemas.microsoft.com/office/drawing/2014/main" id="{8886A64B-BCF7-4D64-96FE-F953BCAD4A1F}"/>
              </a:ext>
            </a:extLst>
          </p:cNvPr>
          <p:cNvSpPr/>
          <p:nvPr/>
        </p:nvSpPr>
        <p:spPr>
          <a:xfrm>
            <a:off x="3606368" y="8225824"/>
            <a:ext cx="292578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extLst>
              <a:ext uri="{FF2B5EF4-FFF2-40B4-BE49-F238E27FC236}">
                <a16:creationId xmlns:a16="http://schemas.microsoft.com/office/drawing/2014/main" id="{5122182E-A994-4CF2-8A55-68A01FF2994B}"/>
              </a:ext>
            </a:extLst>
          </p:cNvPr>
          <p:cNvSpPr txBox="1"/>
          <p:nvPr/>
        </p:nvSpPr>
        <p:spPr>
          <a:xfrm>
            <a:off x="232203" y="5333579"/>
            <a:ext cx="5672272" cy="338554"/>
          </a:xfrm>
          <a:prstGeom prst="rect">
            <a:avLst/>
          </a:prstGeom>
          <a:noFill/>
        </p:spPr>
        <p:txBody>
          <a:bodyPr wrap="square" rtlCol="0">
            <a:spAutoFit/>
          </a:bodyPr>
          <a:lstStyle/>
          <a:p>
            <a:r>
              <a:rPr lang="en-IE" sz="1600" b="1" dirty="0">
                <a:latin typeface="Arial" panose="020B0604020202020204" pitchFamily="34" charset="0"/>
                <a:cs typeface="Arial" panose="020B0604020202020204" pitchFamily="34" charset="0"/>
              </a:rPr>
              <a:t>Name of club / organisation / team (if applicable)</a:t>
            </a:r>
          </a:p>
        </p:txBody>
      </p:sp>
      <p:sp>
        <p:nvSpPr>
          <p:cNvPr id="30" name="Rectangle: Rounded Corners 29">
            <a:extLst>
              <a:ext uri="{FF2B5EF4-FFF2-40B4-BE49-F238E27FC236}">
                <a16:creationId xmlns:a16="http://schemas.microsoft.com/office/drawing/2014/main" id="{EB449EB1-7DF7-4626-95D9-F4C746BA43E5}"/>
              </a:ext>
            </a:extLst>
          </p:cNvPr>
          <p:cNvSpPr/>
          <p:nvPr/>
        </p:nvSpPr>
        <p:spPr>
          <a:xfrm>
            <a:off x="299147" y="5695635"/>
            <a:ext cx="6234548" cy="529095"/>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Rectangle: Rounded Corners 36">
            <a:extLst>
              <a:ext uri="{FF2B5EF4-FFF2-40B4-BE49-F238E27FC236}">
                <a16:creationId xmlns:a16="http://schemas.microsoft.com/office/drawing/2014/main" id="{96E70524-8A1F-4F31-BA8F-724B917E50C5}"/>
              </a:ext>
            </a:extLst>
          </p:cNvPr>
          <p:cNvSpPr/>
          <p:nvPr/>
        </p:nvSpPr>
        <p:spPr>
          <a:xfrm>
            <a:off x="349325" y="9358429"/>
            <a:ext cx="286829" cy="266090"/>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TextBox 37">
            <a:extLst>
              <a:ext uri="{FF2B5EF4-FFF2-40B4-BE49-F238E27FC236}">
                <a16:creationId xmlns:a16="http://schemas.microsoft.com/office/drawing/2014/main" id="{6376F33A-9C64-4D36-BEAB-F29F92702BB4}"/>
              </a:ext>
            </a:extLst>
          </p:cNvPr>
          <p:cNvSpPr txBox="1"/>
          <p:nvPr/>
        </p:nvSpPr>
        <p:spPr>
          <a:xfrm>
            <a:off x="680412" y="9274349"/>
            <a:ext cx="5851744" cy="523220"/>
          </a:xfrm>
          <a:prstGeom prst="rect">
            <a:avLst/>
          </a:prstGeom>
          <a:noFill/>
        </p:spPr>
        <p:txBody>
          <a:bodyPr wrap="square" rtlCol="0">
            <a:spAutoFit/>
          </a:bodyPr>
          <a:lstStyle/>
          <a:p>
            <a:r>
              <a:rPr lang="en-IE" sz="1400" dirty="0">
                <a:latin typeface="Arial" panose="020B0604020202020204" pitchFamily="34" charset="0"/>
                <a:cs typeface="Arial" panose="020B0604020202020204" pitchFamily="34" charset="0"/>
              </a:rPr>
              <a:t>I understand and accept that hire charge cannot be estimated at this time and WIT Arena will be in contact with me soon regarding my hire. </a:t>
            </a:r>
          </a:p>
        </p:txBody>
      </p:sp>
      <p:sp>
        <p:nvSpPr>
          <p:cNvPr id="39" name="Rectangle: Rounded Corners 38">
            <a:hlinkClick r:id="rId4" action="ppaction://hlinksldjump"/>
            <a:extLst>
              <a:ext uri="{FF2B5EF4-FFF2-40B4-BE49-F238E27FC236}">
                <a16:creationId xmlns:a16="http://schemas.microsoft.com/office/drawing/2014/main" id="{4CB48755-7B2F-44D2-A62F-D67067C7D848}"/>
              </a:ext>
            </a:extLst>
          </p:cNvPr>
          <p:cNvSpPr/>
          <p:nvPr/>
        </p:nvSpPr>
        <p:spPr>
          <a:xfrm>
            <a:off x="972232" y="10519498"/>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TextBox 39">
            <a:hlinkClick r:id="rId4" action="ppaction://hlinksldjump"/>
            <a:extLst>
              <a:ext uri="{FF2B5EF4-FFF2-40B4-BE49-F238E27FC236}">
                <a16:creationId xmlns:a16="http://schemas.microsoft.com/office/drawing/2014/main" id="{B9F2CEF2-02D2-4E6F-93FF-1CC485B2BE36}"/>
              </a:ext>
            </a:extLst>
          </p:cNvPr>
          <p:cNvSpPr txBox="1"/>
          <p:nvPr/>
        </p:nvSpPr>
        <p:spPr>
          <a:xfrm>
            <a:off x="1202418" y="10689799"/>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SUBMIT</a:t>
            </a:r>
            <a:endParaRPr lang="en-IE" dirty="0">
              <a:solidFill>
                <a:schemeClr val="bg1">
                  <a:lumMod val="50000"/>
                </a:schemeClr>
              </a:solidFill>
              <a:latin typeface="Bahnschrift" panose="020B0502040204020203" pitchFamily="34" charset="0"/>
            </a:endParaRPr>
          </a:p>
        </p:txBody>
      </p:sp>
      <p:sp>
        <p:nvSpPr>
          <p:cNvPr id="31" name="TextBox 30">
            <a:extLst>
              <a:ext uri="{FF2B5EF4-FFF2-40B4-BE49-F238E27FC236}">
                <a16:creationId xmlns:a16="http://schemas.microsoft.com/office/drawing/2014/main" id="{DE6460BE-E88F-4797-99EC-D706F397451B}"/>
              </a:ext>
            </a:extLst>
          </p:cNvPr>
          <p:cNvSpPr txBox="1"/>
          <p:nvPr/>
        </p:nvSpPr>
        <p:spPr>
          <a:xfrm>
            <a:off x="235345" y="1024256"/>
            <a:ext cx="6210301" cy="2031325"/>
          </a:xfrm>
          <a:prstGeom prst="rect">
            <a:avLst/>
          </a:prstGeom>
          <a:noFill/>
        </p:spPr>
        <p:txBody>
          <a:bodyPr wrap="square" rtlCol="0">
            <a:spAutoFit/>
          </a:bodyPr>
          <a:lstStyle/>
          <a:p>
            <a:pPr algn="just"/>
            <a:r>
              <a:rPr lang="en-IE" sz="1400" i="1" dirty="0">
                <a:latin typeface="Arial" panose="020B0604020202020204" pitchFamily="34" charset="0"/>
                <a:cs typeface="Arial" panose="020B0604020202020204" pitchFamily="34" charset="0"/>
              </a:rPr>
              <a:t>Placing a request to hire indoor space is quick and easy with us. Once your request has been processed, we will be in contact with you shortly regarding deposit and payment details (if applicable).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We rent out our indoor space in hour slots and allow reservations up to 6 months in advance.</a:t>
            </a:r>
          </a:p>
          <a:p>
            <a:pPr algn="just"/>
            <a:endParaRPr lang="en-IE" sz="1400" i="1" dirty="0">
              <a:latin typeface="Arial" panose="020B0604020202020204" pitchFamily="34" charset="0"/>
              <a:cs typeface="Arial" panose="020B0604020202020204" pitchFamily="34" charset="0"/>
            </a:endParaRPr>
          </a:p>
          <a:p>
            <a:pPr algn="just"/>
            <a:r>
              <a:rPr lang="en-IE" sz="1400" i="1" dirty="0">
                <a:latin typeface="Arial" panose="020B0604020202020204" pitchFamily="34" charset="0"/>
                <a:cs typeface="Arial" panose="020B0604020202020204" pitchFamily="34" charset="0"/>
              </a:rPr>
              <a:t>If you haven’t already, you should </a:t>
            </a:r>
            <a:r>
              <a:rPr lang="en-IE" sz="1400" b="1" i="1" u="sng" dirty="0">
                <a:latin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create an account </a:t>
            </a:r>
            <a:r>
              <a:rPr lang="en-IE" sz="1400" i="1" dirty="0">
                <a:latin typeface="Arial" panose="020B0604020202020204" pitchFamily="34" charset="0"/>
                <a:cs typeface="Arial" panose="020B0604020202020204" pitchFamily="34" charset="0"/>
              </a:rPr>
              <a:t>with us to conveniently manage your bookings and pay fees online!</a:t>
            </a:r>
          </a:p>
        </p:txBody>
      </p:sp>
    </p:spTree>
    <p:extLst>
      <p:ext uri="{BB962C8B-B14F-4D97-AF65-F5344CB8AC3E}">
        <p14:creationId xmlns:p14="http://schemas.microsoft.com/office/powerpoint/2010/main" val="41227183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descr="A screenshot of a cell phone&#10;&#10;Description automatically generated">
            <a:extLst>
              <a:ext uri="{FF2B5EF4-FFF2-40B4-BE49-F238E27FC236}">
                <a16:creationId xmlns:a16="http://schemas.microsoft.com/office/drawing/2014/main" id="{A5DFFB53-12C7-45F1-8F6D-5D5516AD59DC}"/>
              </a:ext>
            </a:extLst>
          </p:cNvPr>
          <p:cNvPicPr>
            <a:picLocks noChangeAspect="1"/>
          </p:cNvPicPr>
          <p:nvPr/>
        </p:nvPicPr>
        <p:blipFill rotWithShape="1">
          <a:blip r:embed="rId3">
            <a:extLst>
              <a:ext uri="{28A0092B-C50C-407E-A947-70E740481C1C}">
                <a14:useLocalDpi xmlns:a14="http://schemas.microsoft.com/office/drawing/2010/main" val="0"/>
              </a:ext>
            </a:extLst>
          </a:blip>
          <a:srcRect l="63085" t="47022"/>
          <a:stretch/>
        </p:blipFill>
        <p:spPr>
          <a:xfrm>
            <a:off x="-494406" y="7669482"/>
            <a:ext cx="4339228" cy="4522518"/>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FDA70CB6-0A26-4341-903D-EB47E1CB0336}"/>
              </a:ext>
            </a:extLst>
          </p:cNvPr>
          <p:cNvPicPr>
            <a:picLocks noChangeAspect="1"/>
          </p:cNvPicPr>
          <p:nvPr/>
        </p:nvPicPr>
        <p:blipFill rotWithShape="1">
          <a:blip r:embed="rId3">
            <a:extLst>
              <a:ext uri="{28A0092B-C50C-407E-A947-70E740481C1C}">
                <a14:useLocalDpi xmlns:a14="http://schemas.microsoft.com/office/drawing/2010/main" val="0"/>
              </a:ext>
            </a:extLst>
          </a:blip>
          <a:srcRect l="24427" t="9853" r="26191" b="71266"/>
          <a:stretch/>
        </p:blipFill>
        <p:spPr>
          <a:xfrm>
            <a:off x="1675208" y="1077686"/>
            <a:ext cx="3386649" cy="91153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A28613B-18E7-450E-91B7-2627EC1A2F43}"/>
              </a:ext>
            </a:extLst>
          </p:cNvPr>
          <p:cNvPicPr>
            <a:picLocks noChangeAspect="1"/>
          </p:cNvPicPr>
          <p:nvPr/>
        </p:nvPicPr>
        <p:blipFill rotWithShape="1">
          <a:blip r:embed="rId3">
            <a:extLst>
              <a:ext uri="{28A0092B-C50C-407E-A947-70E740481C1C}">
                <a14:useLocalDpi xmlns:a14="http://schemas.microsoft.com/office/drawing/2010/main" val="0"/>
              </a:ext>
            </a:extLst>
          </a:blip>
          <a:srcRect t="27405" r="36491" b="52656"/>
          <a:stretch/>
        </p:blipFill>
        <p:spPr>
          <a:xfrm>
            <a:off x="0" y="1989221"/>
            <a:ext cx="6793067" cy="150140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2E435EC1-AF8B-4359-9C4F-867675AA9606}"/>
              </a:ext>
            </a:extLst>
          </p:cNvPr>
          <p:cNvPicPr>
            <a:picLocks noChangeAspect="1"/>
          </p:cNvPicPr>
          <p:nvPr/>
        </p:nvPicPr>
        <p:blipFill rotWithShape="1">
          <a:blip r:embed="rId3">
            <a:extLst>
              <a:ext uri="{28A0092B-C50C-407E-A947-70E740481C1C}">
                <a14:useLocalDpi xmlns:a14="http://schemas.microsoft.com/office/drawing/2010/main" val="0"/>
              </a:ext>
            </a:extLst>
          </a:blip>
          <a:srcRect l="63626" t="32722" b="52326"/>
          <a:stretch/>
        </p:blipFill>
        <p:spPr>
          <a:xfrm>
            <a:off x="1675208" y="4230178"/>
            <a:ext cx="4118774" cy="119192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CE6606C4-7ECF-42C2-B725-F3DAF499871B}"/>
              </a:ext>
            </a:extLst>
          </p:cNvPr>
          <p:cNvPicPr>
            <a:picLocks noChangeAspect="1"/>
          </p:cNvPicPr>
          <p:nvPr/>
        </p:nvPicPr>
        <p:blipFill rotWithShape="1">
          <a:blip r:embed="rId3">
            <a:extLst>
              <a:ext uri="{28A0092B-C50C-407E-A947-70E740481C1C}">
                <a14:useLocalDpi xmlns:a14="http://schemas.microsoft.com/office/drawing/2010/main" val="0"/>
              </a:ext>
            </a:extLst>
          </a:blip>
          <a:srcRect t="30600" r="47686" b="63753"/>
          <a:stretch/>
        </p:blipFill>
        <p:spPr>
          <a:xfrm>
            <a:off x="53140" y="3859640"/>
            <a:ext cx="5595582" cy="453517"/>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80A65437-0C09-4964-9EE8-C72FABC33F2F}"/>
              </a:ext>
            </a:extLst>
          </p:cNvPr>
          <p:cNvPicPr>
            <a:picLocks noChangeAspect="1"/>
          </p:cNvPicPr>
          <p:nvPr/>
        </p:nvPicPr>
        <p:blipFill rotWithShape="1">
          <a:blip r:embed="rId3">
            <a:extLst>
              <a:ext uri="{28A0092B-C50C-407E-A947-70E740481C1C}">
                <a14:useLocalDpi xmlns:a14="http://schemas.microsoft.com/office/drawing/2010/main" val="0"/>
              </a:ext>
            </a:extLst>
          </a:blip>
          <a:srcRect l="607" t="36964" r="85058" b="53073"/>
          <a:stretch/>
        </p:blipFill>
        <p:spPr>
          <a:xfrm>
            <a:off x="141928" y="4574781"/>
            <a:ext cx="1533280" cy="78948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CD321E9-E736-4792-9EE9-6F486E7C9946}"/>
              </a:ext>
            </a:extLst>
          </p:cNvPr>
          <p:cNvPicPr>
            <a:picLocks noChangeAspect="1"/>
          </p:cNvPicPr>
          <p:nvPr/>
        </p:nvPicPr>
        <p:blipFill rotWithShape="1">
          <a:blip r:embed="rId3">
            <a:extLst>
              <a:ext uri="{28A0092B-C50C-407E-A947-70E740481C1C}">
                <a14:useLocalDpi xmlns:a14="http://schemas.microsoft.com/office/drawing/2010/main" val="0"/>
              </a:ext>
            </a:extLst>
          </a:blip>
          <a:srcRect l="2088" t="56042" r="36817" b="23075"/>
          <a:stretch/>
        </p:blipFill>
        <p:spPr>
          <a:xfrm>
            <a:off x="53141" y="5641685"/>
            <a:ext cx="5658448" cy="1361551"/>
          </a:xfrm>
          <a:prstGeom prst="rect">
            <a:avLst/>
          </a:prstGeom>
        </p:spPr>
      </p:pic>
      <p:sp>
        <p:nvSpPr>
          <p:cNvPr id="18" name="Rectangle: Rounded Corners 17">
            <a:hlinkClick r:id="rId4" action="ppaction://hlinksldjump"/>
            <a:extLst>
              <a:ext uri="{FF2B5EF4-FFF2-40B4-BE49-F238E27FC236}">
                <a16:creationId xmlns:a16="http://schemas.microsoft.com/office/drawing/2014/main" id="{AB37840A-B6FB-4C77-A89C-9479420E69F0}"/>
              </a:ext>
            </a:extLst>
          </p:cNvPr>
          <p:cNvSpPr/>
          <p:nvPr/>
        </p:nvSpPr>
        <p:spPr>
          <a:xfrm>
            <a:off x="3637781" y="7621829"/>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TextBox 18">
            <a:hlinkClick r:id="rId4" action="ppaction://hlinksldjump"/>
            <a:extLst>
              <a:ext uri="{FF2B5EF4-FFF2-40B4-BE49-F238E27FC236}">
                <a16:creationId xmlns:a16="http://schemas.microsoft.com/office/drawing/2014/main" id="{23E821FF-5365-4DCC-8D6F-30A3B0CBF1B9}"/>
              </a:ext>
            </a:extLst>
          </p:cNvPr>
          <p:cNvSpPr txBox="1"/>
          <p:nvPr/>
        </p:nvSpPr>
        <p:spPr>
          <a:xfrm>
            <a:off x="3867967" y="7792129"/>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Tree>
    <p:extLst>
      <p:ext uri="{BB962C8B-B14F-4D97-AF65-F5344CB8AC3E}">
        <p14:creationId xmlns:p14="http://schemas.microsoft.com/office/powerpoint/2010/main" val="38146959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Rectangle: Rounded Corners 17">
            <a:hlinkClick r:id="rId3" action="ppaction://hlinksldjump"/>
            <a:extLst>
              <a:ext uri="{FF2B5EF4-FFF2-40B4-BE49-F238E27FC236}">
                <a16:creationId xmlns:a16="http://schemas.microsoft.com/office/drawing/2014/main" id="{AB37840A-B6FB-4C77-A89C-9479420E69F0}"/>
              </a:ext>
            </a:extLst>
          </p:cNvPr>
          <p:cNvSpPr/>
          <p:nvPr/>
        </p:nvSpPr>
        <p:spPr>
          <a:xfrm>
            <a:off x="2558234" y="10495952"/>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TextBox 18">
            <a:hlinkClick r:id="rId3" action="ppaction://hlinksldjump"/>
            <a:extLst>
              <a:ext uri="{FF2B5EF4-FFF2-40B4-BE49-F238E27FC236}">
                <a16:creationId xmlns:a16="http://schemas.microsoft.com/office/drawing/2014/main" id="{23E821FF-5365-4DCC-8D6F-30A3B0CBF1B9}"/>
              </a:ext>
            </a:extLst>
          </p:cNvPr>
          <p:cNvSpPr txBox="1"/>
          <p:nvPr/>
        </p:nvSpPr>
        <p:spPr>
          <a:xfrm>
            <a:off x="2788420" y="10681642"/>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2" name="Rectangle 1">
            <a:hlinkClick r:id="rId4" action="ppaction://hlinksldjump"/>
            <a:extLst>
              <a:ext uri="{FF2B5EF4-FFF2-40B4-BE49-F238E27FC236}">
                <a16:creationId xmlns:a16="http://schemas.microsoft.com/office/drawing/2014/main" id="{EF20C828-CE45-440F-AB9A-4C8F308DFD4E}"/>
              </a:ext>
            </a:extLst>
          </p:cNvPr>
          <p:cNvSpPr/>
          <p:nvPr/>
        </p:nvSpPr>
        <p:spPr>
          <a:xfrm>
            <a:off x="3214898" y="4907135"/>
            <a:ext cx="2928833" cy="219828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Rectangle 14">
            <a:extLst>
              <a:ext uri="{FF2B5EF4-FFF2-40B4-BE49-F238E27FC236}">
                <a16:creationId xmlns:a16="http://schemas.microsoft.com/office/drawing/2014/main" id="{2A584671-0244-405E-9D5E-39242B8CCAD0}"/>
              </a:ext>
            </a:extLst>
          </p:cNvPr>
          <p:cNvSpPr/>
          <p:nvPr/>
        </p:nvSpPr>
        <p:spPr>
          <a:xfrm>
            <a:off x="804947" y="6152108"/>
            <a:ext cx="2100192" cy="91153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7" name="Rectangle 16">
            <a:extLst>
              <a:ext uri="{FF2B5EF4-FFF2-40B4-BE49-F238E27FC236}">
                <a16:creationId xmlns:a16="http://schemas.microsoft.com/office/drawing/2014/main" id="{0171E110-D926-4488-955A-5E563BEB3171}"/>
              </a:ext>
            </a:extLst>
          </p:cNvPr>
          <p:cNvSpPr/>
          <p:nvPr/>
        </p:nvSpPr>
        <p:spPr>
          <a:xfrm>
            <a:off x="804947" y="5528492"/>
            <a:ext cx="2100192" cy="84881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0" name="Rectangle 19">
            <a:extLst>
              <a:ext uri="{FF2B5EF4-FFF2-40B4-BE49-F238E27FC236}">
                <a16:creationId xmlns:a16="http://schemas.microsoft.com/office/drawing/2014/main" id="{CC99A23D-44D7-40FF-A789-ED1A8EAD2E7A}"/>
              </a:ext>
            </a:extLst>
          </p:cNvPr>
          <p:cNvSpPr/>
          <p:nvPr/>
        </p:nvSpPr>
        <p:spPr>
          <a:xfrm>
            <a:off x="3228028" y="2652650"/>
            <a:ext cx="2928833" cy="110081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1" name="Rectangle 20">
            <a:extLst>
              <a:ext uri="{FF2B5EF4-FFF2-40B4-BE49-F238E27FC236}">
                <a16:creationId xmlns:a16="http://schemas.microsoft.com/office/drawing/2014/main" id="{FBD3B92E-7289-496E-83C4-44EB8DF9B705}"/>
              </a:ext>
            </a:extLst>
          </p:cNvPr>
          <p:cNvSpPr/>
          <p:nvPr/>
        </p:nvSpPr>
        <p:spPr>
          <a:xfrm>
            <a:off x="804947" y="4679674"/>
            <a:ext cx="2100192" cy="84881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2" name="Rectangle 21">
            <a:extLst>
              <a:ext uri="{FF2B5EF4-FFF2-40B4-BE49-F238E27FC236}">
                <a16:creationId xmlns:a16="http://schemas.microsoft.com/office/drawing/2014/main" id="{D11E1DD6-4E97-4CEA-B9B1-2F038D1E6D93}"/>
              </a:ext>
            </a:extLst>
          </p:cNvPr>
          <p:cNvSpPr/>
          <p:nvPr/>
        </p:nvSpPr>
        <p:spPr>
          <a:xfrm>
            <a:off x="797368" y="2652649"/>
            <a:ext cx="2430659" cy="110081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3" name="Rectangle 22">
            <a:extLst>
              <a:ext uri="{FF2B5EF4-FFF2-40B4-BE49-F238E27FC236}">
                <a16:creationId xmlns:a16="http://schemas.microsoft.com/office/drawing/2014/main" id="{D781DA18-5368-428A-8AD3-56EA9E15A409}"/>
              </a:ext>
            </a:extLst>
          </p:cNvPr>
          <p:cNvSpPr/>
          <p:nvPr/>
        </p:nvSpPr>
        <p:spPr>
          <a:xfrm>
            <a:off x="804947" y="3753465"/>
            <a:ext cx="2423080" cy="926209"/>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24" name="Rectangle 23">
            <a:extLst>
              <a:ext uri="{FF2B5EF4-FFF2-40B4-BE49-F238E27FC236}">
                <a16:creationId xmlns:a16="http://schemas.microsoft.com/office/drawing/2014/main" id="{E27FE030-1A76-43CF-8958-0C692ECA65E2}"/>
              </a:ext>
            </a:extLst>
          </p:cNvPr>
          <p:cNvSpPr/>
          <p:nvPr/>
        </p:nvSpPr>
        <p:spPr>
          <a:xfrm>
            <a:off x="3235606" y="3753465"/>
            <a:ext cx="2921256" cy="92620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4" name="TextBox 3">
            <a:extLst>
              <a:ext uri="{FF2B5EF4-FFF2-40B4-BE49-F238E27FC236}">
                <a16:creationId xmlns:a16="http://schemas.microsoft.com/office/drawing/2014/main" id="{BCC987A3-0345-4CF9-A47C-A9801CA7003A}"/>
              </a:ext>
            </a:extLst>
          </p:cNvPr>
          <p:cNvSpPr txBox="1"/>
          <p:nvPr/>
        </p:nvSpPr>
        <p:spPr>
          <a:xfrm>
            <a:off x="975261" y="440524"/>
            <a:ext cx="5181600" cy="461665"/>
          </a:xfrm>
          <a:prstGeom prst="rect">
            <a:avLst/>
          </a:prstGeom>
          <a:noFill/>
        </p:spPr>
        <p:txBody>
          <a:bodyPr wrap="square" rtlCol="0">
            <a:spAutoFit/>
          </a:bodyPr>
          <a:lstStyle/>
          <a:p>
            <a:pPr algn="ctr"/>
            <a:r>
              <a:rPr lang="en-IE" sz="2400" b="1" u="sng" dirty="0">
                <a:latin typeface="Arial" panose="020B0604020202020204" pitchFamily="34" charset="0"/>
                <a:cs typeface="Arial" panose="020B0604020202020204" pitchFamily="34" charset="0"/>
              </a:rPr>
              <a:t>MAP OF THE ARENA</a:t>
            </a:r>
          </a:p>
        </p:txBody>
      </p:sp>
      <p:sp>
        <p:nvSpPr>
          <p:cNvPr id="25" name="TextBox 24">
            <a:extLst>
              <a:ext uri="{FF2B5EF4-FFF2-40B4-BE49-F238E27FC236}">
                <a16:creationId xmlns:a16="http://schemas.microsoft.com/office/drawing/2014/main" id="{CE1C4081-5EC0-4DED-9F11-B38605CFA45B}"/>
              </a:ext>
            </a:extLst>
          </p:cNvPr>
          <p:cNvSpPr txBox="1"/>
          <p:nvPr/>
        </p:nvSpPr>
        <p:spPr>
          <a:xfrm>
            <a:off x="838200" y="1330793"/>
            <a:ext cx="5181600" cy="400110"/>
          </a:xfrm>
          <a:prstGeom prst="rect">
            <a:avLst/>
          </a:prstGeom>
          <a:noFill/>
        </p:spPr>
        <p:txBody>
          <a:bodyPr wrap="square" rtlCol="0">
            <a:spAutoFit/>
          </a:bodyPr>
          <a:lstStyle/>
          <a:p>
            <a:pPr algn="ctr"/>
            <a:r>
              <a:rPr lang="en-IE" sz="2000" u="sng" dirty="0">
                <a:latin typeface="Arial" panose="020B0604020202020204" pitchFamily="34" charset="0"/>
                <a:cs typeface="Arial" panose="020B0604020202020204" pitchFamily="34" charset="0"/>
              </a:rPr>
              <a:t>OUTDOORS</a:t>
            </a:r>
            <a:endParaRPr lang="en-IE" sz="2800" u="sng"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38F643D-D40B-41E4-9D2F-B3FA8A437A7A}"/>
              </a:ext>
            </a:extLst>
          </p:cNvPr>
          <p:cNvSpPr txBox="1"/>
          <p:nvPr/>
        </p:nvSpPr>
        <p:spPr>
          <a:xfrm rot="21272400">
            <a:off x="2615081" y="853452"/>
            <a:ext cx="5181600" cy="338554"/>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Tap on an area to see more</a:t>
            </a:r>
            <a:endParaRPr lang="en-IE" sz="2000" b="1" dirty="0">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828E4505-9B59-4EF7-B5AA-4C5FA0B29760}"/>
              </a:ext>
            </a:extLst>
          </p:cNvPr>
          <p:cNvSpPr/>
          <p:nvPr/>
        </p:nvSpPr>
        <p:spPr>
          <a:xfrm>
            <a:off x="3228027" y="7333317"/>
            <a:ext cx="3401311" cy="2437402"/>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28">
            <a:extLst>
              <a:ext uri="{FF2B5EF4-FFF2-40B4-BE49-F238E27FC236}">
                <a16:creationId xmlns:a16="http://schemas.microsoft.com/office/drawing/2014/main" id="{59CF2464-B8C9-4AA8-909B-59629D685814}"/>
              </a:ext>
            </a:extLst>
          </p:cNvPr>
          <p:cNvSpPr/>
          <p:nvPr/>
        </p:nvSpPr>
        <p:spPr>
          <a:xfrm>
            <a:off x="3006945" y="4805091"/>
            <a:ext cx="145830" cy="246248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54CE8874-C9F4-4EE8-B63D-033A72893925}"/>
              </a:ext>
            </a:extLst>
          </p:cNvPr>
          <p:cNvSpPr/>
          <p:nvPr/>
        </p:nvSpPr>
        <p:spPr>
          <a:xfrm rot="5400000">
            <a:off x="1778510" y="5904268"/>
            <a:ext cx="146772" cy="25798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extLst>
              <a:ext uri="{FF2B5EF4-FFF2-40B4-BE49-F238E27FC236}">
                <a16:creationId xmlns:a16="http://schemas.microsoft.com/office/drawing/2014/main" id="{E2A69503-A6D1-42AA-8784-8535915056A2}"/>
              </a:ext>
            </a:extLst>
          </p:cNvPr>
          <p:cNvSpPr/>
          <p:nvPr/>
        </p:nvSpPr>
        <p:spPr>
          <a:xfrm>
            <a:off x="370042" y="1876425"/>
            <a:ext cx="191933" cy="539115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2" name="Rectangle 31">
            <a:extLst>
              <a:ext uri="{FF2B5EF4-FFF2-40B4-BE49-F238E27FC236}">
                <a16:creationId xmlns:a16="http://schemas.microsoft.com/office/drawing/2014/main" id="{24EBEF21-0756-4B9D-9EFD-B079B1EF3B8B}"/>
              </a:ext>
            </a:extLst>
          </p:cNvPr>
          <p:cNvSpPr/>
          <p:nvPr/>
        </p:nvSpPr>
        <p:spPr>
          <a:xfrm rot="5400000">
            <a:off x="3424933" y="-1175022"/>
            <a:ext cx="192470" cy="627361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3" name="Rectangle 32">
            <a:extLst>
              <a:ext uri="{FF2B5EF4-FFF2-40B4-BE49-F238E27FC236}">
                <a16:creationId xmlns:a16="http://schemas.microsoft.com/office/drawing/2014/main" id="{62BB4B4B-49AA-4D24-9414-2ED3FC3B5F15}"/>
              </a:ext>
            </a:extLst>
          </p:cNvPr>
          <p:cNvSpPr/>
          <p:nvPr/>
        </p:nvSpPr>
        <p:spPr>
          <a:xfrm>
            <a:off x="6444984" y="1876425"/>
            <a:ext cx="191933" cy="298893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Rectangle 33">
            <a:extLst>
              <a:ext uri="{FF2B5EF4-FFF2-40B4-BE49-F238E27FC236}">
                <a16:creationId xmlns:a16="http://schemas.microsoft.com/office/drawing/2014/main" id="{BB1F08AC-EC50-46F7-AF01-DC55D8097521}"/>
              </a:ext>
            </a:extLst>
          </p:cNvPr>
          <p:cNvSpPr/>
          <p:nvPr/>
        </p:nvSpPr>
        <p:spPr>
          <a:xfrm rot="5400000">
            <a:off x="4710903" y="3017488"/>
            <a:ext cx="143916" cy="355183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5" name="TextBox 34">
            <a:extLst>
              <a:ext uri="{FF2B5EF4-FFF2-40B4-BE49-F238E27FC236}">
                <a16:creationId xmlns:a16="http://schemas.microsoft.com/office/drawing/2014/main" id="{30A6DE78-F658-4EC2-99F8-ADA2293BFE5C}"/>
              </a:ext>
            </a:extLst>
          </p:cNvPr>
          <p:cNvSpPr txBox="1"/>
          <p:nvPr/>
        </p:nvSpPr>
        <p:spPr>
          <a:xfrm>
            <a:off x="789789" y="1810867"/>
            <a:ext cx="2847975" cy="276999"/>
          </a:xfrm>
          <a:prstGeom prst="rect">
            <a:avLst/>
          </a:prstGeom>
          <a:noFill/>
        </p:spPr>
        <p:txBody>
          <a:bodyPr wrap="square" rtlCol="0">
            <a:spAutoFit/>
          </a:bodyPr>
          <a:lstStyle/>
          <a:p>
            <a:r>
              <a:rPr lang="en-IE" sz="1200" dirty="0">
                <a:solidFill>
                  <a:srgbClr val="FF0000"/>
                </a:solidFill>
              </a:rPr>
              <a:t>2km outdoor running track</a:t>
            </a:r>
          </a:p>
        </p:txBody>
      </p:sp>
      <p:sp>
        <p:nvSpPr>
          <p:cNvPr id="36" name="TextBox 35">
            <a:extLst>
              <a:ext uri="{FF2B5EF4-FFF2-40B4-BE49-F238E27FC236}">
                <a16:creationId xmlns:a16="http://schemas.microsoft.com/office/drawing/2014/main" id="{A461D4E6-8C31-4B82-8835-5486666EFA37}"/>
              </a:ext>
            </a:extLst>
          </p:cNvPr>
          <p:cNvSpPr txBox="1"/>
          <p:nvPr/>
        </p:nvSpPr>
        <p:spPr>
          <a:xfrm>
            <a:off x="843307" y="6592597"/>
            <a:ext cx="2008314" cy="276999"/>
          </a:xfrm>
          <a:prstGeom prst="rect">
            <a:avLst/>
          </a:prstGeom>
          <a:noFill/>
        </p:spPr>
        <p:txBody>
          <a:bodyPr wrap="square" rtlCol="0">
            <a:spAutoFit/>
          </a:bodyPr>
          <a:lstStyle/>
          <a:p>
            <a:pPr algn="ctr"/>
            <a:r>
              <a:rPr lang="en-IE" sz="1200" dirty="0"/>
              <a:t>Astro-turf pitch</a:t>
            </a:r>
          </a:p>
        </p:txBody>
      </p:sp>
      <p:sp>
        <p:nvSpPr>
          <p:cNvPr id="37" name="TextBox 36">
            <a:extLst>
              <a:ext uri="{FF2B5EF4-FFF2-40B4-BE49-F238E27FC236}">
                <a16:creationId xmlns:a16="http://schemas.microsoft.com/office/drawing/2014/main" id="{CDAF913F-F663-4318-B133-E833176B697A}"/>
              </a:ext>
            </a:extLst>
          </p:cNvPr>
          <p:cNvSpPr txBox="1"/>
          <p:nvPr/>
        </p:nvSpPr>
        <p:spPr>
          <a:xfrm>
            <a:off x="859403" y="5867776"/>
            <a:ext cx="2008314" cy="276999"/>
          </a:xfrm>
          <a:prstGeom prst="rect">
            <a:avLst/>
          </a:prstGeom>
          <a:noFill/>
        </p:spPr>
        <p:txBody>
          <a:bodyPr wrap="square" rtlCol="0">
            <a:spAutoFit/>
          </a:bodyPr>
          <a:lstStyle/>
          <a:p>
            <a:pPr algn="ctr"/>
            <a:r>
              <a:rPr lang="en-IE" sz="1200" dirty="0"/>
              <a:t>Astro-turf pitch</a:t>
            </a:r>
          </a:p>
        </p:txBody>
      </p:sp>
      <p:sp>
        <p:nvSpPr>
          <p:cNvPr id="38" name="TextBox 37">
            <a:extLst>
              <a:ext uri="{FF2B5EF4-FFF2-40B4-BE49-F238E27FC236}">
                <a16:creationId xmlns:a16="http://schemas.microsoft.com/office/drawing/2014/main" id="{865CEF95-2ACC-40F1-B4D6-461E573A7071}"/>
              </a:ext>
            </a:extLst>
          </p:cNvPr>
          <p:cNvSpPr txBox="1"/>
          <p:nvPr/>
        </p:nvSpPr>
        <p:spPr>
          <a:xfrm>
            <a:off x="850556" y="4959740"/>
            <a:ext cx="2008314" cy="276999"/>
          </a:xfrm>
          <a:prstGeom prst="rect">
            <a:avLst/>
          </a:prstGeom>
          <a:noFill/>
        </p:spPr>
        <p:txBody>
          <a:bodyPr wrap="square" rtlCol="0">
            <a:spAutoFit/>
          </a:bodyPr>
          <a:lstStyle/>
          <a:p>
            <a:pPr algn="ctr"/>
            <a:r>
              <a:rPr lang="en-IE" sz="1200" dirty="0"/>
              <a:t>Grass pitch</a:t>
            </a:r>
          </a:p>
        </p:txBody>
      </p:sp>
      <p:sp>
        <p:nvSpPr>
          <p:cNvPr id="39" name="TextBox 38">
            <a:extLst>
              <a:ext uri="{FF2B5EF4-FFF2-40B4-BE49-F238E27FC236}">
                <a16:creationId xmlns:a16="http://schemas.microsoft.com/office/drawing/2014/main" id="{76AE3F82-AD10-4399-B4BA-168ECAB0E37B}"/>
              </a:ext>
            </a:extLst>
          </p:cNvPr>
          <p:cNvSpPr txBox="1"/>
          <p:nvPr/>
        </p:nvSpPr>
        <p:spPr>
          <a:xfrm>
            <a:off x="974624" y="4090867"/>
            <a:ext cx="2008314" cy="276999"/>
          </a:xfrm>
          <a:prstGeom prst="rect">
            <a:avLst/>
          </a:prstGeom>
          <a:noFill/>
        </p:spPr>
        <p:txBody>
          <a:bodyPr wrap="square" rtlCol="0">
            <a:spAutoFit/>
          </a:bodyPr>
          <a:lstStyle/>
          <a:p>
            <a:pPr algn="ctr"/>
            <a:r>
              <a:rPr lang="en-IE" sz="1200" dirty="0"/>
              <a:t>Grass pitch</a:t>
            </a:r>
          </a:p>
        </p:txBody>
      </p:sp>
      <p:sp>
        <p:nvSpPr>
          <p:cNvPr id="40" name="TextBox 39">
            <a:extLst>
              <a:ext uri="{FF2B5EF4-FFF2-40B4-BE49-F238E27FC236}">
                <a16:creationId xmlns:a16="http://schemas.microsoft.com/office/drawing/2014/main" id="{7094B106-6B89-4FA8-882C-371A13040D4A}"/>
              </a:ext>
            </a:extLst>
          </p:cNvPr>
          <p:cNvSpPr txBox="1"/>
          <p:nvPr/>
        </p:nvSpPr>
        <p:spPr>
          <a:xfrm>
            <a:off x="3648255" y="4075080"/>
            <a:ext cx="2008314" cy="276999"/>
          </a:xfrm>
          <a:prstGeom prst="rect">
            <a:avLst/>
          </a:prstGeom>
          <a:noFill/>
        </p:spPr>
        <p:txBody>
          <a:bodyPr wrap="square" rtlCol="0">
            <a:spAutoFit/>
          </a:bodyPr>
          <a:lstStyle/>
          <a:p>
            <a:pPr algn="ctr"/>
            <a:r>
              <a:rPr lang="en-IE" sz="1200" dirty="0"/>
              <a:t>Grass pitch</a:t>
            </a:r>
          </a:p>
        </p:txBody>
      </p:sp>
      <p:sp>
        <p:nvSpPr>
          <p:cNvPr id="41" name="TextBox 40">
            <a:extLst>
              <a:ext uri="{FF2B5EF4-FFF2-40B4-BE49-F238E27FC236}">
                <a16:creationId xmlns:a16="http://schemas.microsoft.com/office/drawing/2014/main" id="{7707CCE4-FBDA-44EC-990A-6F45DE6A8D2B}"/>
              </a:ext>
            </a:extLst>
          </p:cNvPr>
          <p:cNvSpPr txBox="1"/>
          <p:nvPr/>
        </p:nvSpPr>
        <p:spPr>
          <a:xfrm>
            <a:off x="1008540" y="3060444"/>
            <a:ext cx="2008314" cy="276999"/>
          </a:xfrm>
          <a:prstGeom prst="rect">
            <a:avLst/>
          </a:prstGeom>
          <a:noFill/>
        </p:spPr>
        <p:txBody>
          <a:bodyPr wrap="square" rtlCol="0">
            <a:spAutoFit/>
          </a:bodyPr>
          <a:lstStyle/>
          <a:p>
            <a:pPr algn="ctr"/>
            <a:r>
              <a:rPr lang="en-IE" sz="1200" dirty="0"/>
              <a:t>Grass pitch</a:t>
            </a:r>
          </a:p>
        </p:txBody>
      </p:sp>
      <p:sp>
        <p:nvSpPr>
          <p:cNvPr id="42" name="TextBox 41">
            <a:extLst>
              <a:ext uri="{FF2B5EF4-FFF2-40B4-BE49-F238E27FC236}">
                <a16:creationId xmlns:a16="http://schemas.microsoft.com/office/drawing/2014/main" id="{BFC5BD98-4B59-4E9A-8BDC-EA6A6C872B51}"/>
              </a:ext>
            </a:extLst>
          </p:cNvPr>
          <p:cNvSpPr txBox="1"/>
          <p:nvPr/>
        </p:nvSpPr>
        <p:spPr>
          <a:xfrm>
            <a:off x="3675157" y="3060444"/>
            <a:ext cx="2008314" cy="276999"/>
          </a:xfrm>
          <a:prstGeom prst="rect">
            <a:avLst/>
          </a:prstGeom>
          <a:noFill/>
        </p:spPr>
        <p:txBody>
          <a:bodyPr wrap="square" rtlCol="0">
            <a:spAutoFit/>
          </a:bodyPr>
          <a:lstStyle/>
          <a:p>
            <a:pPr algn="ctr"/>
            <a:r>
              <a:rPr lang="en-IE" sz="1200" dirty="0"/>
              <a:t>Grass pitch</a:t>
            </a:r>
          </a:p>
        </p:txBody>
      </p:sp>
      <p:sp>
        <p:nvSpPr>
          <p:cNvPr id="43" name="TextBox 42">
            <a:hlinkClick r:id="rId4" action="ppaction://hlinksldjump"/>
            <a:extLst>
              <a:ext uri="{FF2B5EF4-FFF2-40B4-BE49-F238E27FC236}">
                <a16:creationId xmlns:a16="http://schemas.microsoft.com/office/drawing/2014/main" id="{1A11BBE6-7AC2-4B90-A8EF-399312B7FF51}"/>
              </a:ext>
            </a:extLst>
          </p:cNvPr>
          <p:cNvSpPr txBox="1"/>
          <p:nvPr/>
        </p:nvSpPr>
        <p:spPr>
          <a:xfrm>
            <a:off x="3688287" y="5875109"/>
            <a:ext cx="2008314" cy="276999"/>
          </a:xfrm>
          <a:prstGeom prst="rect">
            <a:avLst/>
          </a:prstGeom>
          <a:noFill/>
        </p:spPr>
        <p:txBody>
          <a:bodyPr wrap="square" rtlCol="0">
            <a:spAutoFit/>
          </a:bodyPr>
          <a:lstStyle/>
          <a:p>
            <a:pPr algn="ctr"/>
            <a:r>
              <a:rPr lang="en-IE" sz="1200" dirty="0"/>
              <a:t>WIT Arena</a:t>
            </a:r>
          </a:p>
        </p:txBody>
      </p:sp>
      <p:sp>
        <p:nvSpPr>
          <p:cNvPr id="44" name="TextBox 43">
            <a:extLst>
              <a:ext uri="{FF2B5EF4-FFF2-40B4-BE49-F238E27FC236}">
                <a16:creationId xmlns:a16="http://schemas.microsoft.com/office/drawing/2014/main" id="{26C5973A-3C57-43D6-99F8-E11BDAF9BD99}"/>
              </a:ext>
            </a:extLst>
          </p:cNvPr>
          <p:cNvSpPr txBox="1"/>
          <p:nvPr/>
        </p:nvSpPr>
        <p:spPr>
          <a:xfrm>
            <a:off x="3768392" y="8413518"/>
            <a:ext cx="2405092" cy="276999"/>
          </a:xfrm>
          <a:prstGeom prst="rect">
            <a:avLst/>
          </a:prstGeom>
          <a:noFill/>
        </p:spPr>
        <p:txBody>
          <a:bodyPr wrap="square" rtlCol="0">
            <a:spAutoFit/>
          </a:bodyPr>
          <a:lstStyle/>
          <a:p>
            <a:pPr algn="ctr"/>
            <a:r>
              <a:rPr lang="en-IE" sz="1200" dirty="0"/>
              <a:t>Car Park</a:t>
            </a:r>
          </a:p>
        </p:txBody>
      </p:sp>
    </p:spTree>
    <p:extLst>
      <p:ext uri="{BB962C8B-B14F-4D97-AF65-F5344CB8AC3E}">
        <p14:creationId xmlns:p14="http://schemas.microsoft.com/office/powerpoint/2010/main" val="24755610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Rectangle: Rounded Corners 17">
            <a:hlinkClick r:id="rId3" action="ppaction://hlinksldjump"/>
            <a:extLst>
              <a:ext uri="{FF2B5EF4-FFF2-40B4-BE49-F238E27FC236}">
                <a16:creationId xmlns:a16="http://schemas.microsoft.com/office/drawing/2014/main" id="{AB37840A-B6FB-4C77-A89C-9479420E69F0}"/>
              </a:ext>
            </a:extLst>
          </p:cNvPr>
          <p:cNvSpPr/>
          <p:nvPr/>
        </p:nvSpPr>
        <p:spPr>
          <a:xfrm>
            <a:off x="2451278" y="10070330"/>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TextBox 18">
            <a:hlinkClick r:id="rId3" action="ppaction://hlinksldjump"/>
            <a:extLst>
              <a:ext uri="{FF2B5EF4-FFF2-40B4-BE49-F238E27FC236}">
                <a16:creationId xmlns:a16="http://schemas.microsoft.com/office/drawing/2014/main" id="{23E821FF-5365-4DCC-8D6F-30A3B0CBF1B9}"/>
              </a:ext>
            </a:extLst>
          </p:cNvPr>
          <p:cNvSpPr txBox="1"/>
          <p:nvPr/>
        </p:nvSpPr>
        <p:spPr>
          <a:xfrm>
            <a:off x="2681464" y="10256020"/>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 name="TextBox 3">
            <a:extLst>
              <a:ext uri="{FF2B5EF4-FFF2-40B4-BE49-F238E27FC236}">
                <a16:creationId xmlns:a16="http://schemas.microsoft.com/office/drawing/2014/main" id="{BCC987A3-0345-4CF9-A47C-A9801CA7003A}"/>
              </a:ext>
            </a:extLst>
          </p:cNvPr>
          <p:cNvSpPr txBox="1"/>
          <p:nvPr/>
        </p:nvSpPr>
        <p:spPr>
          <a:xfrm>
            <a:off x="975261" y="440524"/>
            <a:ext cx="5181600" cy="461665"/>
          </a:xfrm>
          <a:prstGeom prst="rect">
            <a:avLst/>
          </a:prstGeom>
          <a:noFill/>
        </p:spPr>
        <p:txBody>
          <a:bodyPr wrap="square" rtlCol="0">
            <a:spAutoFit/>
          </a:bodyPr>
          <a:lstStyle/>
          <a:p>
            <a:pPr algn="ctr"/>
            <a:r>
              <a:rPr lang="en-IE" sz="2400" b="1" u="sng" dirty="0">
                <a:latin typeface="Arial" panose="020B0604020202020204" pitchFamily="34" charset="0"/>
                <a:cs typeface="Arial" panose="020B0604020202020204" pitchFamily="34" charset="0"/>
              </a:rPr>
              <a:t>MAP OF THE ARENA</a:t>
            </a:r>
          </a:p>
        </p:txBody>
      </p:sp>
      <p:sp>
        <p:nvSpPr>
          <p:cNvPr id="25" name="TextBox 24">
            <a:extLst>
              <a:ext uri="{FF2B5EF4-FFF2-40B4-BE49-F238E27FC236}">
                <a16:creationId xmlns:a16="http://schemas.microsoft.com/office/drawing/2014/main" id="{CE1C4081-5EC0-4DED-9F11-B38605CFA45B}"/>
              </a:ext>
            </a:extLst>
          </p:cNvPr>
          <p:cNvSpPr txBox="1"/>
          <p:nvPr/>
        </p:nvSpPr>
        <p:spPr>
          <a:xfrm>
            <a:off x="838200" y="1330793"/>
            <a:ext cx="5181600" cy="400110"/>
          </a:xfrm>
          <a:prstGeom prst="rect">
            <a:avLst/>
          </a:prstGeom>
          <a:noFill/>
        </p:spPr>
        <p:txBody>
          <a:bodyPr wrap="square" rtlCol="0">
            <a:spAutoFit/>
          </a:bodyPr>
          <a:lstStyle/>
          <a:p>
            <a:pPr algn="ctr"/>
            <a:r>
              <a:rPr lang="en-IE" sz="2000" u="sng" dirty="0">
                <a:latin typeface="Arial" panose="020B0604020202020204" pitchFamily="34" charset="0"/>
                <a:cs typeface="Arial" panose="020B0604020202020204" pitchFamily="34" charset="0"/>
              </a:rPr>
              <a:t>BOTTOM FLOOR</a:t>
            </a:r>
            <a:endParaRPr lang="en-IE" sz="2800" u="sng"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38F643D-D40B-41E4-9D2F-B3FA8A437A7A}"/>
              </a:ext>
            </a:extLst>
          </p:cNvPr>
          <p:cNvSpPr txBox="1"/>
          <p:nvPr/>
        </p:nvSpPr>
        <p:spPr>
          <a:xfrm rot="21272400">
            <a:off x="2615081" y="853452"/>
            <a:ext cx="5181600" cy="338554"/>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Tap on an area to see more</a:t>
            </a:r>
            <a:endParaRPr lang="en-IE" sz="20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09D735C-B498-4749-BB19-4F508F56FE77}"/>
              </a:ext>
            </a:extLst>
          </p:cNvPr>
          <p:cNvSpPr/>
          <p:nvPr/>
        </p:nvSpPr>
        <p:spPr>
          <a:xfrm>
            <a:off x="372979" y="3061696"/>
            <a:ext cx="6112042" cy="526682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4">
            <a:extLst>
              <a:ext uri="{FF2B5EF4-FFF2-40B4-BE49-F238E27FC236}">
                <a16:creationId xmlns:a16="http://schemas.microsoft.com/office/drawing/2014/main" id="{301D6C99-99FE-493C-A229-51C03CBCE50A}"/>
              </a:ext>
            </a:extLst>
          </p:cNvPr>
          <p:cNvSpPr/>
          <p:nvPr/>
        </p:nvSpPr>
        <p:spPr>
          <a:xfrm>
            <a:off x="2540982" y="6259714"/>
            <a:ext cx="3944039" cy="206263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a:extLst>
              <a:ext uri="{FF2B5EF4-FFF2-40B4-BE49-F238E27FC236}">
                <a16:creationId xmlns:a16="http://schemas.microsoft.com/office/drawing/2014/main" id="{BFBF21A4-F716-4FCB-9042-C1EB1D6692D6}"/>
              </a:ext>
            </a:extLst>
          </p:cNvPr>
          <p:cNvSpPr/>
          <p:nvPr/>
        </p:nvSpPr>
        <p:spPr>
          <a:xfrm>
            <a:off x="372979" y="5088858"/>
            <a:ext cx="2168003" cy="323348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306C423F-CB3A-48E6-A649-1F6AC9B91EFC}"/>
              </a:ext>
            </a:extLst>
          </p:cNvPr>
          <p:cNvSpPr txBox="1"/>
          <p:nvPr/>
        </p:nvSpPr>
        <p:spPr>
          <a:xfrm>
            <a:off x="736979" y="6340846"/>
            <a:ext cx="1431024" cy="646331"/>
          </a:xfrm>
          <a:prstGeom prst="rect">
            <a:avLst/>
          </a:prstGeom>
          <a:noFill/>
        </p:spPr>
        <p:txBody>
          <a:bodyPr wrap="square" rtlCol="0">
            <a:spAutoFit/>
          </a:bodyPr>
          <a:lstStyle/>
          <a:p>
            <a:pPr algn="ctr"/>
            <a:r>
              <a:rPr lang="en-IE" dirty="0"/>
              <a:t>Café / Seating Area</a:t>
            </a:r>
          </a:p>
        </p:txBody>
      </p:sp>
      <p:sp>
        <p:nvSpPr>
          <p:cNvPr id="9" name="Rectangle 8">
            <a:extLst>
              <a:ext uri="{FF2B5EF4-FFF2-40B4-BE49-F238E27FC236}">
                <a16:creationId xmlns:a16="http://schemas.microsoft.com/office/drawing/2014/main" id="{9A0F42DA-BD90-4820-BF72-1CAAD5DA2A02}"/>
              </a:ext>
            </a:extLst>
          </p:cNvPr>
          <p:cNvSpPr/>
          <p:nvPr/>
        </p:nvSpPr>
        <p:spPr>
          <a:xfrm>
            <a:off x="975261" y="8217787"/>
            <a:ext cx="976369" cy="104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5" name="TextBox 44">
            <a:extLst>
              <a:ext uri="{FF2B5EF4-FFF2-40B4-BE49-F238E27FC236}">
                <a16:creationId xmlns:a16="http://schemas.microsoft.com/office/drawing/2014/main" id="{F17EF9E2-EB87-4B8B-ADCC-24E927E42A38}"/>
              </a:ext>
            </a:extLst>
          </p:cNvPr>
          <p:cNvSpPr txBox="1"/>
          <p:nvPr/>
        </p:nvSpPr>
        <p:spPr>
          <a:xfrm>
            <a:off x="3894259" y="7106364"/>
            <a:ext cx="1431024" cy="369332"/>
          </a:xfrm>
          <a:prstGeom prst="rect">
            <a:avLst/>
          </a:prstGeom>
          <a:noFill/>
        </p:spPr>
        <p:txBody>
          <a:bodyPr wrap="square" rtlCol="0">
            <a:spAutoFit/>
          </a:bodyPr>
          <a:lstStyle/>
          <a:p>
            <a:pPr algn="ctr"/>
            <a:r>
              <a:rPr lang="en-IE" dirty="0"/>
              <a:t>Auditorium</a:t>
            </a:r>
          </a:p>
        </p:txBody>
      </p:sp>
      <p:sp>
        <p:nvSpPr>
          <p:cNvPr id="10" name="Arrow: Up 9">
            <a:hlinkClick r:id="rId4" action="ppaction://hlinksldjump"/>
            <a:extLst>
              <a:ext uri="{FF2B5EF4-FFF2-40B4-BE49-F238E27FC236}">
                <a16:creationId xmlns:a16="http://schemas.microsoft.com/office/drawing/2014/main" id="{7D3961AE-4D40-463C-8685-356A1200CA35}"/>
              </a:ext>
            </a:extLst>
          </p:cNvPr>
          <p:cNvSpPr/>
          <p:nvPr/>
        </p:nvSpPr>
        <p:spPr>
          <a:xfrm rot="10800000">
            <a:off x="1354263" y="7585665"/>
            <a:ext cx="218363" cy="46880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6" name="TextBox 45">
            <a:extLst>
              <a:ext uri="{FF2B5EF4-FFF2-40B4-BE49-F238E27FC236}">
                <a16:creationId xmlns:a16="http://schemas.microsoft.com/office/drawing/2014/main" id="{74D13877-5B53-4E87-B6C3-D44E7116E467}"/>
              </a:ext>
            </a:extLst>
          </p:cNvPr>
          <p:cNvSpPr txBox="1"/>
          <p:nvPr/>
        </p:nvSpPr>
        <p:spPr>
          <a:xfrm>
            <a:off x="747933" y="7985422"/>
            <a:ext cx="1431024" cy="276999"/>
          </a:xfrm>
          <a:prstGeom prst="rect">
            <a:avLst/>
          </a:prstGeom>
          <a:noFill/>
        </p:spPr>
        <p:txBody>
          <a:bodyPr wrap="square" rtlCol="0">
            <a:spAutoFit/>
          </a:bodyPr>
          <a:lstStyle/>
          <a:p>
            <a:pPr algn="ctr"/>
            <a:r>
              <a:rPr lang="en-IE" sz="1200" dirty="0"/>
              <a:t>Front entrance</a:t>
            </a:r>
          </a:p>
        </p:txBody>
      </p:sp>
      <p:sp>
        <p:nvSpPr>
          <p:cNvPr id="11" name="Rectangle 10">
            <a:extLst>
              <a:ext uri="{FF2B5EF4-FFF2-40B4-BE49-F238E27FC236}">
                <a16:creationId xmlns:a16="http://schemas.microsoft.com/office/drawing/2014/main" id="{C01ECC38-35D9-44C7-A8AE-F778A4D43C4C}"/>
              </a:ext>
            </a:extLst>
          </p:cNvPr>
          <p:cNvSpPr/>
          <p:nvPr/>
        </p:nvSpPr>
        <p:spPr>
          <a:xfrm>
            <a:off x="2540982" y="5088857"/>
            <a:ext cx="3944039" cy="1170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TextBox 46">
            <a:extLst>
              <a:ext uri="{FF2B5EF4-FFF2-40B4-BE49-F238E27FC236}">
                <a16:creationId xmlns:a16="http://schemas.microsoft.com/office/drawing/2014/main" id="{2C688BBA-7D1C-460E-BCB1-ECDD62F2D53D}"/>
              </a:ext>
            </a:extLst>
          </p:cNvPr>
          <p:cNvSpPr txBox="1"/>
          <p:nvPr/>
        </p:nvSpPr>
        <p:spPr>
          <a:xfrm>
            <a:off x="3429000" y="5533646"/>
            <a:ext cx="2244943" cy="369332"/>
          </a:xfrm>
          <a:prstGeom prst="rect">
            <a:avLst/>
          </a:prstGeom>
          <a:noFill/>
        </p:spPr>
        <p:txBody>
          <a:bodyPr wrap="square" rtlCol="0">
            <a:spAutoFit/>
          </a:bodyPr>
          <a:lstStyle/>
          <a:p>
            <a:pPr algn="ctr"/>
            <a:r>
              <a:rPr lang="en-IE" dirty="0"/>
              <a:t>Indoor Sports Hall</a:t>
            </a:r>
          </a:p>
        </p:txBody>
      </p:sp>
      <p:sp>
        <p:nvSpPr>
          <p:cNvPr id="48" name="Rectangle 47">
            <a:hlinkClick r:id="rId5" action="ppaction://hlinksldjump"/>
            <a:extLst>
              <a:ext uri="{FF2B5EF4-FFF2-40B4-BE49-F238E27FC236}">
                <a16:creationId xmlns:a16="http://schemas.microsoft.com/office/drawing/2014/main" id="{A9993348-1BD6-416F-BEF8-784238BEEFEB}"/>
              </a:ext>
            </a:extLst>
          </p:cNvPr>
          <p:cNvSpPr/>
          <p:nvPr/>
        </p:nvSpPr>
        <p:spPr>
          <a:xfrm>
            <a:off x="2540982" y="6281242"/>
            <a:ext cx="3944039" cy="1641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Rectangle 48">
            <a:hlinkClick r:id="rId5" action="ppaction://hlinksldjump"/>
            <a:extLst>
              <a:ext uri="{FF2B5EF4-FFF2-40B4-BE49-F238E27FC236}">
                <a16:creationId xmlns:a16="http://schemas.microsoft.com/office/drawing/2014/main" id="{93BDAC3F-70FF-4374-B55C-D2B9237C6C85}"/>
              </a:ext>
            </a:extLst>
          </p:cNvPr>
          <p:cNvSpPr/>
          <p:nvPr/>
        </p:nvSpPr>
        <p:spPr>
          <a:xfrm>
            <a:off x="2610728" y="6445404"/>
            <a:ext cx="3694538" cy="1641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Arrow: Up 49">
            <a:hlinkClick r:id="rId5" action="ppaction://hlinksldjump"/>
            <a:extLst>
              <a:ext uri="{FF2B5EF4-FFF2-40B4-BE49-F238E27FC236}">
                <a16:creationId xmlns:a16="http://schemas.microsoft.com/office/drawing/2014/main" id="{3724B98A-BC25-4E60-AE59-C00897008CE6}"/>
              </a:ext>
            </a:extLst>
          </p:cNvPr>
          <p:cNvSpPr/>
          <p:nvPr/>
        </p:nvSpPr>
        <p:spPr>
          <a:xfrm>
            <a:off x="4494819" y="6641226"/>
            <a:ext cx="113303" cy="304958"/>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TextBox 50">
            <a:hlinkClick r:id="rId5" action="ppaction://hlinksldjump"/>
            <a:extLst>
              <a:ext uri="{FF2B5EF4-FFF2-40B4-BE49-F238E27FC236}">
                <a16:creationId xmlns:a16="http://schemas.microsoft.com/office/drawing/2014/main" id="{45FECC27-EEED-49BA-BAA4-A71C024A5E9B}"/>
              </a:ext>
            </a:extLst>
          </p:cNvPr>
          <p:cNvSpPr txBox="1"/>
          <p:nvPr/>
        </p:nvSpPr>
        <p:spPr>
          <a:xfrm>
            <a:off x="4410988" y="6591730"/>
            <a:ext cx="1431024" cy="276999"/>
          </a:xfrm>
          <a:prstGeom prst="rect">
            <a:avLst/>
          </a:prstGeom>
          <a:noFill/>
        </p:spPr>
        <p:txBody>
          <a:bodyPr wrap="square" rtlCol="0">
            <a:spAutoFit/>
          </a:bodyPr>
          <a:lstStyle/>
          <a:p>
            <a:pPr algn="ctr"/>
            <a:r>
              <a:rPr lang="en-IE" sz="1200" dirty="0"/>
              <a:t>To upper floor</a:t>
            </a:r>
          </a:p>
        </p:txBody>
      </p:sp>
      <p:sp>
        <p:nvSpPr>
          <p:cNvPr id="12" name="Rectangle 11">
            <a:extLst>
              <a:ext uri="{FF2B5EF4-FFF2-40B4-BE49-F238E27FC236}">
                <a16:creationId xmlns:a16="http://schemas.microsoft.com/office/drawing/2014/main" id="{522A6AE9-BEF1-4B5B-9B73-5A3187110722}"/>
              </a:ext>
            </a:extLst>
          </p:cNvPr>
          <p:cNvSpPr/>
          <p:nvPr/>
        </p:nvSpPr>
        <p:spPr>
          <a:xfrm>
            <a:off x="2604952" y="3303507"/>
            <a:ext cx="1999225" cy="69046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2" name="Rectangle 51">
            <a:hlinkClick r:id="rId5" action="ppaction://hlinksldjump"/>
            <a:extLst>
              <a:ext uri="{FF2B5EF4-FFF2-40B4-BE49-F238E27FC236}">
                <a16:creationId xmlns:a16="http://schemas.microsoft.com/office/drawing/2014/main" id="{1E18379A-C815-494C-A52F-5B850C2889B3}"/>
              </a:ext>
            </a:extLst>
          </p:cNvPr>
          <p:cNvSpPr/>
          <p:nvPr/>
        </p:nvSpPr>
        <p:spPr>
          <a:xfrm>
            <a:off x="441908" y="3089950"/>
            <a:ext cx="1509722" cy="1281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Rectangle 52">
            <a:hlinkClick r:id="rId5" action="ppaction://hlinksldjump"/>
            <a:extLst>
              <a:ext uri="{FF2B5EF4-FFF2-40B4-BE49-F238E27FC236}">
                <a16:creationId xmlns:a16="http://schemas.microsoft.com/office/drawing/2014/main" id="{6CBC646A-C2B6-44B9-9844-68C8ADCE9C66}"/>
              </a:ext>
            </a:extLst>
          </p:cNvPr>
          <p:cNvSpPr/>
          <p:nvPr/>
        </p:nvSpPr>
        <p:spPr>
          <a:xfrm>
            <a:off x="477421" y="3212713"/>
            <a:ext cx="1414217" cy="1281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Arrow: Up 53">
            <a:hlinkClick r:id="rId5" action="ppaction://hlinksldjump"/>
            <a:extLst>
              <a:ext uri="{FF2B5EF4-FFF2-40B4-BE49-F238E27FC236}">
                <a16:creationId xmlns:a16="http://schemas.microsoft.com/office/drawing/2014/main" id="{F9B432A8-FEB7-413D-932C-15BF96AB4A61}"/>
              </a:ext>
            </a:extLst>
          </p:cNvPr>
          <p:cNvSpPr/>
          <p:nvPr/>
        </p:nvSpPr>
        <p:spPr>
          <a:xfrm>
            <a:off x="938444" y="3445035"/>
            <a:ext cx="60319" cy="22456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TextBox 54">
            <a:hlinkClick r:id="rId5" action="ppaction://hlinksldjump"/>
            <a:extLst>
              <a:ext uri="{FF2B5EF4-FFF2-40B4-BE49-F238E27FC236}">
                <a16:creationId xmlns:a16="http://schemas.microsoft.com/office/drawing/2014/main" id="{3F39F4C0-C8B6-4F59-B099-A58220A4EDFD}"/>
              </a:ext>
            </a:extLst>
          </p:cNvPr>
          <p:cNvSpPr txBox="1"/>
          <p:nvPr/>
        </p:nvSpPr>
        <p:spPr>
          <a:xfrm>
            <a:off x="1031265" y="3340875"/>
            <a:ext cx="761831" cy="461665"/>
          </a:xfrm>
          <a:prstGeom prst="rect">
            <a:avLst/>
          </a:prstGeom>
          <a:noFill/>
        </p:spPr>
        <p:txBody>
          <a:bodyPr wrap="square" rtlCol="0">
            <a:spAutoFit/>
          </a:bodyPr>
          <a:lstStyle/>
          <a:p>
            <a:pPr algn="ctr"/>
            <a:r>
              <a:rPr lang="en-IE" sz="1200" dirty="0"/>
              <a:t>To upper floor</a:t>
            </a:r>
          </a:p>
        </p:txBody>
      </p:sp>
      <p:sp>
        <p:nvSpPr>
          <p:cNvPr id="56" name="TextBox 55">
            <a:extLst>
              <a:ext uri="{FF2B5EF4-FFF2-40B4-BE49-F238E27FC236}">
                <a16:creationId xmlns:a16="http://schemas.microsoft.com/office/drawing/2014/main" id="{C828A668-9579-4A76-815A-BBB65B612C25}"/>
              </a:ext>
            </a:extLst>
          </p:cNvPr>
          <p:cNvSpPr txBox="1"/>
          <p:nvPr/>
        </p:nvSpPr>
        <p:spPr>
          <a:xfrm>
            <a:off x="2417483" y="3439307"/>
            <a:ext cx="2400071" cy="367698"/>
          </a:xfrm>
          <a:prstGeom prst="rect">
            <a:avLst/>
          </a:prstGeom>
          <a:noFill/>
        </p:spPr>
        <p:txBody>
          <a:bodyPr wrap="square" rtlCol="0">
            <a:spAutoFit/>
          </a:bodyPr>
          <a:lstStyle/>
          <a:p>
            <a:pPr algn="ctr"/>
            <a:r>
              <a:rPr lang="en-IE" dirty="0"/>
              <a:t>Locker Room</a:t>
            </a:r>
          </a:p>
        </p:txBody>
      </p:sp>
      <p:sp>
        <p:nvSpPr>
          <p:cNvPr id="57" name="Rectangle 56">
            <a:extLst>
              <a:ext uri="{FF2B5EF4-FFF2-40B4-BE49-F238E27FC236}">
                <a16:creationId xmlns:a16="http://schemas.microsoft.com/office/drawing/2014/main" id="{0DEED44E-F72A-4ABB-B0D0-0FE2152B601C}"/>
              </a:ext>
            </a:extLst>
          </p:cNvPr>
          <p:cNvSpPr/>
          <p:nvPr/>
        </p:nvSpPr>
        <p:spPr>
          <a:xfrm>
            <a:off x="2595286" y="4008312"/>
            <a:ext cx="1206693" cy="65671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accent2">
                  <a:lumMod val="75000"/>
                </a:schemeClr>
              </a:solidFill>
            </a:endParaRPr>
          </a:p>
        </p:txBody>
      </p:sp>
      <p:sp>
        <p:nvSpPr>
          <p:cNvPr id="58" name="TextBox 57">
            <a:extLst>
              <a:ext uri="{FF2B5EF4-FFF2-40B4-BE49-F238E27FC236}">
                <a16:creationId xmlns:a16="http://schemas.microsoft.com/office/drawing/2014/main" id="{7406199F-6A05-4980-99B1-CABBCAB414AC}"/>
              </a:ext>
            </a:extLst>
          </p:cNvPr>
          <p:cNvSpPr txBox="1"/>
          <p:nvPr/>
        </p:nvSpPr>
        <p:spPr>
          <a:xfrm>
            <a:off x="2333388" y="4166042"/>
            <a:ext cx="1730487" cy="369332"/>
          </a:xfrm>
          <a:prstGeom prst="rect">
            <a:avLst/>
          </a:prstGeom>
          <a:noFill/>
        </p:spPr>
        <p:txBody>
          <a:bodyPr wrap="square" rtlCol="0">
            <a:spAutoFit/>
          </a:bodyPr>
          <a:lstStyle/>
          <a:p>
            <a:pPr algn="ctr"/>
            <a:r>
              <a:rPr lang="en-IE" dirty="0"/>
              <a:t>Toilets</a:t>
            </a:r>
          </a:p>
        </p:txBody>
      </p:sp>
      <p:sp>
        <p:nvSpPr>
          <p:cNvPr id="59" name="Rectangle 58">
            <a:extLst>
              <a:ext uri="{FF2B5EF4-FFF2-40B4-BE49-F238E27FC236}">
                <a16:creationId xmlns:a16="http://schemas.microsoft.com/office/drawing/2014/main" id="{7FF02D34-AF9C-4DEA-9815-880205515C4F}"/>
              </a:ext>
            </a:extLst>
          </p:cNvPr>
          <p:cNvSpPr/>
          <p:nvPr/>
        </p:nvSpPr>
        <p:spPr>
          <a:xfrm>
            <a:off x="4604177" y="3297332"/>
            <a:ext cx="846027" cy="1363745"/>
          </a:xfrm>
          <a:prstGeom prst="rect">
            <a:avLst/>
          </a:prstGeom>
          <a:solidFill>
            <a:srgbClr val="FF99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accent2">
                  <a:lumMod val="75000"/>
                </a:schemeClr>
              </a:solidFill>
            </a:endParaRPr>
          </a:p>
        </p:txBody>
      </p:sp>
      <p:sp>
        <p:nvSpPr>
          <p:cNvPr id="61" name="Rectangle 60">
            <a:extLst>
              <a:ext uri="{FF2B5EF4-FFF2-40B4-BE49-F238E27FC236}">
                <a16:creationId xmlns:a16="http://schemas.microsoft.com/office/drawing/2014/main" id="{7CCF70E5-3F1E-45E1-8EDF-1CB1F849FF0E}"/>
              </a:ext>
            </a:extLst>
          </p:cNvPr>
          <p:cNvSpPr/>
          <p:nvPr/>
        </p:nvSpPr>
        <p:spPr>
          <a:xfrm>
            <a:off x="5454297" y="3293323"/>
            <a:ext cx="846027" cy="136374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accent2">
                  <a:lumMod val="75000"/>
                </a:schemeClr>
              </a:solidFill>
            </a:endParaRPr>
          </a:p>
        </p:txBody>
      </p:sp>
      <p:sp>
        <p:nvSpPr>
          <p:cNvPr id="62" name="TextBox 61">
            <a:extLst>
              <a:ext uri="{FF2B5EF4-FFF2-40B4-BE49-F238E27FC236}">
                <a16:creationId xmlns:a16="http://schemas.microsoft.com/office/drawing/2014/main" id="{A44DAEA8-9A0E-42B4-9046-E6680B0C017F}"/>
              </a:ext>
            </a:extLst>
          </p:cNvPr>
          <p:cNvSpPr txBox="1"/>
          <p:nvPr/>
        </p:nvSpPr>
        <p:spPr>
          <a:xfrm>
            <a:off x="5292504" y="3520376"/>
            <a:ext cx="1200759" cy="830997"/>
          </a:xfrm>
          <a:prstGeom prst="rect">
            <a:avLst/>
          </a:prstGeom>
          <a:noFill/>
        </p:spPr>
        <p:txBody>
          <a:bodyPr wrap="square" rtlCol="0">
            <a:spAutoFit/>
          </a:bodyPr>
          <a:lstStyle/>
          <a:p>
            <a:pPr algn="ctr"/>
            <a:r>
              <a:rPr lang="en-IE" sz="1600" dirty="0"/>
              <a:t>Men’s changing room</a:t>
            </a:r>
          </a:p>
        </p:txBody>
      </p:sp>
      <p:sp>
        <p:nvSpPr>
          <p:cNvPr id="60" name="TextBox 59">
            <a:extLst>
              <a:ext uri="{FF2B5EF4-FFF2-40B4-BE49-F238E27FC236}">
                <a16:creationId xmlns:a16="http://schemas.microsoft.com/office/drawing/2014/main" id="{8F1F6CF6-3DDC-4ED0-BBF7-2A4C57BF214D}"/>
              </a:ext>
            </a:extLst>
          </p:cNvPr>
          <p:cNvSpPr txBox="1"/>
          <p:nvPr/>
        </p:nvSpPr>
        <p:spPr>
          <a:xfrm>
            <a:off x="4457997" y="3511193"/>
            <a:ext cx="1200759" cy="830997"/>
          </a:xfrm>
          <a:prstGeom prst="rect">
            <a:avLst/>
          </a:prstGeom>
          <a:noFill/>
        </p:spPr>
        <p:txBody>
          <a:bodyPr wrap="square" rtlCol="0">
            <a:spAutoFit/>
          </a:bodyPr>
          <a:lstStyle/>
          <a:p>
            <a:pPr algn="ctr"/>
            <a:r>
              <a:rPr lang="en-IE" sz="1600" dirty="0"/>
              <a:t>Women’s changing room</a:t>
            </a:r>
          </a:p>
        </p:txBody>
      </p:sp>
      <p:sp>
        <p:nvSpPr>
          <p:cNvPr id="63" name="Rectangle 62">
            <a:extLst>
              <a:ext uri="{FF2B5EF4-FFF2-40B4-BE49-F238E27FC236}">
                <a16:creationId xmlns:a16="http://schemas.microsoft.com/office/drawing/2014/main" id="{A16D4606-8FB9-4ECF-BD50-87D692A6BB59}"/>
              </a:ext>
            </a:extLst>
          </p:cNvPr>
          <p:cNvSpPr/>
          <p:nvPr/>
        </p:nvSpPr>
        <p:spPr>
          <a:xfrm rot="5400000">
            <a:off x="2181285" y="7240062"/>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Arrow: Up 63">
            <a:extLst>
              <a:ext uri="{FF2B5EF4-FFF2-40B4-BE49-F238E27FC236}">
                <a16:creationId xmlns:a16="http://schemas.microsoft.com/office/drawing/2014/main" id="{BD27DCD4-A8FF-49EA-91A3-1E2B4E8DCD21}"/>
              </a:ext>
            </a:extLst>
          </p:cNvPr>
          <p:cNvSpPr/>
          <p:nvPr/>
        </p:nvSpPr>
        <p:spPr>
          <a:xfrm rot="5400000">
            <a:off x="2249893" y="7113916"/>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5" name="Rectangle 64">
            <a:extLst>
              <a:ext uri="{FF2B5EF4-FFF2-40B4-BE49-F238E27FC236}">
                <a16:creationId xmlns:a16="http://schemas.microsoft.com/office/drawing/2014/main" id="{85355800-1C78-4BC4-A9CA-D47AB218702D}"/>
              </a:ext>
            </a:extLst>
          </p:cNvPr>
          <p:cNvSpPr/>
          <p:nvPr/>
        </p:nvSpPr>
        <p:spPr>
          <a:xfrm rot="10800000">
            <a:off x="2958223" y="5029914"/>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6" name="Arrow: Up 65">
            <a:extLst>
              <a:ext uri="{FF2B5EF4-FFF2-40B4-BE49-F238E27FC236}">
                <a16:creationId xmlns:a16="http://schemas.microsoft.com/office/drawing/2014/main" id="{961E8038-0EEE-4595-A100-F4BDF502605B}"/>
              </a:ext>
            </a:extLst>
          </p:cNvPr>
          <p:cNvSpPr/>
          <p:nvPr/>
        </p:nvSpPr>
        <p:spPr>
          <a:xfrm rot="10800000">
            <a:off x="3247300" y="4829191"/>
            <a:ext cx="70851" cy="182537"/>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67" name="Rectangle 66">
            <a:extLst>
              <a:ext uri="{FF2B5EF4-FFF2-40B4-BE49-F238E27FC236}">
                <a16:creationId xmlns:a16="http://schemas.microsoft.com/office/drawing/2014/main" id="{6ABF164F-426F-4052-8C50-62493DBFAA03}"/>
              </a:ext>
            </a:extLst>
          </p:cNvPr>
          <p:cNvSpPr/>
          <p:nvPr/>
        </p:nvSpPr>
        <p:spPr>
          <a:xfrm rot="10800000">
            <a:off x="5203415" y="5029589"/>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8" name="Arrow: Up 67">
            <a:extLst>
              <a:ext uri="{FF2B5EF4-FFF2-40B4-BE49-F238E27FC236}">
                <a16:creationId xmlns:a16="http://schemas.microsoft.com/office/drawing/2014/main" id="{595EDA26-9FDF-42A6-966F-EBFAC8BEAA9A}"/>
              </a:ext>
            </a:extLst>
          </p:cNvPr>
          <p:cNvSpPr/>
          <p:nvPr/>
        </p:nvSpPr>
        <p:spPr>
          <a:xfrm rot="10800000">
            <a:off x="5521840" y="4828865"/>
            <a:ext cx="70851" cy="182537"/>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9" name="Rectangle 68">
            <a:extLst>
              <a:ext uri="{FF2B5EF4-FFF2-40B4-BE49-F238E27FC236}">
                <a16:creationId xmlns:a16="http://schemas.microsoft.com/office/drawing/2014/main" id="{6493DB67-2EE0-489F-AFCB-973847F5233B}"/>
              </a:ext>
            </a:extLst>
          </p:cNvPr>
          <p:cNvSpPr/>
          <p:nvPr/>
        </p:nvSpPr>
        <p:spPr>
          <a:xfrm rot="16200000">
            <a:off x="3648488" y="4334231"/>
            <a:ext cx="35656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0" name="Arrow: Up 69">
            <a:extLst>
              <a:ext uri="{FF2B5EF4-FFF2-40B4-BE49-F238E27FC236}">
                <a16:creationId xmlns:a16="http://schemas.microsoft.com/office/drawing/2014/main" id="{1A172790-9233-4184-BC93-1B89405FEBEC}"/>
              </a:ext>
            </a:extLst>
          </p:cNvPr>
          <p:cNvSpPr/>
          <p:nvPr/>
        </p:nvSpPr>
        <p:spPr>
          <a:xfrm rot="16200000">
            <a:off x="3925600" y="4294865"/>
            <a:ext cx="70851" cy="182537"/>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1" name="Rectangle 70">
            <a:extLst>
              <a:ext uri="{FF2B5EF4-FFF2-40B4-BE49-F238E27FC236}">
                <a16:creationId xmlns:a16="http://schemas.microsoft.com/office/drawing/2014/main" id="{1854FC2A-D4AA-47C4-84C7-D261D5FEEEE2}"/>
              </a:ext>
            </a:extLst>
          </p:cNvPr>
          <p:cNvSpPr/>
          <p:nvPr/>
        </p:nvSpPr>
        <p:spPr>
          <a:xfrm rot="16200000">
            <a:off x="6153133" y="4290975"/>
            <a:ext cx="35656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2" name="Arrow: Up 71">
            <a:extLst>
              <a:ext uri="{FF2B5EF4-FFF2-40B4-BE49-F238E27FC236}">
                <a16:creationId xmlns:a16="http://schemas.microsoft.com/office/drawing/2014/main" id="{03825AE6-99BC-4F1D-B64D-923AC0E48B89}"/>
              </a:ext>
            </a:extLst>
          </p:cNvPr>
          <p:cNvSpPr/>
          <p:nvPr/>
        </p:nvSpPr>
        <p:spPr>
          <a:xfrm rot="16200000">
            <a:off x="6402926" y="4251756"/>
            <a:ext cx="70851" cy="182537"/>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3" name="Rectangle 72">
            <a:extLst>
              <a:ext uri="{FF2B5EF4-FFF2-40B4-BE49-F238E27FC236}">
                <a16:creationId xmlns:a16="http://schemas.microsoft.com/office/drawing/2014/main" id="{CD9D2929-D34D-433D-909F-DB2361C07972}"/>
              </a:ext>
            </a:extLst>
          </p:cNvPr>
          <p:cNvSpPr/>
          <p:nvPr/>
        </p:nvSpPr>
        <p:spPr>
          <a:xfrm>
            <a:off x="4023146" y="3992358"/>
            <a:ext cx="35656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4" name="Arrow: Up 73">
            <a:extLst>
              <a:ext uri="{FF2B5EF4-FFF2-40B4-BE49-F238E27FC236}">
                <a16:creationId xmlns:a16="http://schemas.microsoft.com/office/drawing/2014/main" id="{57342906-14A8-4A16-A72F-712C79A158DC}"/>
              </a:ext>
            </a:extLst>
          </p:cNvPr>
          <p:cNvSpPr/>
          <p:nvPr/>
        </p:nvSpPr>
        <p:spPr>
          <a:xfrm>
            <a:off x="4167219" y="4065567"/>
            <a:ext cx="70851" cy="182537"/>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5" name="Rectangle 74">
            <a:extLst>
              <a:ext uri="{FF2B5EF4-FFF2-40B4-BE49-F238E27FC236}">
                <a16:creationId xmlns:a16="http://schemas.microsoft.com/office/drawing/2014/main" id="{B9286EA3-7D44-438B-8BA5-18C5D63B7846}"/>
              </a:ext>
            </a:extLst>
          </p:cNvPr>
          <p:cNvSpPr/>
          <p:nvPr/>
        </p:nvSpPr>
        <p:spPr>
          <a:xfrm rot="5400000">
            <a:off x="4409853" y="4357857"/>
            <a:ext cx="35656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6" name="Arrow: Up 75">
            <a:extLst>
              <a:ext uri="{FF2B5EF4-FFF2-40B4-BE49-F238E27FC236}">
                <a16:creationId xmlns:a16="http://schemas.microsoft.com/office/drawing/2014/main" id="{F4132C96-ADCF-4BB2-894E-545A73987360}"/>
              </a:ext>
            </a:extLst>
          </p:cNvPr>
          <p:cNvSpPr/>
          <p:nvPr/>
        </p:nvSpPr>
        <p:spPr>
          <a:xfrm rot="5400000">
            <a:off x="4424776" y="4297620"/>
            <a:ext cx="70851" cy="182537"/>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2050" name="Picture 2" descr="Drinking Fountain Icons - Download Free Vector Icons | Noun Project">
            <a:extLst>
              <a:ext uri="{FF2B5EF4-FFF2-40B4-BE49-F238E27FC236}">
                <a16:creationId xmlns:a16="http://schemas.microsoft.com/office/drawing/2014/main" id="{E83CED00-C3BC-44F5-B781-168C871BE685}"/>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18763" y="3912306"/>
            <a:ext cx="314308" cy="3143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330DA8C-6817-46E4-A4EA-D69DF7CB693E}"/>
              </a:ext>
            </a:extLst>
          </p:cNvPr>
          <p:cNvSpPr txBox="1"/>
          <p:nvPr/>
        </p:nvSpPr>
        <p:spPr>
          <a:xfrm>
            <a:off x="2028330" y="4182810"/>
            <a:ext cx="653455" cy="369332"/>
          </a:xfrm>
          <a:prstGeom prst="rect">
            <a:avLst/>
          </a:prstGeom>
          <a:noFill/>
        </p:spPr>
        <p:txBody>
          <a:bodyPr wrap="square" rtlCol="0">
            <a:spAutoFit/>
          </a:bodyPr>
          <a:lstStyle/>
          <a:p>
            <a:pPr algn="ctr"/>
            <a:r>
              <a:rPr lang="en-IE" sz="900" dirty="0"/>
              <a:t>Water fountain</a:t>
            </a:r>
          </a:p>
        </p:txBody>
      </p:sp>
    </p:spTree>
    <p:extLst>
      <p:ext uri="{BB962C8B-B14F-4D97-AF65-F5344CB8AC3E}">
        <p14:creationId xmlns:p14="http://schemas.microsoft.com/office/powerpoint/2010/main" val="5997304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Rectangle: Rounded Corners 17">
            <a:hlinkClick r:id="rId3" action="ppaction://hlinksldjump"/>
            <a:extLst>
              <a:ext uri="{FF2B5EF4-FFF2-40B4-BE49-F238E27FC236}">
                <a16:creationId xmlns:a16="http://schemas.microsoft.com/office/drawing/2014/main" id="{AB37840A-B6FB-4C77-A89C-9479420E69F0}"/>
              </a:ext>
            </a:extLst>
          </p:cNvPr>
          <p:cNvSpPr/>
          <p:nvPr/>
        </p:nvSpPr>
        <p:spPr>
          <a:xfrm>
            <a:off x="2303900" y="9958034"/>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TextBox 18">
            <a:hlinkClick r:id="rId3" action="ppaction://hlinksldjump"/>
            <a:extLst>
              <a:ext uri="{FF2B5EF4-FFF2-40B4-BE49-F238E27FC236}">
                <a16:creationId xmlns:a16="http://schemas.microsoft.com/office/drawing/2014/main" id="{23E821FF-5365-4DCC-8D6F-30A3B0CBF1B9}"/>
              </a:ext>
            </a:extLst>
          </p:cNvPr>
          <p:cNvSpPr txBox="1"/>
          <p:nvPr/>
        </p:nvSpPr>
        <p:spPr>
          <a:xfrm>
            <a:off x="2534086" y="10143724"/>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 name="TextBox 3">
            <a:extLst>
              <a:ext uri="{FF2B5EF4-FFF2-40B4-BE49-F238E27FC236}">
                <a16:creationId xmlns:a16="http://schemas.microsoft.com/office/drawing/2014/main" id="{BCC987A3-0345-4CF9-A47C-A9801CA7003A}"/>
              </a:ext>
            </a:extLst>
          </p:cNvPr>
          <p:cNvSpPr txBox="1"/>
          <p:nvPr/>
        </p:nvSpPr>
        <p:spPr>
          <a:xfrm>
            <a:off x="975261" y="440524"/>
            <a:ext cx="5181600" cy="461665"/>
          </a:xfrm>
          <a:prstGeom prst="rect">
            <a:avLst/>
          </a:prstGeom>
          <a:noFill/>
        </p:spPr>
        <p:txBody>
          <a:bodyPr wrap="square" rtlCol="0">
            <a:spAutoFit/>
          </a:bodyPr>
          <a:lstStyle/>
          <a:p>
            <a:pPr algn="ctr"/>
            <a:r>
              <a:rPr lang="en-IE" sz="2400" b="1" u="sng" dirty="0">
                <a:latin typeface="Arial" panose="020B0604020202020204" pitchFamily="34" charset="0"/>
                <a:cs typeface="Arial" panose="020B0604020202020204" pitchFamily="34" charset="0"/>
              </a:rPr>
              <a:t>MAP OF THE ARENA</a:t>
            </a:r>
          </a:p>
        </p:txBody>
      </p:sp>
      <p:sp>
        <p:nvSpPr>
          <p:cNvPr id="25" name="TextBox 24">
            <a:extLst>
              <a:ext uri="{FF2B5EF4-FFF2-40B4-BE49-F238E27FC236}">
                <a16:creationId xmlns:a16="http://schemas.microsoft.com/office/drawing/2014/main" id="{CE1C4081-5EC0-4DED-9F11-B38605CFA45B}"/>
              </a:ext>
            </a:extLst>
          </p:cNvPr>
          <p:cNvSpPr txBox="1"/>
          <p:nvPr/>
        </p:nvSpPr>
        <p:spPr>
          <a:xfrm>
            <a:off x="838200" y="1330793"/>
            <a:ext cx="5181600" cy="400110"/>
          </a:xfrm>
          <a:prstGeom prst="rect">
            <a:avLst/>
          </a:prstGeom>
          <a:noFill/>
        </p:spPr>
        <p:txBody>
          <a:bodyPr wrap="square" rtlCol="0">
            <a:spAutoFit/>
          </a:bodyPr>
          <a:lstStyle/>
          <a:p>
            <a:pPr algn="ctr"/>
            <a:r>
              <a:rPr lang="en-IE" sz="2000" u="sng" dirty="0">
                <a:latin typeface="Arial" panose="020B0604020202020204" pitchFamily="34" charset="0"/>
                <a:cs typeface="Arial" panose="020B0604020202020204" pitchFamily="34" charset="0"/>
              </a:rPr>
              <a:t>FIRST FLOOR</a:t>
            </a:r>
            <a:endParaRPr lang="en-IE" sz="2800" u="sng"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38F643D-D40B-41E4-9D2F-B3FA8A437A7A}"/>
              </a:ext>
            </a:extLst>
          </p:cNvPr>
          <p:cNvSpPr txBox="1"/>
          <p:nvPr/>
        </p:nvSpPr>
        <p:spPr>
          <a:xfrm rot="21272400">
            <a:off x="2615081" y="853452"/>
            <a:ext cx="5181600" cy="338554"/>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Tap on an area to see more</a:t>
            </a:r>
            <a:endParaRPr lang="en-IE" sz="20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09D735C-B498-4749-BB19-4F508F56FE77}"/>
              </a:ext>
            </a:extLst>
          </p:cNvPr>
          <p:cNvSpPr/>
          <p:nvPr/>
        </p:nvSpPr>
        <p:spPr>
          <a:xfrm>
            <a:off x="372979" y="3061696"/>
            <a:ext cx="6112042" cy="526682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4">
            <a:extLst>
              <a:ext uri="{FF2B5EF4-FFF2-40B4-BE49-F238E27FC236}">
                <a16:creationId xmlns:a16="http://schemas.microsoft.com/office/drawing/2014/main" id="{301D6C99-99FE-493C-A229-51C03CBCE50A}"/>
              </a:ext>
            </a:extLst>
          </p:cNvPr>
          <p:cNvSpPr/>
          <p:nvPr/>
        </p:nvSpPr>
        <p:spPr>
          <a:xfrm>
            <a:off x="3718380" y="4780372"/>
            <a:ext cx="2766641" cy="11403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Rectangle 5">
            <a:extLst>
              <a:ext uri="{FF2B5EF4-FFF2-40B4-BE49-F238E27FC236}">
                <a16:creationId xmlns:a16="http://schemas.microsoft.com/office/drawing/2014/main" id="{BFBF21A4-F716-4FCB-9042-C1EB1D6692D6}"/>
              </a:ext>
            </a:extLst>
          </p:cNvPr>
          <p:cNvSpPr/>
          <p:nvPr/>
        </p:nvSpPr>
        <p:spPr>
          <a:xfrm>
            <a:off x="372980" y="3792664"/>
            <a:ext cx="2080046" cy="15318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TextBox 6">
            <a:extLst>
              <a:ext uri="{FF2B5EF4-FFF2-40B4-BE49-F238E27FC236}">
                <a16:creationId xmlns:a16="http://schemas.microsoft.com/office/drawing/2014/main" id="{306C423F-CB3A-48E6-A649-1F6AC9B91EFC}"/>
              </a:ext>
            </a:extLst>
          </p:cNvPr>
          <p:cNvSpPr txBox="1"/>
          <p:nvPr/>
        </p:nvSpPr>
        <p:spPr>
          <a:xfrm>
            <a:off x="721666" y="4420998"/>
            <a:ext cx="1372967" cy="369332"/>
          </a:xfrm>
          <a:prstGeom prst="rect">
            <a:avLst/>
          </a:prstGeom>
          <a:noFill/>
        </p:spPr>
        <p:txBody>
          <a:bodyPr wrap="square" rtlCol="0">
            <a:spAutoFit/>
          </a:bodyPr>
          <a:lstStyle/>
          <a:p>
            <a:pPr algn="ctr"/>
            <a:r>
              <a:rPr lang="en-IE" dirty="0"/>
              <a:t>Studio 1</a:t>
            </a:r>
          </a:p>
        </p:txBody>
      </p:sp>
      <p:sp>
        <p:nvSpPr>
          <p:cNvPr id="45" name="TextBox 44">
            <a:extLst>
              <a:ext uri="{FF2B5EF4-FFF2-40B4-BE49-F238E27FC236}">
                <a16:creationId xmlns:a16="http://schemas.microsoft.com/office/drawing/2014/main" id="{F17EF9E2-EB87-4B8B-ADCC-24E927E42A38}"/>
              </a:ext>
            </a:extLst>
          </p:cNvPr>
          <p:cNvSpPr txBox="1"/>
          <p:nvPr/>
        </p:nvSpPr>
        <p:spPr>
          <a:xfrm>
            <a:off x="4331223" y="5120899"/>
            <a:ext cx="1431024" cy="646331"/>
          </a:xfrm>
          <a:prstGeom prst="rect">
            <a:avLst/>
          </a:prstGeom>
          <a:noFill/>
        </p:spPr>
        <p:txBody>
          <a:bodyPr wrap="square" rtlCol="0">
            <a:spAutoFit/>
          </a:bodyPr>
          <a:lstStyle/>
          <a:p>
            <a:pPr algn="ctr"/>
            <a:r>
              <a:rPr lang="en-IE" dirty="0"/>
              <a:t>Auditorium</a:t>
            </a:r>
          </a:p>
          <a:p>
            <a:pPr algn="ctr"/>
            <a:r>
              <a:rPr lang="en-IE" dirty="0"/>
              <a:t>Upper Level</a:t>
            </a:r>
          </a:p>
        </p:txBody>
      </p:sp>
      <p:sp>
        <p:nvSpPr>
          <p:cNvPr id="48" name="Rectangle 47">
            <a:hlinkClick r:id="rId4" action="ppaction://hlinksldjump"/>
            <a:extLst>
              <a:ext uri="{FF2B5EF4-FFF2-40B4-BE49-F238E27FC236}">
                <a16:creationId xmlns:a16="http://schemas.microsoft.com/office/drawing/2014/main" id="{A9993348-1BD6-416F-BEF8-784238BEEFEB}"/>
              </a:ext>
            </a:extLst>
          </p:cNvPr>
          <p:cNvSpPr/>
          <p:nvPr/>
        </p:nvSpPr>
        <p:spPr>
          <a:xfrm>
            <a:off x="3728779" y="5919219"/>
            <a:ext cx="2440388" cy="1479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9" name="Rectangle 48">
            <a:hlinkClick r:id="rId4" action="ppaction://hlinksldjump"/>
            <a:extLst>
              <a:ext uri="{FF2B5EF4-FFF2-40B4-BE49-F238E27FC236}">
                <a16:creationId xmlns:a16="http://schemas.microsoft.com/office/drawing/2014/main" id="{93BDAC3F-70FF-4374-B55C-D2B9237C6C85}"/>
              </a:ext>
            </a:extLst>
          </p:cNvPr>
          <p:cNvSpPr/>
          <p:nvPr/>
        </p:nvSpPr>
        <p:spPr>
          <a:xfrm>
            <a:off x="3835830" y="6072071"/>
            <a:ext cx="2286008" cy="1479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0" name="Arrow: Up 49">
            <a:extLst>
              <a:ext uri="{FF2B5EF4-FFF2-40B4-BE49-F238E27FC236}">
                <a16:creationId xmlns:a16="http://schemas.microsoft.com/office/drawing/2014/main" id="{3724B98A-BC25-4E60-AE59-C00897008CE6}"/>
              </a:ext>
            </a:extLst>
          </p:cNvPr>
          <p:cNvSpPr/>
          <p:nvPr/>
        </p:nvSpPr>
        <p:spPr>
          <a:xfrm rot="10800000">
            <a:off x="4139538" y="5593827"/>
            <a:ext cx="70107" cy="274856"/>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1" name="TextBox 50">
            <a:hlinkClick r:id="rId4" action="ppaction://hlinksldjump"/>
            <a:extLst>
              <a:ext uri="{FF2B5EF4-FFF2-40B4-BE49-F238E27FC236}">
                <a16:creationId xmlns:a16="http://schemas.microsoft.com/office/drawing/2014/main" id="{45FECC27-EEED-49BA-BAA4-A71C024A5E9B}"/>
              </a:ext>
            </a:extLst>
          </p:cNvPr>
          <p:cNvSpPr txBox="1"/>
          <p:nvPr/>
        </p:nvSpPr>
        <p:spPr>
          <a:xfrm>
            <a:off x="4049249" y="5677733"/>
            <a:ext cx="1409413" cy="276999"/>
          </a:xfrm>
          <a:prstGeom prst="rect">
            <a:avLst/>
          </a:prstGeom>
          <a:noFill/>
        </p:spPr>
        <p:txBody>
          <a:bodyPr wrap="square" rtlCol="0">
            <a:spAutoFit/>
          </a:bodyPr>
          <a:lstStyle/>
          <a:p>
            <a:pPr algn="ctr"/>
            <a:r>
              <a:rPr lang="en-IE" sz="1200" dirty="0"/>
              <a:t>To lower floor</a:t>
            </a:r>
          </a:p>
        </p:txBody>
      </p:sp>
      <p:sp>
        <p:nvSpPr>
          <p:cNvPr id="52" name="Rectangle 51">
            <a:hlinkClick r:id="rId4" action="ppaction://hlinksldjump"/>
            <a:extLst>
              <a:ext uri="{FF2B5EF4-FFF2-40B4-BE49-F238E27FC236}">
                <a16:creationId xmlns:a16="http://schemas.microsoft.com/office/drawing/2014/main" id="{1E18379A-C815-494C-A52F-5B850C2889B3}"/>
              </a:ext>
            </a:extLst>
          </p:cNvPr>
          <p:cNvSpPr/>
          <p:nvPr/>
        </p:nvSpPr>
        <p:spPr>
          <a:xfrm>
            <a:off x="2453025" y="3204838"/>
            <a:ext cx="1386668" cy="150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3" name="Rectangle 52">
            <a:hlinkClick r:id="rId4" action="ppaction://hlinksldjump"/>
            <a:extLst>
              <a:ext uri="{FF2B5EF4-FFF2-40B4-BE49-F238E27FC236}">
                <a16:creationId xmlns:a16="http://schemas.microsoft.com/office/drawing/2014/main" id="{6CBC646A-C2B6-44B9-9844-68C8ADCE9C66}"/>
              </a:ext>
            </a:extLst>
          </p:cNvPr>
          <p:cNvSpPr/>
          <p:nvPr/>
        </p:nvSpPr>
        <p:spPr>
          <a:xfrm>
            <a:off x="2533071" y="3078534"/>
            <a:ext cx="1251702" cy="12630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54" name="Arrow: Up 53">
            <a:extLst>
              <a:ext uri="{FF2B5EF4-FFF2-40B4-BE49-F238E27FC236}">
                <a16:creationId xmlns:a16="http://schemas.microsoft.com/office/drawing/2014/main" id="{F9B432A8-FEB7-413D-932C-15BF96AB4A61}"/>
              </a:ext>
            </a:extLst>
          </p:cNvPr>
          <p:cNvSpPr/>
          <p:nvPr/>
        </p:nvSpPr>
        <p:spPr>
          <a:xfrm>
            <a:off x="3039789" y="3397166"/>
            <a:ext cx="70985" cy="252295"/>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5" name="TextBox 54">
            <a:hlinkClick r:id="rId4" action="ppaction://hlinksldjump"/>
            <a:extLst>
              <a:ext uri="{FF2B5EF4-FFF2-40B4-BE49-F238E27FC236}">
                <a16:creationId xmlns:a16="http://schemas.microsoft.com/office/drawing/2014/main" id="{3F39F4C0-C8B6-4F59-B099-A58220A4EDFD}"/>
              </a:ext>
            </a:extLst>
          </p:cNvPr>
          <p:cNvSpPr txBox="1"/>
          <p:nvPr/>
        </p:nvSpPr>
        <p:spPr>
          <a:xfrm>
            <a:off x="3039790" y="3330871"/>
            <a:ext cx="883615" cy="461665"/>
          </a:xfrm>
          <a:prstGeom prst="rect">
            <a:avLst/>
          </a:prstGeom>
          <a:noFill/>
        </p:spPr>
        <p:txBody>
          <a:bodyPr wrap="square" rtlCol="0">
            <a:spAutoFit/>
          </a:bodyPr>
          <a:lstStyle/>
          <a:p>
            <a:pPr algn="ctr"/>
            <a:r>
              <a:rPr lang="en-IE" sz="1200" dirty="0"/>
              <a:t>To lower floor</a:t>
            </a:r>
          </a:p>
        </p:txBody>
      </p:sp>
      <p:sp>
        <p:nvSpPr>
          <p:cNvPr id="63" name="Rectangle 62">
            <a:extLst>
              <a:ext uri="{FF2B5EF4-FFF2-40B4-BE49-F238E27FC236}">
                <a16:creationId xmlns:a16="http://schemas.microsoft.com/office/drawing/2014/main" id="{A16D4606-8FB9-4ECF-BD50-87D692A6BB59}"/>
              </a:ext>
            </a:extLst>
          </p:cNvPr>
          <p:cNvSpPr/>
          <p:nvPr/>
        </p:nvSpPr>
        <p:spPr>
          <a:xfrm rot="5400000">
            <a:off x="3393878" y="5473381"/>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4" name="Arrow: Up 63">
            <a:extLst>
              <a:ext uri="{FF2B5EF4-FFF2-40B4-BE49-F238E27FC236}">
                <a16:creationId xmlns:a16="http://schemas.microsoft.com/office/drawing/2014/main" id="{BD27DCD4-A8FF-49EA-91A3-1E2B4E8DCD21}"/>
              </a:ext>
            </a:extLst>
          </p:cNvPr>
          <p:cNvSpPr/>
          <p:nvPr/>
        </p:nvSpPr>
        <p:spPr>
          <a:xfrm rot="5400000">
            <a:off x="3462486" y="5347235"/>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Rectangle 1">
            <a:extLst>
              <a:ext uri="{FF2B5EF4-FFF2-40B4-BE49-F238E27FC236}">
                <a16:creationId xmlns:a16="http://schemas.microsoft.com/office/drawing/2014/main" id="{54B3A365-9893-4A14-9266-12256B8F31F8}"/>
              </a:ext>
            </a:extLst>
          </p:cNvPr>
          <p:cNvSpPr/>
          <p:nvPr/>
        </p:nvSpPr>
        <p:spPr>
          <a:xfrm>
            <a:off x="3745664" y="4780371"/>
            <a:ext cx="2739356" cy="3054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Rectangle 23">
            <a:extLst>
              <a:ext uri="{FF2B5EF4-FFF2-40B4-BE49-F238E27FC236}">
                <a16:creationId xmlns:a16="http://schemas.microsoft.com/office/drawing/2014/main" id="{3D76B4BE-F74C-4C3D-AD30-AE60B2E01863}"/>
              </a:ext>
            </a:extLst>
          </p:cNvPr>
          <p:cNvSpPr/>
          <p:nvPr/>
        </p:nvSpPr>
        <p:spPr>
          <a:xfrm rot="5400000">
            <a:off x="4691501" y="6535005"/>
            <a:ext cx="3281584" cy="3054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D70E1F74-18E1-4038-AAB7-CB6C5C9DAFCB}"/>
              </a:ext>
            </a:extLst>
          </p:cNvPr>
          <p:cNvSpPr/>
          <p:nvPr/>
        </p:nvSpPr>
        <p:spPr>
          <a:xfrm>
            <a:off x="3718380" y="3831022"/>
            <a:ext cx="2766639" cy="92941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TextBox 27">
            <a:extLst>
              <a:ext uri="{FF2B5EF4-FFF2-40B4-BE49-F238E27FC236}">
                <a16:creationId xmlns:a16="http://schemas.microsoft.com/office/drawing/2014/main" id="{8FCB00AB-271E-42C4-A9C8-FE214EF5BAC2}"/>
              </a:ext>
            </a:extLst>
          </p:cNvPr>
          <p:cNvSpPr txBox="1"/>
          <p:nvPr/>
        </p:nvSpPr>
        <p:spPr>
          <a:xfrm>
            <a:off x="4200219" y="4109616"/>
            <a:ext cx="1830246" cy="369332"/>
          </a:xfrm>
          <a:prstGeom prst="rect">
            <a:avLst/>
          </a:prstGeom>
          <a:noFill/>
        </p:spPr>
        <p:txBody>
          <a:bodyPr wrap="square" rtlCol="0">
            <a:spAutoFit/>
          </a:bodyPr>
          <a:lstStyle/>
          <a:p>
            <a:pPr algn="ctr"/>
            <a:r>
              <a:rPr lang="en-IE" dirty="0"/>
              <a:t>Meeting Room 1</a:t>
            </a:r>
          </a:p>
        </p:txBody>
      </p:sp>
      <p:sp>
        <p:nvSpPr>
          <p:cNvPr id="29" name="Rectangle 28">
            <a:extLst>
              <a:ext uri="{FF2B5EF4-FFF2-40B4-BE49-F238E27FC236}">
                <a16:creationId xmlns:a16="http://schemas.microsoft.com/office/drawing/2014/main" id="{1FA5671E-9628-46D6-8526-F0C7542AEED2}"/>
              </a:ext>
            </a:extLst>
          </p:cNvPr>
          <p:cNvSpPr/>
          <p:nvPr/>
        </p:nvSpPr>
        <p:spPr>
          <a:xfrm>
            <a:off x="372978" y="8036874"/>
            <a:ext cx="6103120" cy="277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Rectangle 29">
            <a:extLst>
              <a:ext uri="{FF2B5EF4-FFF2-40B4-BE49-F238E27FC236}">
                <a16:creationId xmlns:a16="http://schemas.microsoft.com/office/drawing/2014/main" id="{D1157FFD-B548-4046-9218-FD29D54D8EF9}"/>
              </a:ext>
            </a:extLst>
          </p:cNvPr>
          <p:cNvSpPr/>
          <p:nvPr/>
        </p:nvSpPr>
        <p:spPr>
          <a:xfrm rot="5400000">
            <a:off x="-953242" y="6645911"/>
            <a:ext cx="2982501" cy="33976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1" name="Rectangle 30">
            <a:extLst>
              <a:ext uri="{FF2B5EF4-FFF2-40B4-BE49-F238E27FC236}">
                <a16:creationId xmlns:a16="http://schemas.microsoft.com/office/drawing/2014/main" id="{C03CCB1E-ADF4-49A9-A8D8-66F31DD33F31}"/>
              </a:ext>
            </a:extLst>
          </p:cNvPr>
          <p:cNvSpPr/>
          <p:nvPr/>
        </p:nvSpPr>
        <p:spPr>
          <a:xfrm>
            <a:off x="380244" y="5324848"/>
            <a:ext cx="2080046" cy="277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2" name="TextBox 31">
            <a:extLst>
              <a:ext uri="{FF2B5EF4-FFF2-40B4-BE49-F238E27FC236}">
                <a16:creationId xmlns:a16="http://schemas.microsoft.com/office/drawing/2014/main" id="{10960412-2ABE-48E3-8D7F-CF84BE489D6B}"/>
              </a:ext>
            </a:extLst>
          </p:cNvPr>
          <p:cNvSpPr txBox="1"/>
          <p:nvPr/>
        </p:nvSpPr>
        <p:spPr>
          <a:xfrm>
            <a:off x="3971958" y="4792925"/>
            <a:ext cx="2847975" cy="276999"/>
          </a:xfrm>
          <a:prstGeom prst="rect">
            <a:avLst/>
          </a:prstGeom>
          <a:noFill/>
        </p:spPr>
        <p:txBody>
          <a:bodyPr wrap="square" rtlCol="0">
            <a:spAutoFit/>
          </a:bodyPr>
          <a:lstStyle/>
          <a:p>
            <a:r>
              <a:rPr lang="en-IE" sz="1200" dirty="0">
                <a:solidFill>
                  <a:srgbClr val="FF0000"/>
                </a:solidFill>
              </a:rPr>
              <a:t>50m sprint track</a:t>
            </a:r>
          </a:p>
        </p:txBody>
      </p:sp>
      <p:sp>
        <p:nvSpPr>
          <p:cNvPr id="33" name="Rectangle 32">
            <a:extLst>
              <a:ext uri="{FF2B5EF4-FFF2-40B4-BE49-F238E27FC236}">
                <a16:creationId xmlns:a16="http://schemas.microsoft.com/office/drawing/2014/main" id="{CA4182EB-11FC-4C05-830D-31A6AB578C22}"/>
              </a:ext>
            </a:extLst>
          </p:cNvPr>
          <p:cNvSpPr/>
          <p:nvPr/>
        </p:nvSpPr>
        <p:spPr>
          <a:xfrm>
            <a:off x="707890" y="5593826"/>
            <a:ext cx="1740886" cy="14570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4" name="TextBox 33">
            <a:extLst>
              <a:ext uri="{FF2B5EF4-FFF2-40B4-BE49-F238E27FC236}">
                <a16:creationId xmlns:a16="http://schemas.microsoft.com/office/drawing/2014/main" id="{09FD509C-8F33-4684-A12E-E243E9866017}"/>
              </a:ext>
            </a:extLst>
          </p:cNvPr>
          <p:cNvSpPr txBox="1"/>
          <p:nvPr/>
        </p:nvSpPr>
        <p:spPr>
          <a:xfrm>
            <a:off x="1020953" y="6144080"/>
            <a:ext cx="1149099" cy="369332"/>
          </a:xfrm>
          <a:prstGeom prst="rect">
            <a:avLst/>
          </a:prstGeom>
          <a:noFill/>
        </p:spPr>
        <p:txBody>
          <a:bodyPr wrap="square" rtlCol="0">
            <a:spAutoFit/>
          </a:bodyPr>
          <a:lstStyle/>
          <a:p>
            <a:pPr algn="ctr"/>
            <a:r>
              <a:rPr lang="en-IE" dirty="0"/>
              <a:t>Studio 2</a:t>
            </a:r>
          </a:p>
        </p:txBody>
      </p:sp>
      <p:sp>
        <p:nvSpPr>
          <p:cNvPr id="35" name="Rectangle 34">
            <a:extLst>
              <a:ext uri="{FF2B5EF4-FFF2-40B4-BE49-F238E27FC236}">
                <a16:creationId xmlns:a16="http://schemas.microsoft.com/office/drawing/2014/main" id="{EEA3B00B-8660-4CDD-B3A2-ED4464D9857C}"/>
              </a:ext>
            </a:extLst>
          </p:cNvPr>
          <p:cNvSpPr/>
          <p:nvPr/>
        </p:nvSpPr>
        <p:spPr>
          <a:xfrm>
            <a:off x="704729" y="7050876"/>
            <a:ext cx="5464438" cy="99839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6" name="Rectangle 35">
            <a:extLst>
              <a:ext uri="{FF2B5EF4-FFF2-40B4-BE49-F238E27FC236}">
                <a16:creationId xmlns:a16="http://schemas.microsoft.com/office/drawing/2014/main" id="{A062CF5C-03AB-480D-B3BF-90657176A364}"/>
              </a:ext>
            </a:extLst>
          </p:cNvPr>
          <p:cNvSpPr/>
          <p:nvPr/>
        </p:nvSpPr>
        <p:spPr>
          <a:xfrm rot="5400000">
            <a:off x="3404276" y="4276321"/>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Arrow: Up 36">
            <a:extLst>
              <a:ext uri="{FF2B5EF4-FFF2-40B4-BE49-F238E27FC236}">
                <a16:creationId xmlns:a16="http://schemas.microsoft.com/office/drawing/2014/main" id="{8667220B-BAA8-4976-914F-8BB4FF2CD4AE}"/>
              </a:ext>
            </a:extLst>
          </p:cNvPr>
          <p:cNvSpPr/>
          <p:nvPr/>
        </p:nvSpPr>
        <p:spPr>
          <a:xfrm rot="5400000">
            <a:off x="3472884" y="4150175"/>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Rectangle 37">
            <a:extLst>
              <a:ext uri="{FF2B5EF4-FFF2-40B4-BE49-F238E27FC236}">
                <a16:creationId xmlns:a16="http://schemas.microsoft.com/office/drawing/2014/main" id="{85EFA196-23C7-4C7A-835A-23DCC7F08EEC}"/>
              </a:ext>
            </a:extLst>
          </p:cNvPr>
          <p:cNvSpPr/>
          <p:nvPr/>
        </p:nvSpPr>
        <p:spPr>
          <a:xfrm rot="5400000">
            <a:off x="2126720" y="4508450"/>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Arrow: Up 38">
            <a:extLst>
              <a:ext uri="{FF2B5EF4-FFF2-40B4-BE49-F238E27FC236}">
                <a16:creationId xmlns:a16="http://schemas.microsoft.com/office/drawing/2014/main" id="{8699220D-4200-4C85-A576-53F089D7947F}"/>
              </a:ext>
            </a:extLst>
          </p:cNvPr>
          <p:cNvSpPr/>
          <p:nvPr/>
        </p:nvSpPr>
        <p:spPr>
          <a:xfrm rot="16200000">
            <a:off x="2658463" y="4374621"/>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0" name="Rectangle 39">
            <a:extLst>
              <a:ext uri="{FF2B5EF4-FFF2-40B4-BE49-F238E27FC236}">
                <a16:creationId xmlns:a16="http://schemas.microsoft.com/office/drawing/2014/main" id="{9026B18B-4AF6-465D-AF0E-3938973467BA}"/>
              </a:ext>
            </a:extLst>
          </p:cNvPr>
          <p:cNvSpPr/>
          <p:nvPr/>
        </p:nvSpPr>
        <p:spPr>
          <a:xfrm rot="5400000">
            <a:off x="2154718" y="6302492"/>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1" name="Arrow: Up 40">
            <a:extLst>
              <a:ext uri="{FF2B5EF4-FFF2-40B4-BE49-F238E27FC236}">
                <a16:creationId xmlns:a16="http://schemas.microsoft.com/office/drawing/2014/main" id="{CCFD2825-1607-4A53-9858-D90295604148}"/>
              </a:ext>
            </a:extLst>
          </p:cNvPr>
          <p:cNvSpPr/>
          <p:nvPr/>
        </p:nvSpPr>
        <p:spPr>
          <a:xfrm rot="16200000">
            <a:off x="2686461" y="6168663"/>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2" name="Rectangle 41">
            <a:hlinkClick r:id="rId5" action="ppaction://hlinksldjump"/>
            <a:extLst>
              <a:ext uri="{FF2B5EF4-FFF2-40B4-BE49-F238E27FC236}">
                <a16:creationId xmlns:a16="http://schemas.microsoft.com/office/drawing/2014/main" id="{F732530F-324C-4B0F-8D22-FC5C1E748B99}"/>
              </a:ext>
            </a:extLst>
          </p:cNvPr>
          <p:cNvSpPr/>
          <p:nvPr/>
        </p:nvSpPr>
        <p:spPr>
          <a:xfrm>
            <a:off x="3737849" y="6510433"/>
            <a:ext cx="2440388" cy="1479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Rectangle 42">
            <a:hlinkClick r:id="rId5" action="ppaction://hlinksldjump"/>
            <a:extLst>
              <a:ext uri="{FF2B5EF4-FFF2-40B4-BE49-F238E27FC236}">
                <a16:creationId xmlns:a16="http://schemas.microsoft.com/office/drawing/2014/main" id="{D330EBAF-4B3F-4AD7-87A3-1EFFE2BA7ED3}"/>
              </a:ext>
            </a:extLst>
          </p:cNvPr>
          <p:cNvSpPr/>
          <p:nvPr/>
        </p:nvSpPr>
        <p:spPr>
          <a:xfrm>
            <a:off x="3815039" y="6358068"/>
            <a:ext cx="2286008" cy="1479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4" name="TextBox 43">
            <a:extLst>
              <a:ext uri="{FF2B5EF4-FFF2-40B4-BE49-F238E27FC236}">
                <a16:creationId xmlns:a16="http://schemas.microsoft.com/office/drawing/2014/main" id="{DBEFB0B9-F57C-4EAE-95B3-EDA81908BCEC}"/>
              </a:ext>
            </a:extLst>
          </p:cNvPr>
          <p:cNvSpPr txBox="1"/>
          <p:nvPr/>
        </p:nvSpPr>
        <p:spPr>
          <a:xfrm>
            <a:off x="1945111" y="7398161"/>
            <a:ext cx="3033723" cy="369332"/>
          </a:xfrm>
          <a:prstGeom prst="rect">
            <a:avLst/>
          </a:prstGeom>
          <a:noFill/>
        </p:spPr>
        <p:txBody>
          <a:bodyPr wrap="square" rtlCol="0">
            <a:spAutoFit/>
          </a:bodyPr>
          <a:lstStyle/>
          <a:p>
            <a:pPr algn="ctr"/>
            <a:r>
              <a:rPr lang="en-IE" dirty="0"/>
              <a:t>High Performance Gym</a:t>
            </a:r>
          </a:p>
        </p:txBody>
      </p:sp>
      <p:sp>
        <p:nvSpPr>
          <p:cNvPr id="47" name="Arrow: Up 46">
            <a:extLst>
              <a:ext uri="{FF2B5EF4-FFF2-40B4-BE49-F238E27FC236}">
                <a16:creationId xmlns:a16="http://schemas.microsoft.com/office/drawing/2014/main" id="{967D29C4-CE6B-4B3A-BCA2-E074416595EC}"/>
              </a:ext>
            </a:extLst>
          </p:cNvPr>
          <p:cNvSpPr/>
          <p:nvPr/>
        </p:nvSpPr>
        <p:spPr>
          <a:xfrm>
            <a:off x="4906851" y="6686967"/>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6" name="TextBox 55">
            <a:hlinkClick r:id="rId5" action="ppaction://hlinksldjump"/>
            <a:extLst>
              <a:ext uri="{FF2B5EF4-FFF2-40B4-BE49-F238E27FC236}">
                <a16:creationId xmlns:a16="http://schemas.microsoft.com/office/drawing/2014/main" id="{7DC7E35F-1820-479D-970F-41664B6CCEB1}"/>
              </a:ext>
            </a:extLst>
          </p:cNvPr>
          <p:cNvSpPr txBox="1"/>
          <p:nvPr/>
        </p:nvSpPr>
        <p:spPr>
          <a:xfrm>
            <a:off x="4834351" y="6706272"/>
            <a:ext cx="1409413" cy="276999"/>
          </a:xfrm>
          <a:prstGeom prst="rect">
            <a:avLst/>
          </a:prstGeom>
          <a:noFill/>
        </p:spPr>
        <p:txBody>
          <a:bodyPr wrap="square" rtlCol="0">
            <a:spAutoFit/>
          </a:bodyPr>
          <a:lstStyle/>
          <a:p>
            <a:pPr algn="ctr"/>
            <a:r>
              <a:rPr lang="en-IE" sz="1200" dirty="0"/>
              <a:t>To upper floor</a:t>
            </a:r>
          </a:p>
        </p:txBody>
      </p:sp>
      <p:sp>
        <p:nvSpPr>
          <p:cNvPr id="57" name="Rectangle 56">
            <a:extLst>
              <a:ext uri="{FF2B5EF4-FFF2-40B4-BE49-F238E27FC236}">
                <a16:creationId xmlns:a16="http://schemas.microsoft.com/office/drawing/2014/main" id="{96651476-1D90-4FC1-9CBE-D0A514EF2A0C}"/>
              </a:ext>
            </a:extLst>
          </p:cNvPr>
          <p:cNvSpPr/>
          <p:nvPr/>
        </p:nvSpPr>
        <p:spPr>
          <a:xfrm>
            <a:off x="2783687" y="6999395"/>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8" name="Arrow: Up 57">
            <a:extLst>
              <a:ext uri="{FF2B5EF4-FFF2-40B4-BE49-F238E27FC236}">
                <a16:creationId xmlns:a16="http://schemas.microsoft.com/office/drawing/2014/main" id="{26185484-6C9B-48A1-8F73-D155C856E402}"/>
              </a:ext>
            </a:extLst>
          </p:cNvPr>
          <p:cNvSpPr/>
          <p:nvPr/>
        </p:nvSpPr>
        <p:spPr>
          <a:xfrm rot="10800000">
            <a:off x="3057548" y="6620485"/>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568283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8" name="Rectangle: Rounded Corners 17">
            <a:hlinkClick r:id="rId3" action="ppaction://hlinksldjump"/>
            <a:extLst>
              <a:ext uri="{FF2B5EF4-FFF2-40B4-BE49-F238E27FC236}">
                <a16:creationId xmlns:a16="http://schemas.microsoft.com/office/drawing/2014/main" id="{AB37840A-B6FB-4C77-A89C-9479420E69F0}"/>
              </a:ext>
            </a:extLst>
          </p:cNvPr>
          <p:cNvSpPr/>
          <p:nvPr/>
        </p:nvSpPr>
        <p:spPr>
          <a:xfrm>
            <a:off x="2378904" y="9961814"/>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9" name="TextBox 18">
            <a:hlinkClick r:id="rId3" action="ppaction://hlinksldjump"/>
            <a:extLst>
              <a:ext uri="{FF2B5EF4-FFF2-40B4-BE49-F238E27FC236}">
                <a16:creationId xmlns:a16="http://schemas.microsoft.com/office/drawing/2014/main" id="{23E821FF-5365-4DCC-8D6F-30A3B0CBF1B9}"/>
              </a:ext>
            </a:extLst>
          </p:cNvPr>
          <p:cNvSpPr txBox="1"/>
          <p:nvPr/>
        </p:nvSpPr>
        <p:spPr>
          <a:xfrm>
            <a:off x="2609090" y="10147504"/>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4" name="TextBox 3">
            <a:extLst>
              <a:ext uri="{FF2B5EF4-FFF2-40B4-BE49-F238E27FC236}">
                <a16:creationId xmlns:a16="http://schemas.microsoft.com/office/drawing/2014/main" id="{BCC987A3-0345-4CF9-A47C-A9801CA7003A}"/>
              </a:ext>
            </a:extLst>
          </p:cNvPr>
          <p:cNvSpPr txBox="1"/>
          <p:nvPr/>
        </p:nvSpPr>
        <p:spPr>
          <a:xfrm>
            <a:off x="975261" y="440524"/>
            <a:ext cx="5181600" cy="461665"/>
          </a:xfrm>
          <a:prstGeom prst="rect">
            <a:avLst/>
          </a:prstGeom>
          <a:noFill/>
        </p:spPr>
        <p:txBody>
          <a:bodyPr wrap="square" rtlCol="0">
            <a:spAutoFit/>
          </a:bodyPr>
          <a:lstStyle/>
          <a:p>
            <a:pPr algn="ctr"/>
            <a:r>
              <a:rPr lang="en-IE" sz="2400" b="1" u="sng" dirty="0">
                <a:latin typeface="Arial" panose="020B0604020202020204" pitchFamily="34" charset="0"/>
                <a:cs typeface="Arial" panose="020B0604020202020204" pitchFamily="34" charset="0"/>
              </a:rPr>
              <a:t>MAP OF THE ARENA</a:t>
            </a:r>
          </a:p>
        </p:txBody>
      </p:sp>
      <p:sp>
        <p:nvSpPr>
          <p:cNvPr id="25" name="TextBox 24">
            <a:extLst>
              <a:ext uri="{FF2B5EF4-FFF2-40B4-BE49-F238E27FC236}">
                <a16:creationId xmlns:a16="http://schemas.microsoft.com/office/drawing/2014/main" id="{CE1C4081-5EC0-4DED-9F11-B38605CFA45B}"/>
              </a:ext>
            </a:extLst>
          </p:cNvPr>
          <p:cNvSpPr txBox="1"/>
          <p:nvPr/>
        </p:nvSpPr>
        <p:spPr>
          <a:xfrm>
            <a:off x="838200" y="1330793"/>
            <a:ext cx="5181600" cy="400110"/>
          </a:xfrm>
          <a:prstGeom prst="rect">
            <a:avLst/>
          </a:prstGeom>
          <a:noFill/>
        </p:spPr>
        <p:txBody>
          <a:bodyPr wrap="square" rtlCol="0">
            <a:spAutoFit/>
          </a:bodyPr>
          <a:lstStyle/>
          <a:p>
            <a:pPr algn="ctr"/>
            <a:r>
              <a:rPr lang="en-IE" sz="2000" u="sng" dirty="0">
                <a:latin typeface="Arial" panose="020B0604020202020204" pitchFamily="34" charset="0"/>
                <a:cs typeface="Arial" panose="020B0604020202020204" pitchFamily="34" charset="0"/>
              </a:rPr>
              <a:t>TOP FLOOR</a:t>
            </a:r>
            <a:endParaRPr lang="en-IE" sz="2800" u="sng"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338F643D-D40B-41E4-9D2F-B3FA8A437A7A}"/>
              </a:ext>
            </a:extLst>
          </p:cNvPr>
          <p:cNvSpPr txBox="1"/>
          <p:nvPr/>
        </p:nvSpPr>
        <p:spPr>
          <a:xfrm rot="21272400">
            <a:off x="2615081" y="853452"/>
            <a:ext cx="5181600" cy="338554"/>
          </a:xfrm>
          <a:prstGeom prst="rect">
            <a:avLst/>
          </a:prstGeom>
          <a:noFill/>
        </p:spPr>
        <p:txBody>
          <a:bodyPr wrap="square" rtlCol="0">
            <a:spAutoFit/>
          </a:bodyPr>
          <a:lstStyle/>
          <a:p>
            <a:pPr algn="ctr"/>
            <a:r>
              <a:rPr lang="en-IE" sz="1600" b="1" dirty="0">
                <a:latin typeface="Arial" panose="020B0604020202020204" pitchFamily="34" charset="0"/>
                <a:cs typeface="Arial" panose="020B0604020202020204" pitchFamily="34" charset="0"/>
              </a:rPr>
              <a:t>Tap on an area to see more</a:t>
            </a:r>
            <a:endParaRPr lang="en-IE" sz="20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09D735C-B498-4749-BB19-4F508F56FE77}"/>
              </a:ext>
            </a:extLst>
          </p:cNvPr>
          <p:cNvSpPr/>
          <p:nvPr/>
        </p:nvSpPr>
        <p:spPr>
          <a:xfrm>
            <a:off x="372979" y="3061696"/>
            <a:ext cx="6112042" cy="526682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7" name="Rectangle 26">
            <a:extLst>
              <a:ext uri="{FF2B5EF4-FFF2-40B4-BE49-F238E27FC236}">
                <a16:creationId xmlns:a16="http://schemas.microsoft.com/office/drawing/2014/main" id="{D70E1F74-18E1-4038-AAB7-CB6C5C9DAFCB}"/>
              </a:ext>
            </a:extLst>
          </p:cNvPr>
          <p:cNvSpPr/>
          <p:nvPr/>
        </p:nvSpPr>
        <p:spPr>
          <a:xfrm>
            <a:off x="3709459" y="3068329"/>
            <a:ext cx="2766639" cy="92941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8" name="TextBox 27">
            <a:extLst>
              <a:ext uri="{FF2B5EF4-FFF2-40B4-BE49-F238E27FC236}">
                <a16:creationId xmlns:a16="http://schemas.microsoft.com/office/drawing/2014/main" id="{8FCB00AB-271E-42C4-A9C8-FE214EF5BAC2}"/>
              </a:ext>
            </a:extLst>
          </p:cNvPr>
          <p:cNvSpPr txBox="1"/>
          <p:nvPr/>
        </p:nvSpPr>
        <p:spPr>
          <a:xfrm>
            <a:off x="4191298" y="3346923"/>
            <a:ext cx="1830246" cy="369332"/>
          </a:xfrm>
          <a:prstGeom prst="rect">
            <a:avLst/>
          </a:prstGeom>
          <a:noFill/>
        </p:spPr>
        <p:txBody>
          <a:bodyPr wrap="square" rtlCol="0">
            <a:spAutoFit/>
          </a:bodyPr>
          <a:lstStyle/>
          <a:p>
            <a:pPr algn="ctr"/>
            <a:r>
              <a:rPr lang="en-IE" dirty="0"/>
              <a:t>Meeting Room 2</a:t>
            </a:r>
          </a:p>
        </p:txBody>
      </p:sp>
      <p:sp>
        <p:nvSpPr>
          <p:cNvPr id="35" name="Rectangle 34">
            <a:extLst>
              <a:ext uri="{FF2B5EF4-FFF2-40B4-BE49-F238E27FC236}">
                <a16:creationId xmlns:a16="http://schemas.microsoft.com/office/drawing/2014/main" id="{EEA3B00B-8660-4CDD-B3A2-ED4464D9857C}"/>
              </a:ext>
            </a:extLst>
          </p:cNvPr>
          <p:cNvSpPr/>
          <p:nvPr/>
        </p:nvSpPr>
        <p:spPr>
          <a:xfrm>
            <a:off x="369031" y="3061696"/>
            <a:ext cx="2050686" cy="52668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36" name="Rectangle 35">
            <a:extLst>
              <a:ext uri="{FF2B5EF4-FFF2-40B4-BE49-F238E27FC236}">
                <a16:creationId xmlns:a16="http://schemas.microsoft.com/office/drawing/2014/main" id="{A062CF5C-03AB-480D-B3BF-90657176A364}"/>
              </a:ext>
            </a:extLst>
          </p:cNvPr>
          <p:cNvSpPr/>
          <p:nvPr/>
        </p:nvSpPr>
        <p:spPr>
          <a:xfrm>
            <a:off x="4781918" y="3959121"/>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7" name="Arrow: Up 36">
            <a:extLst>
              <a:ext uri="{FF2B5EF4-FFF2-40B4-BE49-F238E27FC236}">
                <a16:creationId xmlns:a16="http://schemas.microsoft.com/office/drawing/2014/main" id="{8667220B-BAA8-4976-914F-8BB4FF2CD4AE}"/>
              </a:ext>
            </a:extLst>
          </p:cNvPr>
          <p:cNvSpPr/>
          <p:nvPr/>
        </p:nvSpPr>
        <p:spPr>
          <a:xfrm>
            <a:off x="5064299" y="4048053"/>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8" name="Rectangle 37">
            <a:extLst>
              <a:ext uri="{FF2B5EF4-FFF2-40B4-BE49-F238E27FC236}">
                <a16:creationId xmlns:a16="http://schemas.microsoft.com/office/drawing/2014/main" id="{85EFA196-23C7-4C7A-835A-23DCC7F08EEC}"/>
              </a:ext>
            </a:extLst>
          </p:cNvPr>
          <p:cNvSpPr/>
          <p:nvPr/>
        </p:nvSpPr>
        <p:spPr>
          <a:xfrm rot="5400000">
            <a:off x="2122497" y="3817255"/>
            <a:ext cx="649006" cy="545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9" name="Arrow: Up 38">
            <a:extLst>
              <a:ext uri="{FF2B5EF4-FFF2-40B4-BE49-F238E27FC236}">
                <a16:creationId xmlns:a16="http://schemas.microsoft.com/office/drawing/2014/main" id="{8699220D-4200-4C85-A576-53F089D7947F}"/>
              </a:ext>
            </a:extLst>
          </p:cNvPr>
          <p:cNvSpPr/>
          <p:nvPr/>
        </p:nvSpPr>
        <p:spPr>
          <a:xfrm rot="16200000">
            <a:off x="2654240" y="3683426"/>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2" name="Rectangle 41">
            <a:hlinkClick r:id="rId4" action="ppaction://hlinksldjump"/>
            <a:extLst>
              <a:ext uri="{FF2B5EF4-FFF2-40B4-BE49-F238E27FC236}">
                <a16:creationId xmlns:a16="http://schemas.microsoft.com/office/drawing/2014/main" id="{F732530F-324C-4B0F-8D22-FC5C1E748B99}"/>
              </a:ext>
            </a:extLst>
          </p:cNvPr>
          <p:cNvSpPr/>
          <p:nvPr/>
        </p:nvSpPr>
        <p:spPr>
          <a:xfrm>
            <a:off x="4022516" y="4856960"/>
            <a:ext cx="2440388" cy="1479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3" name="Rectangle 42">
            <a:hlinkClick r:id="rId4" action="ppaction://hlinksldjump"/>
            <a:extLst>
              <a:ext uri="{FF2B5EF4-FFF2-40B4-BE49-F238E27FC236}">
                <a16:creationId xmlns:a16="http://schemas.microsoft.com/office/drawing/2014/main" id="{D330EBAF-4B3F-4AD7-87A3-1EFFE2BA7ED3}"/>
              </a:ext>
            </a:extLst>
          </p:cNvPr>
          <p:cNvSpPr/>
          <p:nvPr/>
        </p:nvSpPr>
        <p:spPr>
          <a:xfrm>
            <a:off x="4097775" y="5010053"/>
            <a:ext cx="2286008" cy="1479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7" name="Arrow: Up 46">
            <a:extLst>
              <a:ext uri="{FF2B5EF4-FFF2-40B4-BE49-F238E27FC236}">
                <a16:creationId xmlns:a16="http://schemas.microsoft.com/office/drawing/2014/main" id="{967D29C4-CE6B-4B3A-BCA2-E074416595EC}"/>
              </a:ext>
            </a:extLst>
          </p:cNvPr>
          <p:cNvSpPr/>
          <p:nvPr/>
        </p:nvSpPr>
        <p:spPr>
          <a:xfrm rot="10800000">
            <a:off x="4905217" y="4470580"/>
            <a:ext cx="84244" cy="322019"/>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6" name="TextBox 55">
            <a:hlinkClick r:id="rId4" action="ppaction://hlinksldjump"/>
            <a:extLst>
              <a:ext uri="{FF2B5EF4-FFF2-40B4-BE49-F238E27FC236}">
                <a16:creationId xmlns:a16="http://schemas.microsoft.com/office/drawing/2014/main" id="{7DC7E35F-1820-479D-970F-41664B6CCEB1}"/>
              </a:ext>
            </a:extLst>
          </p:cNvPr>
          <p:cNvSpPr txBox="1"/>
          <p:nvPr/>
        </p:nvSpPr>
        <p:spPr>
          <a:xfrm>
            <a:off x="4905216" y="4512653"/>
            <a:ext cx="1409413" cy="276999"/>
          </a:xfrm>
          <a:prstGeom prst="rect">
            <a:avLst/>
          </a:prstGeom>
          <a:noFill/>
        </p:spPr>
        <p:txBody>
          <a:bodyPr wrap="square" rtlCol="0">
            <a:spAutoFit/>
          </a:bodyPr>
          <a:lstStyle/>
          <a:p>
            <a:pPr algn="ctr"/>
            <a:r>
              <a:rPr lang="en-IE" sz="1200" dirty="0"/>
              <a:t>To lower floor</a:t>
            </a:r>
          </a:p>
        </p:txBody>
      </p:sp>
      <p:sp>
        <p:nvSpPr>
          <p:cNvPr id="59" name="Rectangle 58">
            <a:extLst>
              <a:ext uri="{FF2B5EF4-FFF2-40B4-BE49-F238E27FC236}">
                <a16:creationId xmlns:a16="http://schemas.microsoft.com/office/drawing/2014/main" id="{C8F17CC7-7E75-4668-8A87-BF87149DE793}"/>
              </a:ext>
            </a:extLst>
          </p:cNvPr>
          <p:cNvSpPr/>
          <p:nvPr/>
        </p:nvSpPr>
        <p:spPr>
          <a:xfrm>
            <a:off x="2233403" y="5624398"/>
            <a:ext cx="1789113" cy="27107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60" name="TextBox 59">
            <a:extLst>
              <a:ext uri="{FF2B5EF4-FFF2-40B4-BE49-F238E27FC236}">
                <a16:creationId xmlns:a16="http://schemas.microsoft.com/office/drawing/2014/main" id="{1C9FBC9A-034F-4CBB-A89A-257B336FAFA0}"/>
              </a:ext>
            </a:extLst>
          </p:cNvPr>
          <p:cNvSpPr txBox="1"/>
          <p:nvPr/>
        </p:nvSpPr>
        <p:spPr>
          <a:xfrm>
            <a:off x="1234342" y="6270078"/>
            <a:ext cx="1830246" cy="646331"/>
          </a:xfrm>
          <a:prstGeom prst="rect">
            <a:avLst/>
          </a:prstGeom>
          <a:noFill/>
        </p:spPr>
        <p:txBody>
          <a:bodyPr wrap="square" rtlCol="0">
            <a:spAutoFit/>
          </a:bodyPr>
          <a:lstStyle/>
          <a:p>
            <a:pPr algn="ctr"/>
            <a:r>
              <a:rPr lang="en-IE" dirty="0"/>
              <a:t>Standard ‘Edge’ Gym</a:t>
            </a:r>
          </a:p>
        </p:txBody>
      </p:sp>
    </p:spTree>
    <p:extLst>
      <p:ext uri="{BB962C8B-B14F-4D97-AF65-F5344CB8AC3E}">
        <p14:creationId xmlns:p14="http://schemas.microsoft.com/office/powerpoint/2010/main" val="177633263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 name="Picture 4" descr="A screenshot of text&#10;&#10;Description automatically generated">
            <a:extLst>
              <a:ext uri="{FF2B5EF4-FFF2-40B4-BE49-F238E27FC236}">
                <a16:creationId xmlns:a16="http://schemas.microsoft.com/office/drawing/2014/main" id="{F9300235-2E47-4355-B1D2-F4743261E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1441"/>
            <a:ext cx="6858000" cy="9700752"/>
          </a:xfrm>
          <a:prstGeom prst="rect">
            <a:avLst/>
          </a:prstGeom>
        </p:spPr>
      </p:pic>
      <p:sp>
        <p:nvSpPr>
          <p:cNvPr id="24" name="Rectangle: Rounded Corners 23">
            <a:hlinkClick r:id="rId4" action="ppaction://hlinksldjump"/>
            <a:extLst>
              <a:ext uri="{FF2B5EF4-FFF2-40B4-BE49-F238E27FC236}">
                <a16:creationId xmlns:a16="http://schemas.microsoft.com/office/drawing/2014/main" id="{9287499A-4854-4EB1-832B-779352D4AC75}"/>
              </a:ext>
            </a:extLst>
          </p:cNvPr>
          <p:cNvSpPr/>
          <p:nvPr/>
        </p:nvSpPr>
        <p:spPr>
          <a:xfrm>
            <a:off x="4218337" y="51614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hlinkClick r:id="rId4" action="ppaction://hlinksldjump"/>
            <a:extLst>
              <a:ext uri="{FF2B5EF4-FFF2-40B4-BE49-F238E27FC236}">
                <a16:creationId xmlns:a16="http://schemas.microsoft.com/office/drawing/2014/main" id="{9B329996-3472-4250-8F5F-07945E4EDE2E}"/>
              </a:ext>
            </a:extLst>
          </p:cNvPr>
          <p:cNvSpPr txBox="1"/>
          <p:nvPr/>
        </p:nvSpPr>
        <p:spPr>
          <a:xfrm>
            <a:off x="4448523" y="70183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30" name="TextBox 29">
            <a:extLst>
              <a:ext uri="{FF2B5EF4-FFF2-40B4-BE49-F238E27FC236}">
                <a16:creationId xmlns:a16="http://schemas.microsoft.com/office/drawing/2014/main" id="{5C57ADE6-DA16-4162-94F8-7BC0C02964A6}"/>
              </a:ext>
            </a:extLst>
          </p:cNvPr>
          <p:cNvSpPr txBox="1"/>
          <p:nvPr/>
        </p:nvSpPr>
        <p:spPr>
          <a:xfrm>
            <a:off x="191385" y="255269"/>
            <a:ext cx="4257137" cy="461665"/>
          </a:xfrm>
          <a:prstGeom prst="rect">
            <a:avLst/>
          </a:prstGeom>
          <a:noFill/>
        </p:spPr>
        <p:txBody>
          <a:bodyPr wrap="square" rtlCol="0">
            <a:spAutoFit/>
          </a:bodyPr>
          <a:lstStyle/>
          <a:p>
            <a:r>
              <a:rPr lang="en-IE" sz="2400" b="1" u="sng" dirty="0">
                <a:latin typeface="Arial" panose="020B0604020202020204" pitchFamily="34" charset="0"/>
                <a:cs typeface="Arial" panose="020B0604020202020204" pitchFamily="34" charset="0"/>
              </a:rPr>
              <a:t>OUR CAFÉ MENU</a:t>
            </a:r>
          </a:p>
        </p:txBody>
      </p:sp>
      <p:sp>
        <p:nvSpPr>
          <p:cNvPr id="6" name="TextBox 5">
            <a:extLst>
              <a:ext uri="{FF2B5EF4-FFF2-40B4-BE49-F238E27FC236}">
                <a16:creationId xmlns:a16="http://schemas.microsoft.com/office/drawing/2014/main" id="{8914C150-E1B2-447F-8CD5-40869137BF0A}"/>
              </a:ext>
            </a:extLst>
          </p:cNvPr>
          <p:cNvSpPr txBox="1"/>
          <p:nvPr/>
        </p:nvSpPr>
        <p:spPr>
          <a:xfrm>
            <a:off x="191385" y="894526"/>
            <a:ext cx="3062178" cy="677108"/>
          </a:xfrm>
          <a:prstGeom prst="rect">
            <a:avLst/>
          </a:prstGeom>
          <a:noFill/>
        </p:spPr>
        <p:txBody>
          <a:bodyPr wrap="square" rtlCol="0">
            <a:spAutoFit/>
          </a:bodyPr>
          <a:lstStyle/>
          <a:p>
            <a:r>
              <a:rPr lang="en-IE" sz="1400" b="1" dirty="0"/>
              <a:t>Opening Times:</a:t>
            </a:r>
          </a:p>
          <a:p>
            <a:r>
              <a:rPr lang="en-IE" sz="1200" dirty="0"/>
              <a:t>	</a:t>
            </a:r>
            <a:r>
              <a:rPr lang="en-IE" sz="1200" u="sng" dirty="0"/>
              <a:t>Monday – Friday</a:t>
            </a:r>
            <a:r>
              <a:rPr lang="en-IE" sz="1200" dirty="0"/>
              <a:t> 8.00am – 10.00pm</a:t>
            </a:r>
          </a:p>
          <a:p>
            <a:r>
              <a:rPr lang="en-IE" sz="1200" dirty="0"/>
              <a:t>	</a:t>
            </a:r>
            <a:r>
              <a:rPr lang="en-IE" sz="1200" u="sng" dirty="0"/>
              <a:t>Saturday &amp; Sunday</a:t>
            </a:r>
            <a:r>
              <a:rPr lang="en-IE" sz="1200" dirty="0"/>
              <a:t> 9.00am – 8.00pm</a:t>
            </a:r>
          </a:p>
        </p:txBody>
      </p:sp>
    </p:spTree>
    <p:extLst>
      <p:ext uri="{BB962C8B-B14F-4D97-AF65-F5344CB8AC3E}">
        <p14:creationId xmlns:p14="http://schemas.microsoft.com/office/powerpoint/2010/main" val="218243771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D6003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842D37-EDDE-4CD5-85C4-8F2E4C2F131E}"/>
              </a:ext>
            </a:extLst>
          </p:cNvPr>
          <p:cNvSpPr/>
          <p:nvPr/>
        </p:nvSpPr>
        <p:spPr>
          <a:xfrm>
            <a:off x="0" y="0"/>
            <a:ext cx="6858000" cy="12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Rectangle: Rounded Corners 23">
            <a:hlinkClick r:id="rId3" action="ppaction://hlinksldjump"/>
            <a:extLst>
              <a:ext uri="{FF2B5EF4-FFF2-40B4-BE49-F238E27FC236}">
                <a16:creationId xmlns:a16="http://schemas.microsoft.com/office/drawing/2014/main" id="{9287499A-4854-4EB1-832B-779352D4AC75}"/>
              </a:ext>
            </a:extLst>
          </p:cNvPr>
          <p:cNvSpPr/>
          <p:nvPr/>
        </p:nvSpPr>
        <p:spPr>
          <a:xfrm>
            <a:off x="4218337" y="516146"/>
            <a:ext cx="2100192" cy="709935"/>
          </a:xfrm>
          <a:prstGeom prst="roundRect">
            <a:avLst/>
          </a:prstGeom>
          <a:solidFill>
            <a:schemeClr val="bg1">
              <a:lumMod val="9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TextBox 28">
            <a:hlinkClick r:id="rId3" action="ppaction://hlinksldjump"/>
            <a:extLst>
              <a:ext uri="{FF2B5EF4-FFF2-40B4-BE49-F238E27FC236}">
                <a16:creationId xmlns:a16="http://schemas.microsoft.com/office/drawing/2014/main" id="{9B329996-3472-4250-8F5F-07945E4EDE2E}"/>
              </a:ext>
            </a:extLst>
          </p:cNvPr>
          <p:cNvSpPr txBox="1"/>
          <p:nvPr/>
        </p:nvSpPr>
        <p:spPr>
          <a:xfrm>
            <a:off x="4448523" y="701836"/>
            <a:ext cx="1639820" cy="338554"/>
          </a:xfrm>
          <a:prstGeom prst="rect">
            <a:avLst/>
          </a:prstGeom>
          <a:noFill/>
        </p:spPr>
        <p:txBody>
          <a:bodyPr wrap="square" rtlCol="0">
            <a:spAutoFit/>
          </a:bodyPr>
          <a:lstStyle/>
          <a:p>
            <a:pPr algn="ctr"/>
            <a:r>
              <a:rPr lang="en-IE" sz="1600" dirty="0">
                <a:solidFill>
                  <a:schemeClr val="bg1">
                    <a:lumMod val="50000"/>
                  </a:schemeClr>
                </a:solidFill>
                <a:latin typeface="Bahnschrift" panose="020B0502040204020203" pitchFamily="34" charset="0"/>
              </a:rPr>
              <a:t>RETURN HOME</a:t>
            </a:r>
            <a:endParaRPr lang="en-IE" dirty="0">
              <a:solidFill>
                <a:schemeClr val="bg1">
                  <a:lumMod val="50000"/>
                </a:schemeClr>
              </a:solidFill>
              <a:latin typeface="Bahnschrift" panose="020B0502040204020203" pitchFamily="34" charset="0"/>
            </a:endParaRPr>
          </a:p>
        </p:txBody>
      </p:sp>
      <p:sp>
        <p:nvSpPr>
          <p:cNvPr id="30" name="TextBox 29">
            <a:extLst>
              <a:ext uri="{FF2B5EF4-FFF2-40B4-BE49-F238E27FC236}">
                <a16:creationId xmlns:a16="http://schemas.microsoft.com/office/drawing/2014/main" id="{5C57ADE6-DA16-4162-94F8-7BC0C02964A6}"/>
              </a:ext>
            </a:extLst>
          </p:cNvPr>
          <p:cNvSpPr txBox="1"/>
          <p:nvPr/>
        </p:nvSpPr>
        <p:spPr>
          <a:xfrm>
            <a:off x="191385" y="255269"/>
            <a:ext cx="4257137" cy="461665"/>
          </a:xfrm>
          <a:prstGeom prst="rect">
            <a:avLst/>
          </a:prstGeom>
          <a:noFill/>
        </p:spPr>
        <p:txBody>
          <a:bodyPr wrap="square" rtlCol="0">
            <a:spAutoFit/>
          </a:bodyPr>
          <a:lstStyle/>
          <a:p>
            <a:r>
              <a:rPr lang="en-IE" sz="2400" b="1" u="sng" dirty="0">
                <a:latin typeface="Arial" panose="020B0604020202020204" pitchFamily="34" charset="0"/>
                <a:cs typeface="Arial" panose="020B0604020202020204" pitchFamily="34" charset="0"/>
              </a:rPr>
              <a:t>OUR CAFÉ MENU</a:t>
            </a:r>
          </a:p>
        </p:txBody>
      </p:sp>
      <p:sp>
        <p:nvSpPr>
          <p:cNvPr id="6" name="TextBox 5">
            <a:extLst>
              <a:ext uri="{FF2B5EF4-FFF2-40B4-BE49-F238E27FC236}">
                <a16:creationId xmlns:a16="http://schemas.microsoft.com/office/drawing/2014/main" id="{8914C150-E1B2-447F-8CD5-40869137BF0A}"/>
              </a:ext>
            </a:extLst>
          </p:cNvPr>
          <p:cNvSpPr txBox="1"/>
          <p:nvPr/>
        </p:nvSpPr>
        <p:spPr>
          <a:xfrm>
            <a:off x="191385" y="894526"/>
            <a:ext cx="3062178" cy="677108"/>
          </a:xfrm>
          <a:prstGeom prst="rect">
            <a:avLst/>
          </a:prstGeom>
          <a:noFill/>
        </p:spPr>
        <p:txBody>
          <a:bodyPr wrap="square" rtlCol="0">
            <a:spAutoFit/>
          </a:bodyPr>
          <a:lstStyle/>
          <a:p>
            <a:r>
              <a:rPr lang="en-IE" sz="1400" b="1" dirty="0"/>
              <a:t>Opening Times:</a:t>
            </a:r>
          </a:p>
          <a:p>
            <a:r>
              <a:rPr lang="en-IE" sz="1200" dirty="0"/>
              <a:t>	</a:t>
            </a:r>
            <a:r>
              <a:rPr lang="en-IE" sz="1200" u="sng" dirty="0"/>
              <a:t>Monday – Friday</a:t>
            </a:r>
            <a:r>
              <a:rPr lang="en-IE" sz="1200" dirty="0"/>
              <a:t> 8.00am – 10.00pm</a:t>
            </a:r>
          </a:p>
          <a:p>
            <a:r>
              <a:rPr lang="en-IE" sz="1200" dirty="0"/>
              <a:t>	</a:t>
            </a:r>
            <a:r>
              <a:rPr lang="en-IE" sz="1200" u="sng" dirty="0"/>
              <a:t>Saturday &amp; Sunday</a:t>
            </a:r>
            <a:r>
              <a:rPr lang="en-IE" sz="1200" dirty="0"/>
              <a:t> 9.00am – 8.00pm</a:t>
            </a:r>
          </a:p>
        </p:txBody>
      </p:sp>
      <p:pic>
        <p:nvPicPr>
          <p:cNvPr id="3" name="Picture 2" descr="A screenshot of a cell phone&#10;&#10;Description automatically generated">
            <a:extLst>
              <a:ext uri="{FF2B5EF4-FFF2-40B4-BE49-F238E27FC236}">
                <a16:creationId xmlns:a16="http://schemas.microsoft.com/office/drawing/2014/main" id="{C0F3D436-A9A8-4698-B7CD-A2D38AFC9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75102"/>
            <a:ext cx="6858000" cy="9700752"/>
          </a:xfrm>
          <a:prstGeom prst="rect">
            <a:avLst/>
          </a:prstGeom>
        </p:spPr>
      </p:pic>
    </p:spTree>
    <p:extLst>
      <p:ext uri="{BB962C8B-B14F-4D97-AF65-F5344CB8AC3E}">
        <p14:creationId xmlns:p14="http://schemas.microsoft.com/office/powerpoint/2010/main" val="340213664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2492</TotalTime>
  <Words>8457</Words>
  <Application>Microsoft Office PowerPoint</Application>
  <PresentationFormat>Widescreen</PresentationFormat>
  <Paragraphs>1411</Paragraphs>
  <Slides>100</Slides>
  <Notes>80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Arial</vt:lpstr>
      <vt:lpstr>Arial Nova</vt:lpstr>
      <vt:lpstr>Bahnschrift</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Becky Troy</dc:creator>
  <cp:lastModifiedBy>Becky Troy</cp:lastModifiedBy>
  <cp:revision>197</cp:revision>
  <dcterms:created xsi:type="dcterms:W3CDTF">2020-04-08T23:16:08Z</dcterms:created>
  <dcterms:modified xsi:type="dcterms:W3CDTF">2020-04-20T19:21:03Z</dcterms:modified>
</cp:coreProperties>
</file>